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94"/>
  </p:notesMasterIdLst>
  <p:handoutMasterIdLst>
    <p:handoutMasterId r:id="rId95"/>
  </p:handoutMasterIdLst>
  <p:sldIdLst>
    <p:sldId id="584" r:id="rId2"/>
    <p:sldId id="399" r:id="rId3"/>
    <p:sldId id="469" r:id="rId4"/>
    <p:sldId id="567" r:id="rId5"/>
    <p:sldId id="361" r:id="rId6"/>
    <p:sldId id="530" r:id="rId7"/>
    <p:sldId id="432" r:id="rId8"/>
    <p:sldId id="326" r:id="rId9"/>
    <p:sldId id="470" r:id="rId10"/>
    <p:sldId id="327" r:id="rId11"/>
    <p:sldId id="433" r:id="rId12"/>
    <p:sldId id="499" r:id="rId13"/>
    <p:sldId id="500" r:id="rId14"/>
    <p:sldId id="533" r:id="rId15"/>
    <p:sldId id="502" r:id="rId16"/>
    <p:sldId id="532" r:id="rId17"/>
    <p:sldId id="534" r:id="rId18"/>
    <p:sldId id="557" r:id="rId19"/>
    <p:sldId id="558" r:id="rId20"/>
    <p:sldId id="565" r:id="rId21"/>
    <p:sldId id="562" r:id="rId22"/>
    <p:sldId id="563" r:id="rId23"/>
    <p:sldId id="478" r:id="rId24"/>
    <p:sldId id="400" r:id="rId25"/>
    <p:sldId id="439" r:id="rId26"/>
    <p:sldId id="479" r:id="rId27"/>
    <p:sldId id="461" r:id="rId28"/>
    <p:sldId id="441" r:id="rId29"/>
    <p:sldId id="442" r:id="rId30"/>
    <p:sldId id="443" r:id="rId31"/>
    <p:sldId id="496" r:id="rId32"/>
    <p:sldId id="462" r:id="rId33"/>
    <p:sldId id="535" r:id="rId34"/>
    <p:sldId id="536" r:id="rId35"/>
    <p:sldId id="569" r:id="rId36"/>
    <p:sldId id="576" r:id="rId37"/>
    <p:sldId id="537" r:id="rId38"/>
    <p:sldId id="538" r:id="rId39"/>
    <p:sldId id="539" r:id="rId40"/>
    <p:sldId id="540" r:id="rId41"/>
    <p:sldId id="541" r:id="rId42"/>
    <p:sldId id="542" r:id="rId43"/>
    <p:sldId id="544" r:id="rId44"/>
    <p:sldId id="545" r:id="rId45"/>
    <p:sldId id="547" r:id="rId46"/>
    <p:sldId id="548" r:id="rId47"/>
    <p:sldId id="549" r:id="rId48"/>
    <p:sldId id="550" r:id="rId49"/>
    <p:sldId id="551" r:id="rId50"/>
    <p:sldId id="552" r:id="rId51"/>
    <p:sldId id="553" r:id="rId52"/>
    <p:sldId id="554" r:id="rId53"/>
    <p:sldId id="555" r:id="rId54"/>
    <p:sldId id="556" r:id="rId55"/>
    <p:sldId id="570" r:id="rId56"/>
    <p:sldId id="571" r:id="rId57"/>
    <p:sldId id="464" r:id="rId58"/>
    <p:sldId id="577" r:id="rId59"/>
    <p:sldId id="451" r:id="rId60"/>
    <p:sldId id="448" r:id="rId61"/>
    <p:sldId id="575" r:id="rId62"/>
    <p:sldId id="504" r:id="rId63"/>
    <p:sldId id="505" r:id="rId64"/>
    <p:sldId id="506" r:id="rId65"/>
    <p:sldId id="507" r:id="rId66"/>
    <p:sldId id="509" r:id="rId67"/>
    <p:sldId id="510" r:id="rId68"/>
    <p:sldId id="511" r:id="rId69"/>
    <p:sldId id="512" r:id="rId70"/>
    <p:sldId id="513" r:id="rId71"/>
    <p:sldId id="514" r:id="rId72"/>
    <p:sldId id="515" r:id="rId73"/>
    <p:sldId id="516" r:id="rId74"/>
    <p:sldId id="517" r:id="rId75"/>
    <p:sldId id="519" r:id="rId76"/>
    <p:sldId id="520" r:id="rId77"/>
    <p:sldId id="521" r:id="rId78"/>
    <p:sldId id="522" r:id="rId79"/>
    <p:sldId id="523" r:id="rId80"/>
    <p:sldId id="525" r:id="rId81"/>
    <p:sldId id="526" r:id="rId82"/>
    <p:sldId id="527" r:id="rId83"/>
    <p:sldId id="528" r:id="rId84"/>
    <p:sldId id="529" r:id="rId85"/>
    <p:sldId id="581" r:id="rId86"/>
    <p:sldId id="580" r:id="rId87"/>
    <p:sldId id="483" r:id="rId88"/>
    <p:sldId id="583" r:id="rId89"/>
    <p:sldId id="482" r:id="rId90"/>
    <p:sldId id="458" r:id="rId91"/>
    <p:sldId id="460" r:id="rId92"/>
    <p:sldId id="459" r:id="rId93"/>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Kaczmarczyk" initials="UMWZ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9C2E"/>
    <a:srgbClr val="0873BB"/>
    <a:srgbClr val="FF9900"/>
    <a:srgbClr val="FFDB69"/>
    <a:srgbClr val="FFE9A3"/>
    <a:srgbClr val="106840"/>
    <a:srgbClr val="99CCFF"/>
    <a:srgbClr val="FDCE02"/>
    <a:srgbClr val="159B3D"/>
    <a:srgbClr val="42C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3" autoAdjust="0"/>
    <p:restoredTop sz="94616" autoAdjust="0"/>
  </p:normalViewPr>
  <p:slideViewPr>
    <p:cSldViewPr snapToGrid="0" showGuides="1">
      <p:cViewPr>
        <p:scale>
          <a:sx n="90" d="100"/>
          <a:sy n="90" d="100"/>
        </p:scale>
        <p:origin x="-2244" y="-564"/>
      </p:cViewPr>
      <p:guideLst>
        <p:guide orient="horz" pos="1130"/>
        <p:guide pos="31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ata18.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6687-A76D-46EA-8C73-CD97668B80D5}"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pl-PL"/>
        </a:p>
      </dgm:t>
    </dgm:pt>
    <dgm:pt modelId="{6F6231B1-C706-4DF4-B9AF-7B204C0E0AE2}">
      <dgm:prSet phldrT="[Tekst]" custT="1"/>
      <dgm:spPr/>
      <dgm:t>
        <a:bodyPr/>
        <a:lstStyle/>
        <a:p>
          <a:endParaRPr lang="pl-PL" sz="1400" dirty="0">
            <a:latin typeface="Arial" pitchFamily="34" charset="0"/>
            <a:cs typeface="Arial" pitchFamily="34" charset="0"/>
          </a:endParaRPr>
        </a:p>
      </dgm:t>
    </dgm:pt>
    <dgm:pt modelId="{A24DDA47-8E9B-4E53-8AC8-B37431142490}" type="parTrans" cxnId="{7D5C952F-D656-4622-BD84-5A03D7D2DFF7}">
      <dgm:prSet/>
      <dgm:spPr/>
      <dgm:t>
        <a:bodyPr/>
        <a:lstStyle/>
        <a:p>
          <a:endParaRPr lang="pl-PL"/>
        </a:p>
      </dgm:t>
    </dgm:pt>
    <dgm:pt modelId="{3FD22B50-ED1F-4973-981B-9F769BA886FF}" type="sibTrans" cxnId="{7D5C952F-D656-4622-BD84-5A03D7D2DFF7}">
      <dgm:prSet/>
      <dgm:spPr/>
      <dgm:t>
        <a:bodyPr/>
        <a:lstStyle/>
        <a:p>
          <a:endParaRPr lang="pl-PL"/>
        </a:p>
      </dgm:t>
    </dgm:pt>
    <dgm:pt modelId="{2058318C-010D-434A-A35B-DF0259D3EE59}">
      <dgm:prSet phldrT="[Tekst]" custT="1"/>
      <dgm:spPr/>
      <dgm:t>
        <a:bodyPr/>
        <a:lstStyle/>
        <a:p>
          <a:pPr algn="l"/>
          <a:endParaRPr lang="pl-PL" dirty="0"/>
        </a:p>
      </dgm:t>
    </dgm:pt>
    <dgm:pt modelId="{5150E12C-4E79-45FD-BFFB-177AE20FFDEF}" type="sibTrans" cxnId="{71C6A095-19A4-4CD0-A039-47CBB43AB858}">
      <dgm:prSet/>
      <dgm:spPr/>
      <dgm:t>
        <a:bodyPr/>
        <a:lstStyle/>
        <a:p>
          <a:endParaRPr lang="pl-PL"/>
        </a:p>
      </dgm:t>
    </dgm:pt>
    <dgm:pt modelId="{BC927A87-B41D-49CC-B622-3D73EF84F932}" type="parTrans" cxnId="{71C6A095-19A4-4CD0-A039-47CBB43AB858}">
      <dgm:prSet/>
      <dgm:spPr/>
      <dgm:t>
        <a:bodyPr/>
        <a:lstStyle/>
        <a:p>
          <a:endParaRPr lang="pl-PL"/>
        </a:p>
      </dgm:t>
    </dgm:pt>
    <dgm:pt modelId="{CCF5E9BF-702D-41C6-BC16-D6EED0F966A8}" type="pres">
      <dgm:prSet presAssocID="{42BF6687-A76D-46EA-8C73-CD97668B80D5}" presName="outerComposite" presStyleCnt="0">
        <dgm:presLayoutVars>
          <dgm:chMax val="5"/>
          <dgm:dir/>
          <dgm:resizeHandles val="exact"/>
        </dgm:presLayoutVars>
      </dgm:prSet>
      <dgm:spPr/>
      <dgm:t>
        <a:bodyPr/>
        <a:lstStyle/>
        <a:p>
          <a:endParaRPr lang="pl-PL"/>
        </a:p>
      </dgm:t>
    </dgm:pt>
    <dgm:pt modelId="{A4CD67DE-F0C9-4268-829E-48D0B4A95334}" type="pres">
      <dgm:prSet presAssocID="{42BF6687-A76D-46EA-8C73-CD97668B80D5}" presName="dummyMaxCanvas" presStyleCnt="0">
        <dgm:presLayoutVars/>
      </dgm:prSet>
      <dgm:spPr/>
    </dgm:pt>
    <dgm:pt modelId="{BA752B2E-DB2D-4FC0-942C-B80FA8674D8D}" type="pres">
      <dgm:prSet presAssocID="{42BF6687-A76D-46EA-8C73-CD97668B80D5}" presName="TwoNodes_1" presStyleLbl="node1" presStyleIdx="0" presStyleCnt="2" custScaleY="102993" custLinFactNeighborX="9549" custLinFactNeighborY="4225">
        <dgm:presLayoutVars>
          <dgm:bulletEnabled val="1"/>
        </dgm:presLayoutVars>
      </dgm:prSet>
      <dgm:spPr/>
      <dgm:t>
        <a:bodyPr/>
        <a:lstStyle/>
        <a:p>
          <a:endParaRPr lang="pl-PL"/>
        </a:p>
      </dgm:t>
    </dgm:pt>
    <dgm:pt modelId="{336229EC-9D4E-4B6D-871E-CAB40CE072A7}" type="pres">
      <dgm:prSet presAssocID="{42BF6687-A76D-46EA-8C73-CD97668B80D5}" presName="TwoNodes_2" presStyleLbl="node1" presStyleIdx="1" presStyleCnt="2" custScaleY="70057" custLinFactNeighborX="-7843" custLinFactNeighborY="11873">
        <dgm:presLayoutVars>
          <dgm:bulletEnabled val="1"/>
        </dgm:presLayoutVars>
      </dgm:prSet>
      <dgm:spPr/>
      <dgm:t>
        <a:bodyPr/>
        <a:lstStyle/>
        <a:p>
          <a:endParaRPr lang="pl-PL"/>
        </a:p>
      </dgm:t>
    </dgm:pt>
    <dgm:pt modelId="{0AF139C7-E51B-426F-B147-31F9F94DC51B}" type="pres">
      <dgm:prSet presAssocID="{42BF6687-A76D-46EA-8C73-CD97668B80D5}" presName="TwoConn_1-2" presStyleLbl="fgAccFollowNode1" presStyleIdx="0" presStyleCnt="1" custScaleY="46930" custLinFactX="-100000" custLinFactNeighborX="-101066" custLinFactNeighborY="31805">
        <dgm:presLayoutVars>
          <dgm:bulletEnabled val="1"/>
        </dgm:presLayoutVars>
      </dgm:prSet>
      <dgm:spPr/>
      <dgm:t>
        <a:bodyPr/>
        <a:lstStyle/>
        <a:p>
          <a:endParaRPr lang="pl-PL"/>
        </a:p>
      </dgm:t>
    </dgm:pt>
    <dgm:pt modelId="{837D8A8C-2B08-4429-8827-E6B7481966FD}" type="pres">
      <dgm:prSet presAssocID="{42BF6687-A76D-46EA-8C73-CD97668B80D5}" presName="TwoNodes_1_text" presStyleLbl="node1" presStyleIdx="1" presStyleCnt="2">
        <dgm:presLayoutVars>
          <dgm:bulletEnabled val="1"/>
        </dgm:presLayoutVars>
      </dgm:prSet>
      <dgm:spPr/>
      <dgm:t>
        <a:bodyPr/>
        <a:lstStyle/>
        <a:p>
          <a:endParaRPr lang="pl-PL"/>
        </a:p>
      </dgm:t>
    </dgm:pt>
    <dgm:pt modelId="{ABD9556F-C14C-4B28-8272-040038FE9671}" type="pres">
      <dgm:prSet presAssocID="{42BF6687-A76D-46EA-8C73-CD97668B80D5}" presName="TwoNodes_2_text" presStyleLbl="node1" presStyleIdx="1" presStyleCnt="2">
        <dgm:presLayoutVars>
          <dgm:bulletEnabled val="1"/>
        </dgm:presLayoutVars>
      </dgm:prSet>
      <dgm:spPr/>
      <dgm:t>
        <a:bodyPr/>
        <a:lstStyle/>
        <a:p>
          <a:endParaRPr lang="pl-PL"/>
        </a:p>
      </dgm:t>
    </dgm:pt>
  </dgm:ptLst>
  <dgm:cxnLst>
    <dgm:cxn modelId="{7D5C952F-D656-4622-BD84-5A03D7D2DFF7}" srcId="{42BF6687-A76D-46EA-8C73-CD97668B80D5}" destId="{6F6231B1-C706-4DF4-B9AF-7B204C0E0AE2}" srcOrd="1" destOrd="0" parTransId="{A24DDA47-8E9B-4E53-8AC8-B37431142490}" sibTransId="{3FD22B50-ED1F-4973-981B-9F769BA886FF}"/>
    <dgm:cxn modelId="{B9A1001C-A4EE-4C61-9E4C-9A7DE16AF8B7}" type="presOf" srcId="{6F6231B1-C706-4DF4-B9AF-7B204C0E0AE2}" destId="{ABD9556F-C14C-4B28-8272-040038FE9671}" srcOrd="1" destOrd="0" presId="urn:microsoft.com/office/officeart/2005/8/layout/vProcess5"/>
    <dgm:cxn modelId="{170DC46D-0BA5-4AC1-B8E4-8C13B3C9D92E}" type="presOf" srcId="{42BF6687-A76D-46EA-8C73-CD97668B80D5}" destId="{CCF5E9BF-702D-41C6-BC16-D6EED0F966A8}" srcOrd="0" destOrd="0" presId="urn:microsoft.com/office/officeart/2005/8/layout/vProcess5"/>
    <dgm:cxn modelId="{71C6A095-19A4-4CD0-A039-47CBB43AB858}" srcId="{42BF6687-A76D-46EA-8C73-CD97668B80D5}" destId="{2058318C-010D-434A-A35B-DF0259D3EE59}" srcOrd="0" destOrd="0" parTransId="{BC927A87-B41D-49CC-B622-3D73EF84F932}" sibTransId="{5150E12C-4E79-45FD-BFFB-177AE20FFDEF}"/>
    <dgm:cxn modelId="{F9351964-A827-4640-A251-D00CBBD886FA}" type="presOf" srcId="{2058318C-010D-434A-A35B-DF0259D3EE59}" destId="{BA752B2E-DB2D-4FC0-942C-B80FA8674D8D}" srcOrd="0" destOrd="0" presId="urn:microsoft.com/office/officeart/2005/8/layout/vProcess5"/>
    <dgm:cxn modelId="{1165ADC6-AD18-4F0D-B87D-A4224DA744EB}" type="presOf" srcId="{2058318C-010D-434A-A35B-DF0259D3EE59}" destId="{837D8A8C-2B08-4429-8827-E6B7481966FD}" srcOrd="1" destOrd="0" presId="urn:microsoft.com/office/officeart/2005/8/layout/vProcess5"/>
    <dgm:cxn modelId="{3452C5A2-A894-4090-AE5C-3E2791E1C4CF}" type="presOf" srcId="{5150E12C-4E79-45FD-BFFB-177AE20FFDEF}" destId="{0AF139C7-E51B-426F-B147-31F9F94DC51B}" srcOrd="0" destOrd="0" presId="urn:microsoft.com/office/officeart/2005/8/layout/vProcess5"/>
    <dgm:cxn modelId="{01BC3141-481A-4E73-A789-657D20FCCE0E}" type="presOf" srcId="{6F6231B1-C706-4DF4-B9AF-7B204C0E0AE2}" destId="{336229EC-9D4E-4B6D-871E-CAB40CE072A7}" srcOrd="0" destOrd="0" presId="urn:microsoft.com/office/officeart/2005/8/layout/vProcess5"/>
    <dgm:cxn modelId="{8D53E88B-F7D2-491E-AEFC-F1B81E4E52E2}" type="presParOf" srcId="{CCF5E9BF-702D-41C6-BC16-D6EED0F966A8}" destId="{A4CD67DE-F0C9-4268-829E-48D0B4A95334}" srcOrd="0" destOrd="0" presId="urn:microsoft.com/office/officeart/2005/8/layout/vProcess5"/>
    <dgm:cxn modelId="{541F04E0-B0A6-40B1-9D16-5E0E5D2BA9A4}" type="presParOf" srcId="{CCF5E9BF-702D-41C6-BC16-D6EED0F966A8}" destId="{BA752B2E-DB2D-4FC0-942C-B80FA8674D8D}" srcOrd="1" destOrd="0" presId="urn:microsoft.com/office/officeart/2005/8/layout/vProcess5"/>
    <dgm:cxn modelId="{7FEF6995-6722-4F75-966C-9708D54B7258}" type="presParOf" srcId="{CCF5E9BF-702D-41C6-BC16-D6EED0F966A8}" destId="{336229EC-9D4E-4B6D-871E-CAB40CE072A7}" srcOrd="2" destOrd="0" presId="urn:microsoft.com/office/officeart/2005/8/layout/vProcess5"/>
    <dgm:cxn modelId="{681909E6-6E20-4CC4-B332-DE80998A5837}" type="presParOf" srcId="{CCF5E9BF-702D-41C6-BC16-D6EED0F966A8}" destId="{0AF139C7-E51B-426F-B147-31F9F94DC51B}" srcOrd="3" destOrd="0" presId="urn:microsoft.com/office/officeart/2005/8/layout/vProcess5"/>
    <dgm:cxn modelId="{2E87467B-9BDA-4B4B-BBEC-FD95600D0C41}" type="presParOf" srcId="{CCF5E9BF-702D-41C6-BC16-D6EED0F966A8}" destId="{837D8A8C-2B08-4429-8827-E6B7481966FD}" srcOrd="4" destOrd="0" presId="urn:microsoft.com/office/officeart/2005/8/layout/vProcess5"/>
    <dgm:cxn modelId="{483B2DA2-667D-4D85-8A2B-53C6D9D60B5B}" type="presParOf" srcId="{CCF5E9BF-702D-41C6-BC16-D6EED0F966A8}" destId="{ABD9556F-C14C-4B28-8272-040038FE9671}"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FCDFDC-AEA1-438C-874F-064ED358E76C}"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pl-PL"/>
        </a:p>
      </dgm:t>
    </dgm:pt>
    <dgm:pt modelId="{F54ACAD6-2E86-4508-9D65-CF1992EC8566}">
      <dgm:prSet phldrT="[Tekst]" custT="1"/>
      <dgm:spPr/>
      <dgm:t>
        <a:bodyPr/>
        <a:lstStyle/>
        <a:p>
          <a:r>
            <a:rPr lang="pl-PL" sz="1300" b="1" dirty="0" smtClean="0">
              <a:effectLst/>
              <a:latin typeface="Arial" pitchFamily="34" charset="0"/>
              <a:ea typeface="Batang" pitchFamily="18" charset="-127"/>
              <a:cs typeface="Arial" pitchFamily="34" charset="0"/>
            </a:rPr>
            <a:t>Rozpoczęcie prac</a:t>
          </a:r>
        </a:p>
      </dgm:t>
    </dgm:pt>
    <dgm:pt modelId="{C3FD924E-5273-41F5-9F81-9F9F6B8892F7}" type="parTrans" cxnId="{8A305159-F95C-45AE-AD52-A84158B146D9}">
      <dgm:prSet/>
      <dgm:spPr/>
      <dgm:t>
        <a:bodyPr/>
        <a:lstStyle/>
        <a:p>
          <a:endParaRPr lang="pl-PL"/>
        </a:p>
      </dgm:t>
    </dgm:pt>
    <dgm:pt modelId="{AA68A299-4397-456B-AAC3-EB4E51FC601D}" type="sibTrans" cxnId="{8A305159-F95C-45AE-AD52-A84158B146D9}">
      <dgm:prSet/>
      <dgm:spPr/>
      <dgm:t>
        <a:bodyPr/>
        <a:lstStyle/>
        <a:p>
          <a:endParaRPr lang="pl-PL"/>
        </a:p>
      </dgm:t>
    </dgm:pt>
    <dgm:pt modelId="{79E484E3-1D87-4851-9D10-0919E2A056A1}">
      <dgm:prSet phldrT="[Tekst]" custT="1"/>
      <dgm:spPr/>
      <dgm:t>
        <a:bodyPr/>
        <a:lstStyle/>
        <a:p>
          <a:pPr algn="ctr"/>
          <a:r>
            <a:rPr lang="pl-PL" sz="1000" b="1" dirty="0" smtClean="0">
              <a:latin typeface="Arial" pitchFamily="34" charset="0"/>
              <a:ea typeface="Batang" pitchFamily="18" charset="-127"/>
              <a:cs typeface="Arial" pitchFamily="34" charset="0"/>
            </a:rPr>
            <a:t>Roboty  budowlane </a:t>
          </a:r>
        </a:p>
        <a:p>
          <a:pPr algn="ctr"/>
          <a:r>
            <a:rPr lang="pl-PL" sz="1000" b="1" dirty="0" smtClean="0">
              <a:latin typeface="Arial" pitchFamily="34" charset="0"/>
              <a:ea typeface="Batang" pitchFamily="18" charset="-127"/>
              <a:cs typeface="Arial" pitchFamily="34" charset="0"/>
            </a:rPr>
            <a:t>    związane z inwestycją </a:t>
          </a:r>
        </a:p>
        <a:p>
          <a:pPr algn="ctr"/>
          <a:r>
            <a:rPr lang="pl-PL" sz="1000" b="1" dirty="0" smtClean="0">
              <a:latin typeface="Arial" pitchFamily="34" charset="0"/>
              <a:ea typeface="Batang" pitchFamily="18" charset="-127"/>
              <a:cs typeface="Arial" pitchFamily="34" charset="0"/>
            </a:rPr>
            <a:t>    objętą projektem</a:t>
          </a:r>
          <a:endParaRPr lang="pl-PL" sz="1000" b="1" dirty="0">
            <a:latin typeface="Arial" pitchFamily="34" charset="0"/>
            <a:ea typeface="Batang" pitchFamily="18" charset="-127"/>
            <a:cs typeface="Arial" pitchFamily="34" charset="0"/>
          </a:endParaRPr>
        </a:p>
      </dgm:t>
    </dgm:pt>
    <dgm:pt modelId="{2C1C3AE5-4B40-4542-9C85-09E9CF8BC291}" type="parTrans" cxnId="{4A7FDD1D-5749-46A3-A584-24D00615F1B1}">
      <dgm:prSet/>
      <dgm:spPr/>
      <dgm:t>
        <a:bodyPr/>
        <a:lstStyle/>
        <a:p>
          <a:endParaRPr lang="pl-PL"/>
        </a:p>
      </dgm:t>
    </dgm:pt>
    <dgm:pt modelId="{9F0E5F88-BC68-4334-9388-D1CA77A464AD}" type="sibTrans" cxnId="{4A7FDD1D-5749-46A3-A584-24D00615F1B1}">
      <dgm:prSet/>
      <dgm:spPr/>
      <dgm:t>
        <a:bodyPr/>
        <a:lstStyle/>
        <a:p>
          <a:endParaRPr lang="pl-PL"/>
        </a:p>
      </dgm:t>
    </dgm:pt>
    <dgm:pt modelId="{5FACE3B2-900C-4E22-BC34-05C8E9002D37}">
      <dgm:prSet phldrT="[Tekst]" custT="1"/>
      <dgm:spPr/>
      <dgm:t>
        <a:bodyPr/>
        <a:lstStyle/>
        <a:p>
          <a:pPr algn="l"/>
          <a:endParaRPr lang="pl-PL" sz="1000" b="1" dirty="0" smtClean="0">
            <a:latin typeface="Arial" pitchFamily="34" charset="0"/>
            <a:ea typeface="Batang" pitchFamily="18" charset="-127"/>
            <a:cs typeface="Arial" pitchFamily="34" charset="0"/>
          </a:endParaRPr>
        </a:p>
        <a:p>
          <a:pPr algn="ctr"/>
          <a:r>
            <a:rPr lang="pl-PL" sz="1000" b="1" dirty="0" smtClean="0">
              <a:latin typeface="Arial" pitchFamily="34" charset="0"/>
              <a:ea typeface="Batang" pitchFamily="18" charset="-127"/>
              <a:cs typeface="Arial" pitchFamily="34" charset="0"/>
            </a:rPr>
            <a:t>Pierwsze prawnie </a:t>
          </a:r>
        </a:p>
        <a:p>
          <a:pPr algn="ctr"/>
          <a:r>
            <a:rPr lang="pl-PL" sz="1000" b="1" dirty="0" smtClean="0">
              <a:latin typeface="Arial" pitchFamily="34" charset="0"/>
              <a:ea typeface="Batang" pitchFamily="18" charset="-127"/>
              <a:cs typeface="Arial" pitchFamily="34" charset="0"/>
            </a:rPr>
            <a:t>    wiążące zobowiązania </a:t>
          </a:r>
        </a:p>
        <a:p>
          <a:pPr algn="ctr"/>
          <a:r>
            <a:rPr lang="pl-PL" sz="1000" b="1" dirty="0" smtClean="0">
              <a:latin typeface="Arial" pitchFamily="34" charset="0"/>
              <a:ea typeface="Batang" pitchFamily="18" charset="-127"/>
              <a:cs typeface="Arial" pitchFamily="34" charset="0"/>
            </a:rPr>
            <a:t>    do zamówienia </a:t>
          </a:r>
        </a:p>
        <a:p>
          <a:pPr algn="ctr"/>
          <a:r>
            <a:rPr lang="pl-PL" sz="1000" b="1" dirty="0" smtClean="0">
              <a:latin typeface="Arial" pitchFamily="34" charset="0"/>
              <a:ea typeface="Batang" pitchFamily="18" charset="-127"/>
              <a:cs typeface="Arial" pitchFamily="34" charset="0"/>
            </a:rPr>
            <a:t>    urządzeń lub inne </a:t>
          </a:r>
        </a:p>
        <a:p>
          <a:pPr algn="ctr"/>
          <a:r>
            <a:rPr lang="pl-PL" sz="1000" b="1" dirty="0" smtClean="0">
              <a:latin typeface="Arial" pitchFamily="34" charset="0"/>
              <a:ea typeface="Batang" pitchFamily="18" charset="-127"/>
              <a:cs typeface="Arial" pitchFamily="34" charset="0"/>
            </a:rPr>
            <a:t>    zobowiązania </a:t>
          </a:r>
        </a:p>
        <a:p>
          <a:pPr algn="ctr"/>
          <a:r>
            <a:rPr lang="pl-PL" sz="1000" b="1" dirty="0" smtClean="0">
              <a:latin typeface="Arial" pitchFamily="34" charset="0"/>
              <a:ea typeface="Batang" pitchFamily="18" charset="-127"/>
              <a:cs typeface="Arial" pitchFamily="34" charset="0"/>
            </a:rPr>
            <a:t>    powodujące</a:t>
          </a:r>
          <a:r>
            <a:rPr lang="pl-PL" sz="1000" b="1" smtClean="0">
              <a:latin typeface="Arial" pitchFamily="34" charset="0"/>
              <a:ea typeface="Batang" pitchFamily="18" charset="-127"/>
              <a:cs typeface="Arial" pitchFamily="34" charset="0"/>
            </a:rPr>
            <a:t>, że </a:t>
          </a:r>
          <a:endParaRPr lang="pl-PL" sz="1000" b="1" dirty="0" smtClean="0">
            <a:latin typeface="Arial" pitchFamily="34" charset="0"/>
            <a:ea typeface="Batang" pitchFamily="18" charset="-127"/>
            <a:cs typeface="Arial" pitchFamily="34" charset="0"/>
          </a:endParaRPr>
        </a:p>
        <a:p>
          <a:pPr algn="ctr"/>
          <a:r>
            <a:rPr lang="pl-PL" sz="1000" b="1" dirty="0" smtClean="0">
              <a:latin typeface="Arial" pitchFamily="34" charset="0"/>
              <a:ea typeface="Batang" pitchFamily="18" charset="-127"/>
              <a:cs typeface="Arial" pitchFamily="34" charset="0"/>
            </a:rPr>
            <a:t>    inwestycja staje się </a:t>
          </a:r>
        </a:p>
        <a:p>
          <a:pPr algn="ctr"/>
          <a:r>
            <a:rPr lang="pl-PL" sz="1000" b="1" dirty="0" smtClean="0">
              <a:latin typeface="Arial" pitchFamily="34" charset="0"/>
              <a:ea typeface="Batang" pitchFamily="18" charset="-127"/>
              <a:cs typeface="Arial" pitchFamily="34" charset="0"/>
            </a:rPr>
            <a:t>    nieodwracalna</a:t>
          </a:r>
        </a:p>
        <a:p>
          <a:pPr algn="ctr"/>
          <a:endParaRPr lang="pl-PL" sz="1200" b="1" dirty="0">
            <a:latin typeface="Batang" pitchFamily="18" charset="-127"/>
            <a:ea typeface="Batang" pitchFamily="18" charset="-127"/>
          </a:endParaRPr>
        </a:p>
      </dgm:t>
    </dgm:pt>
    <dgm:pt modelId="{BBC05588-0DE9-45A3-B8D9-40B04B2783C9}" type="parTrans" cxnId="{C3974D47-CB2B-4F78-ABF4-6FB40A0E953B}">
      <dgm:prSet/>
      <dgm:spPr/>
      <dgm:t>
        <a:bodyPr/>
        <a:lstStyle/>
        <a:p>
          <a:endParaRPr lang="pl-PL"/>
        </a:p>
      </dgm:t>
    </dgm:pt>
    <dgm:pt modelId="{1DEF284A-B0B5-4CBE-8B33-6C2EA64A5570}" type="sibTrans" cxnId="{C3974D47-CB2B-4F78-ABF4-6FB40A0E953B}">
      <dgm:prSet/>
      <dgm:spPr/>
      <dgm:t>
        <a:bodyPr/>
        <a:lstStyle/>
        <a:p>
          <a:endParaRPr lang="pl-PL"/>
        </a:p>
      </dgm:t>
    </dgm:pt>
    <dgm:pt modelId="{947459D8-6332-4A13-BAFF-D2AFCC64B74D}">
      <dgm:prSet phldrT="[Tekst]" custT="1"/>
      <dgm:spPr/>
      <dgm:t>
        <a:bodyPr/>
        <a:lstStyle/>
        <a:p>
          <a:r>
            <a:rPr lang="pl-PL" sz="1300" b="1" dirty="0" smtClean="0">
              <a:effectLst/>
              <a:latin typeface="Arial" pitchFamily="34" charset="0"/>
              <a:ea typeface="Batang" pitchFamily="18" charset="-127"/>
              <a:cs typeface="Arial" pitchFamily="34" charset="0"/>
            </a:rPr>
            <a:t>Prace przygotowawcze</a:t>
          </a:r>
          <a:endParaRPr lang="pl-PL" sz="1300" b="1" dirty="0">
            <a:effectLst/>
            <a:latin typeface="Arial" pitchFamily="34" charset="0"/>
            <a:ea typeface="Batang" pitchFamily="18" charset="-127"/>
            <a:cs typeface="Arial" pitchFamily="34" charset="0"/>
          </a:endParaRPr>
        </a:p>
      </dgm:t>
    </dgm:pt>
    <dgm:pt modelId="{2F25352F-AA05-4780-89B0-268B0DE05E44}" type="parTrans" cxnId="{D37E18F3-E7A5-4B55-9F19-07E010865AAF}">
      <dgm:prSet/>
      <dgm:spPr/>
      <dgm:t>
        <a:bodyPr/>
        <a:lstStyle/>
        <a:p>
          <a:endParaRPr lang="pl-PL"/>
        </a:p>
      </dgm:t>
    </dgm:pt>
    <dgm:pt modelId="{E6F98414-F850-448A-8582-E8F4313D3E72}" type="sibTrans" cxnId="{D37E18F3-E7A5-4B55-9F19-07E010865AAF}">
      <dgm:prSet/>
      <dgm:spPr/>
      <dgm:t>
        <a:bodyPr/>
        <a:lstStyle/>
        <a:p>
          <a:endParaRPr lang="pl-PL"/>
        </a:p>
      </dgm:t>
    </dgm:pt>
    <dgm:pt modelId="{3B141157-BFCF-4191-AE14-6D3CFD4DCB86}">
      <dgm:prSet phldrT="[Tekst]" custT="1"/>
      <dgm:spPr/>
      <dgm:t>
        <a:bodyPr/>
        <a:lstStyle/>
        <a:p>
          <a:pPr algn="ctr"/>
          <a:endParaRPr lang="pl-PL" sz="1100" b="1" dirty="0" smtClean="0">
            <a:latin typeface="Batang" pitchFamily="18" charset="-127"/>
            <a:ea typeface="Batang" pitchFamily="18" charset="-127"/>
          </a:endParaRPr>
        </a:p>
        <a:p>
          <a:pPr algn="ctr"/>
          <a:r>
            <a:rPr lang="pl-PL" sz="1000" b="1" dirty="0" smtClean="0">
              <a:latin typeface="Arial" pitchFamily="34" charset="0"/>
              <a:ea typeface="Batang" pitchFamily="18" charset="-127"/>
              <a:cs typeface="Arial" pitchFamily="34" charset="0"/>
            </a:rPr>
            <a:t>Uzyskanie zezwoleń i przeprowadzenie </a:t>
          </a:r>
        </a:p>
        <a:p>
          <a:pPr algn="ctr"/>
          <a:r>
            <a:rPr lang="pl-PL" sz="1000" b="1" dirty="0" smtClean="0">
              <a:latin typeface="Arial" pitchFamily="34" charset="0"/>
              <a:ea typeface="Batang" pitchFamily="18" charset="-127"/>
              <a:cs typeface="Arial" pitchFamily="34" charset="0"/>
            </a:rPr>
            <a:t> studiów  wykonalności.                                          </a:t>
          </a:r>
        </a:p>
        <a:p>
          <a:pPr algn="ctr"/>
          <a:r>
            <a:rPr lang="pl-PL" sz="1000" b="1" dirty="0" smtClean="0">
              <a:latin typeface="Arial" pitchFamily="34" charset="0"/>
              <a:ea typeface="Batang" pitchFamily="18" charset="-127"/>
              <a:cs typeface="Arial" pitchFamily="34" charset="0"/>
            </a:rPr>
            <a:t> Podjęcie prac przed złożeniem </a:t>
          </a:r>
        </a:p>
        <a:p>
          <a:pPr algn="ctr"/>
          <a:r>
            <a:rPr lang="pl-PL" sz="1000" b="1" dirty="0" smtClean="0">
              <a:latin typeface="Arial" pitchFamily="34" charset="0"/>
              <a:ea typeface="Batang" pitchFamily="18" charset="-127"/>
              <a:cs typeface="Arial" pitchFamily="34" charset="0"/>
            </a:rPr>
            <a:t>    pisemnego wniosku </a:t>
          </a:r>
          <a:r>
            <a:rPr lang="pl-PL" sz="1000" b="1" u="sng" dirty="0" smtClean="0">
              <a:latin typeface="Arial" pitchFamily="34" charset="0"/>
              <a:ea typeface="Batang" pitchFamily="18" charset="-127"/>
              <a:cs typeface="Arial" pitchFamily="34" charset="0"/>
            </a:rPr>
            <a:t>nie niweczy efektu </a:t>
          </a:r>
        </a:p>
        <a:p>
          <a:pPr algn="ctr"/>
          <a:r>
            <a:rPr lang="pl-PL" sz="1000" b="1" u="none" dirty="0" smtClean="0">
              <a:latin typeface="Arial" pitchFamily="34" charset="0"/>
              <a:ea typeface="Batang" pitchFamily="18" charset="-127"/>
              <a:cs typeface="Arial" pitchFamily="34" charset="0"/>
            </a:rPr>
            <a:t>    </a:t>
          </a:r>
          <a:r>
            <a:rPr lang="pl-PL" sz="1000" b="1" u="sng" dirty="0" smtClean="0">
              <a:latin typeface="Arial" pitchFamily="34" charset="0"/>
              <a:ea typeface="Batang" pitchFamily="18" charset="-127"/>
              <a:cs typeface="Arial" pitchFamily="34" charset="0"/>
            </a:rPr>
            <a:t>zachęty!</a:t>
          </a:r>
        </a:p>
        <a:p>
          <a:pPr algn="ctr"/>
          <a:endParaRPr lang="pl-PL" sz="1200" b="1" dirty="0">
            <a:latin typeface="Batang" pitchFamily="18" charset="-127"/>
            <a:ea typeface="Batang" pitchFamily="18" charset="-127"/>
          </a:endParaRPr>
        </a:p>
      </dgm:t>
    </dgm:pt>
    <dgm:pt modelId="{78F47801-9FF8-4186-B80A-3F876ACA41E2}" type="parTrans" cxnId="{BF3DB820-A409-4419-A465-65A68781937E}">
      <dgm:prSet/>
      <dgm:spPr/>
      <dgm:t>
        <a:bodyPr/>
        <a:lstStyle/>
        <a:p>
          <a:endParaRPr lang="pl-PL"/>
        </a:p>
      </dgm:t>
    </dgm:pt>
    <dgm:pt modelId="{9F172D7E-106A-401C-BCA9-E8B170F53F64}" type="sibTrans" cxnId="{BF3DB820-A409-4419-A465-65A68781937E}">
      <dgm:prSet/>
      <dgm:spPr/>
      <dgm:t>
        <a:bodyPr/>
        <a:lstStyle/>
        <a:p>
          <a:endParaRPr lang="pl-PL"/>
        </a:p>
      </dgm:t>
    </dgm:pt>
    <dgm:pt modelId="{1CA1655B-F52D-4699-B241-DACB380A5BF7}">
      <dgm:prSet phldrT="[Tekst]" custT="1"/>
      <dgm:spPr/>
      <dgm:t>
        <a:bodyPr/>
        <a:lstStyle/>
        <a:p>
          <a:pPr algn="ctr"/>
          <a:r>
            <a:rPr lang="pl-PL" sz="1000" b="1" dirty="0" smtClean="0">
              <a:latin typeface="Arial" pitchFamily="34" charset="0"/>
              <a:ea typeface="Batang" pitchFamily="18" charset="-127"/>
              <a:cs typeface="Arial" pitchFamily="34" charset="0"/>
            </a:rPr>
            <a:t>UWAGA ! </a:t>
          </a:r>
        </a:p>
        <a:p>
          <a:pPr algn="ctr"/>
          <a:r>
            <a:rPr lang="pl-PL" sz="1000" b="1" dirty="0" smtClean="0">
              <a:latin typeface="Arial" pitchFamily="34" charset="0"/>
              <a:ea typeface="Batang" pitchFamily="18" charset="-127"/>
              <a:cs typeface="Arial" pitchFamily="34" charset="0"/>
            </a:rPr>
            <a:t>Rozpoczęcie prac przygotowawczych zdefiniowanych w   ustawie z  dnia 7 lipca 1994 r. Prawo  budowlane przed   złożeniem pisemnego wniosku niweczy  efekt zachęty!</a:t>
          </a:r>
          <a:endParaRPr lang="pl-PL" sz="1000" b="1" dirty="0">
            <a:latin typeface="Arial" pitchFamily="34" charset="0"/>
            <a:ea typeface="Batang" pitchFamily="18" charset="-127"/>
            <a:cs typeface="Arial" pitchFamily="34" charset="0"/>
          </a:endParaRPr>
        </a:p>
      </dgm:t>
    </dgm:pt>
    <dgm:pt modelId="{5DFA3A54-5641-4BCA-A214-22C884B5FA0C}" type="parTrans" cxnId="{26ECADC6-7C31-43C7-B08F-1DFF418B56F8}">
      <dgm:prSet/>
      <dgm:spPr/>
      <dgm:t>
        <a:bodyPr/>
        <a:lstStyle/>
        <a:p>
          <a:endParaRPr lang="pl-PL"/>
        </a:p>
      </dgm:t>
    </dgm:pt>
    <dgm:pt modelId="{5E202539-0FEC-4DEE-A7AF-63073E832E83}" type="sibTrans" cxnId="{26ECADC6-7C31-43C7-B08F-1DFF418B56F8}">
      <dgm:prSet/>
      <dgm:spPr/>
      <dgm:t>
        <a:bodyPr/>
        <a:lstStyle/>
        <a:p>
          <a:endParaRPr lang="pl-PL"/>
        </a:p>
      </dgm:t>
    </dgm:pt>
    <dgm:pt modelId="{E6FCCA70-A569-44B5-AAC0-6E41E20B1BF7}">
      <dgm:prSet phldrT="[Tekst]" custT="1"/>
      <dgm:spPr/>
      <dgm:t>
        <a:bodyPr/>
        <a:lstStyle/>
        <a:p>
          <a:r>
            <a:rPr lang="pl-PL" sz="1300" b="1" dirty="0" smtClean="0">
              <a:effectLst/>
              <a:latin typeface="Arial" pitchFamily="34" charset="0"/>
              <a:ea typeface="Batang" pitchFamily="18" charset="-127"/>
              <a:cs typeface="Arial" pitchFamily="34" charset="0"/>
            </a:rPr>
            <a:t>Okres kwalifikowalności wydatków</a:t>
          </a:r>
        </a:p>
      </dgm:t>
    </dgm:pt>
    <dgm:pt modelId="{D584AC58-EDF2-4D33-A248-41CC34D22479}" type="parTrans" cxnId="{B0A25D8E-BCDA-4949-A80E-CF04DAB84EEA}">
      <dgm:prSet/>
      <dgm:spPr/>
      <dgm:t>
        <a:bodyPr/>
        <a:lstStyle/>
        <a:p>
          <a:endParaRPr lang="pl-PL"/>
        </a:p>
      </dgm:t>
    </dgm:pt>
    <dgm:pt modelId="{B4BE2A42-ED71-425C-BFDB-23CB4567ED56}" type="sibTrans" cxnId="{B0A25D8E-BCDA-4949-A80E-CF04DAB84EEA}">
      <dgm:prSet/>
      <dgm:spPr/>
      <dgm:t>
        <a:bodyPr/>
        <a:lstStyle/>
        <a:p>
          <a:endParaRPr lang="pl-PL"/>
        </a:p>
      </dgm:t>
    </dgm:pt>
    <dgm:pt modelId="{2DC7D129-4AEC-42F3-AF89-DDFB7475BD04}">
      <dgm:prSet phldrT="[Tekst]" custT="1"/>
      <dgm:spPr/>
      <dgm:t>
        <a:bodyPr/>
        <a:lstStyle/>
        <a:p>
          <a:pPr algn="ctr"/>
          <a:r>
            <a:rPr lang="pl-PL" sz="1000" b="1" dirty="0" smtClean="0">
              <a:latin typeface="Arial" pitchFamily="34" charset="0"/>
              <a:ea typeface="Batang" pitchFamily="18" charset="-127"/>
              <a:cs typeface="Arial" pitchFamily="34" charset="0"/>
            </a:rPr>
            <a:t>To okres, w którym ponoszone będą wydatki kwalifikowalne.</a:t>
          </a:r>
        </a:p>
        <a:p>
          <a:pPr algn="ctr"/>
          <a:endParaRPr lang="pl-PL" sz="1000" b="1" dirty="0" smtClean="0">
            <a:latin typeface="Arial" pitchFamily="34" charset="0"/>
            <a:ea typeface="Batang" pitchFamily="18" charset="-127"/>
            <a:cs typeface="Arial" pitchFamily="34" charset="0"/>
          </a:endParaRPr>
        </a:p>
        <a:p>
          <a:pPr algn="ctr"/>
          <a:r>
            <a:rPr lang="pl-PL" sz="1000" b="1" dirty="0" smtClean="0">
              <a:latin typeface="Arial" pitchFamily="34" charset="0"/>
              <a:ea typeface="Batang" pitchFamily="18" charset="-127"/>
              <a:cs typeface="Arial" pitchFamily="34" charset="0"/>
            </a:rPr>
            <a:t>Data rozpoczęcie kwalifikowalności  wydatków nie może być wcześniejsza niż data rozpoczęcia realizacji projektu</a:t>
          </a:r>
          <a:r>
            <a:rPr lang="pl-PL" sz="1000" i="1" dirty="0" smtClean="0"/>
            <a:t>.</a:t>
          </a:r>
          <a:endParaRPr lang="pl-PL" sz="1000" b="1" dirty="0">
            <a:latin typeface="Arial" pitchFamily="34" charset="0"/>
            <a:ea typeface="Batang" pitchFamily="18" charset="-127"/>
            <a:cs typeface="Arial" pitchFamily="34" charset="0"/>
          </a:endParaRPr>
        </a:p>
      </dgm:t>
    </dgm:pt>
    <dgm:pt modelId="{CD8441AB-3C0D-45D5-AC29-6673F2692CE9}" type="parTrans" cxnId="{CEBB4C21-E1B7-435A-81DE-79F3031FD0BE}">
      <dgm:prSet/>
      <dgm:spPr/>
      <dgm:t>
        <a:bodyPr/>
        <a:lstStyle/>
        <a:p>
          <a:endParaRPr lang="pl-PL"/>
        </a:p>
      </dgm:t>
    </dgm:pt>
    <dgm:pt modelId="{020304D4-2BA6-40E3-9057-D0CFCAB56C4F}" type="sibTrans" cxnId="{CEBB4C21-E1B7-435A-81DE-79F3031FD0BE}">
      <dgm:prSet/>
      <dgm:spPr/>
      <dgm:t>
        <a:bodyPr/>
        <a:lstStyle/>
        <a:p>
          <a:endParaRPr lang="pl-PL"/>
        </a:p>
      </dgm:t>
    </dgm:pt>
    <dgm:pt modelId="{B9FABCFF-E1D5-43FC-9981-B781AF3DA5AA}" type="pres">
      <dgm:prSet presAssocID="{8BFCDFDC-AEA1-438C-874F-064ED358E76C}" presName="theList" presStyleCnt="0">
        <dgm:presLayoutVars>
          <dgm:dir/>
          <dgm:animLvl val="lvl"/>
          <dgm:resizeHandles val="exact"/>
        </dgm:presLayoutVars>
      </dgm:prSet>
      <dgm:spPr/>
      <dgm:t>
        <a:bodyPr/>
        <a:lstStyle/>
        <a:p>
          <a:endParaRPr lang="pl-PL"/>
        </a:p>
      </dgm:t>
    </dgm:pt>
    <dgm:pt modelId="{0F93F0B0-41D9-46CF-86D1-7B0945357876}" type="pres">
      <dgm:prSet presAssocID="{F54ACAD6-2E86-4508-9D65-CF1992EC8566}" presName="compNode" presStyleCnt="0"/>
      <dgm:spPr/>
      <dgm:t>
        <a:bodyPr/>
        <a:lstStyle/>
        <a:p>
          <a:endParaRPr lang="pl-PL"/>
        </a:p>
      </dgm:t>
    </dgm:pt>
    <dgm:pt modelId="{473046B2-DF90-4A4D-95ED-1341F9C9C821}" type="pres">
      <dgm:prSet presAssocID="{F54ACAD6-2E86-4508-9D65-CF1992EC8566}" presName="aNode" presStyleLbl="bgShp" presStyleIdx="0" presStyleCnt="3"/>
      <dgm:spPr/>
      <dgm:t>
        <a:bodyPr/>
        <a:lstStyle/>
        <a:p>
          <a:endParaRPr lang="pl-PL"/>
        </a:p>
      </dgm:t>
    </dgm:pt>
    <dgm:pt modelId="{EE04D3CB-BB2F-423F-99AB-EA809A987B37}" type="pres">
      <dgm:prSet presAssocID="{F54ACAD6-2E86-4508-9D65-CF1992EC8566}" presName="textNode" presStyleLbl="bgShp" presStyleIdx="0" presStyleCnt="3"/>
      <dgm:spPr/>
      <dgm:t>
        <a:bodyPr/>
        <a:lstStyle/>
        <a:p>
          <a:endParaRPr lang="pl-PL"/>
        </a:p>
      </dgm:t>
    </dgm:pt>
    <dgm:pt modelId="{FD33314B-1254-47FF-9369-28F403959A51}" type="pres">
      <dgm:prSet presAssocID="{F54ACAD6-2E86-4508-9D65-CF1992EC8566}" presName="compChildNode" presStyleCnt="0"/>
      <dgm:spPr/>
      <dgm:t>
        <a:bodyPr/>
        <a:lstStyle/>
        <a:p>
          <a:endParaRPr lang="pl-PL"/>
        </a:p>
      </dgm:t>
    </dgm:pt>
    <dgm:pt modelId="{6F037181-2ED0-48A5-9332-C6DAD9CF8C1D}" type="pres">
      <dgm:prSet presAssocID="{F54ACAD6-2E86-4508-9D65-CF1992EC8566}" presName="theInnerList" presStyleCnt="0"/>
      <dgm:spPr/>
      <dgm:t>
        <a:bodyPr/>
        <a:lstStyle/>
        <a:p>
          <a:endParaRPr lang="pl-PL"/>
        </a:p>
      </dgm:t>
    </dgm:pt>
    <dgm:pt modelId="{BD306995-9D3A-44F2-8CEB-C4F03F0D7AFD}" type="pres">
      <dgm:prSet presAssocID="{79E484E3-1D87-4851-9D10-0919E2A056A1}" presName="childNode" presStyleLbl="node1" presStyleIdx="0" presStyleCnt="5" custScaleX="114458" custScaleY="246662" custLinFactY="-63180" custLinFactNeighborX="1523" custLinFactNeighborY="-100000">
        <dgm:presLayoutVars>
          <dgm:bulletEnabled val="1"/>
        </dgm:presLayoutVars>
      </dgm:prSet>
      <dgm:spPr/>
      <dgm:t>
        <a:bodyPr/>
        <a:lstStyle/>
        <a:p>
          <a:endParaRPr lang="pl-PL"/>
        </a:p>
      </dgm:t>
    </dgm:pt>
    <dgm:pt modelId="{C2205B8D-B9F2-4DF3-AA8B-68EBCEAF7D62}" type="pres">
      <dgm:prSet presAssocID="{79E484E3-1D87-4851-9D10-0919E2A056A1}" presName="aSpace2" presStyleCnt="0"/>
      <dgm:spPr/>
      <dgm:t>
        <a:bodyPr/>
        <a:lstStyle/>
        <a:p>
          <a:endParaRPr lang="pl-PL"/>
        </a:p>
      </dgm:t>
    </dgm:pt>
    <dgm:pt modelId="{AF672E40-4939-49CF-B995-F3EDDE5514E2}" type="pres">
      <dgm:prSet presAssocID="{5FACE3B2-900C-4E22-BC34-05C8E9002D37}" presName="childNode" presStyleLbl="node1" presStyleIdx="1" presStyleCnt="5" custScaleX="113730" custScaleY="513282">
        <dgm:presLayoutVars>
          <dgm:bulletEnabled val="1"/>
        </dgm:presLayoutVars>
      </dgm:prSet>
      <dgm:spPr/>
      <dgm:t>
        <a:bodyPr/>
        <a:lstStyle/>
        <a:p>
          <a:endParaRPr lang="pl-PL"/>
        </a:p>
      </dgm:t>
    </dgm:pt>
    <dgm:pt modelId="{605CAF6E-DE4B-410E-BCD2-5063AAA1A0D8}" type="pres">
      <dgm:prSet presAssocID="{F54ACAD6-2E86-4508-9D65-CF1992EC8566}" presName="aSpace" presStyleCnt="0"/>
      <dgm:spPr/>
      <dgm:t>
        <a:bodyPr/>
        <a:lstStyle/>
        <a:p>
          <a:endParaRPr lang="pl-PL"/>
        </a:p>
      </dgm:t>
    </dgm:pt>
    <dgm:pt modelId="{2F9D50D5-1FED-487D-B80A-46B173917064}" type="pres">
      <dgm:prSet presAssocID="{947459D8-6332-4A13-BAFF-D2AFCC64B74D}" presName="compNode" presStyleCnt="0"/>
      <dgm:spPr/>
      <dgm:t>
        <a:bodyPr/>
        <a:lstStyle/>
        <a:p>
          <a:endParaRPr lang="pl-PL"/>
        </a:p>
      </dgm:t>
    </dgm:pt>
    <dgm:pt modelId="{9E386FA6-E9CA-4B18-810C-23569271EE74}" type="pres">
      <dgm:prSet presAssocID="{947459D8-6332-4A13-BAFF-D2AFCC64B74D}" presName="aNode" presStyleLbl="bgShp" presStyleIdx="1" presStyleCnt="3" custScaleX="178181"/>
      <dgm:spPr/>
      <dgm:t>
        <a:bodyPr/>
        <a:lstStyle/>
        <a:p>
          <a:endParaRPr lang="pl-PL"/>
        </a:p>
      </dgm:t>
    </dgm:pt>
    <dgm:pt modelId="{7CCD96C6-AC47-4E0E-9933-81F6FB378B06}" type="pres">
      <dgm:prSet presAssocID="{947459D8-6332-4A13-BAFF-D2AFCC64B74D}" presName="textNode" presStyleLbl="bgShp" presStyleIdx="1" presStyleCnt="3"/>
      <dgm:spPr/>
      <dgm:t>
        <a:bodyPr/>
        <a:lstStyle/>
        <a:p>
          <a:endParaRPr lang="pl-PL"/>
        </a:p>
      </dgm:t>
    </dgm:pt>
    <dgm:pt modelId="{8A7195D1-080F-4607-B90B-31D59E7C79B8}" type="pres">
      <dgm:prSet presAssocID="{947459D8-6332-4A13-BAFF-D2AFCC64B74D}" presName="compChildNode" presStyleCnt="0"/>
      <dgm:spPr/>
      <dgm:t>
        <a:bodyPr/>
        <a:lstStyle/>
        <a:p>
          <a:endParaRPr lang="pl-PL"/>
        </a:p>
      </dgm:t>
    </dgm:pt>
    <dgm:pt modelId="{CC4F3E38-83A6-4BD7-8D53-738094E9B680}" type="pres">
      <dgm:prSet presAssocID="{947459D8-6332-4A13-BAFF-D2AFCC64B74D}" presName="theInnerList" presStyleCnt="0"/>
      <dgm:spPr/>
      <dgm:t>
        <a:bodyPr/>
        <a:lstStyle/>
        <a:p>
          <a:endParaRPr lang="pl-PL"/>
        </a:p>
      </dgm:t>
    </dgm:pt>
    <dgm:pt modelId="{A6D2F7BA-2F8D-4F99-91AE-95DE52AAAC26}" type="pres">
      <dgm:prSet presAssocID="{3B141157-BFCF-4191-AE14-6D3CFD4DCB86}" presName="childNode" presStyleLbl="node1" presStyleIdx="2" presStyleCnt="5" custScaleX="164792" custScaleY="2000000" custLinFactY="-381882" custLinFactNeighborX="688" custLinFactNeighborY="-400000">
        <dgm:presLayoutVars>
          <dgm:bulletEnabled val="1"/>
        </dgm:presLayoutVars>
      </dgm:prSet>
      <dgm:spPr/>
      <dgm:t>
        <a:bodyPr/>
        <a:lstStyle/>
        <a:p>
          <a:endParaRPr lang="pl-PL"/>
        </a:p>
      </dgm:t>
    </dgm:pt>
    <dgm:pt modelId="{311A343D-A3C2-46DA-A419-A5ABA0A5F1E3}" type="pres">
      <dgm:prSet presAssocID="{3B141157-BFCF-4191-AE14-6D3CFD4DCB86}" presName="aSpace2" presStyleCnt="0"/>
      <dgm:spPr/>
      <dgm:t>
        <a:bodyPr/>
        <a:lstStyle/>
        <a:p>
          <a:endParaRPr lang="pl-PL"/>
        </a:p>
      </dgm:t>
    </dgm:pt>
    <dgm:pt modelId="{018F1958-3407-4BCF-9D2E-EDAF610526E6}" type="pres">
      <dgm:prSet presAssocID="{1CA1655B-F52D-4699-B241-DACB380A5BF7}" presName="childNode" presStyleLbl="node1" presStyleIdx="3" presStyleCnt="5" custScaleX="178776" custScaleY="2000000" custLinFactY="-200000" custLinFactNeighborX="67" custLinFactNeighborY="-280555">
        <dgm:presLayoutVars>
          <dgm:bulletEnabled val="1"/>
        </dgm:presLayoutVars>
      </dgm:prSet>
      <dgm:spPr/>
      <dgm:t>
        <a:bodyPr/>
        <a:lstStyle/>
        <a:p>
          <a:endParaRPr lang="pl-PL"/>
        </a:p>
      </dgm:t>
    </dgm:pt>
    <dgm:pt modelId="{69A09FE9-B267-47D4-AA00-405AFE444637}" type="pres">
      <dgm:prSet presAssocID="{947459D8-6332-4A13-BAFF-D2AFCC64B74D}" presName="aSpace" presStyleCnt="0"/>
      <dgm:spPr/>
      <dgm:t>
        <a:bodyPr/>
        <a:lstStyle/>
        <a:p>
          <a:endParaRPr lang="pl-PL"/>
        </a:p>
      </dgm:t>
    </dgm:pt>
    <dgm:pt modelId="{43A48515-8A90-42CC-A1A6-B491100C4281}" type="pres">
      <dgm:prSet presAssocID="{E6FCCA70-A569-44B5-AAC0-6E41E20B1BF7}" presName="compNode" presStyleCnt="0"/>
      <dgm:spPr/>
      <dgm:t>
        <a:bodyPr/>
        <a:lstStyle/>
        <a:p>
          <a:endParaRPr lang="pl-PL"/>
        </a:p>
      </dgm:t>
    </dgm:pt>
    <dgm:pt modelId="{7F2C8554-61DB-492F-8B03-5121AFFA98EC}" type="pres">
      <dgm:prSet presAssocID="{E6FCCA70-A569-44B5-AAC0-6E41E20B1BF7}" presName="aNode" presStyleLbl="bgShp" presStyleIdx="2" presStyleCnt="3" custScaleX="97611"/>
      <dgm:spPr/>
      <dgm:t>
        <a:bodyPr/>
        <a:lstStyle/>
        <a:p>
          <a:endParaRPr lang="pl-PL"/>
        </a:p>
      </dgm:t>
    </dgm:pt>
    <dgm:pt modelId="{3A14BDF3-48D5-46AC-82D9-5003ADBA0634}" type="pres">
      <dgm:prSet presAssocID="{E6FCCA70-A569-44B5-AAC0-6E41E20B1BF7}" presName="textNode" presStyleLbl="bgShp" presStyleIdx="2" presStyleCnt="3"/>
      <dgm:spPr/>
      <dgm:t>
        <a:bodyPr/>
        <a:lstStyle/>
        <a:p>
          <a:endParaRPr lang="pl-PL"/>
        </a:p>
      </dgm:t>
    </dgm:pt>
    <dgm:pt modelId="{B0D37B9C-D24A-4CCF-B19A-DDCD8184F782}" type="pres">
      <dgm:prSet presAssocID="{E6FCCA70-A569-44B5-AAC0-6E41E20B1BF7}" presName="compChildNode" presStyleCnt="0"/>
      <dgm:spPr/>
      <dgm:t>
        <a:bodyPr/>
        <a:lstStyle/>
        <a:p>
          <a:endParaRPr lang="pl-PL"/>
        </a:p>
      </dgm:t>
    </dgm:pt>
    <dgm:pt modelId="{AE5B5108-3892-4C50-AB97-6A930F1BFED5}" type="pres">
      <dgm:prSet presAssocID="{E6FCCA70-A569-44B5-AAC0-6E41E20B1BF7}" presName="theInnerList" presStyleCnt="0"/>
      <dgm:spPr/>
      <dgm:t>
        <a:bodyPr/>
        <a:lstStyle/>
        <a:p>
          <a:endParaRPr lang="pl-PL"/>
        </a:p>
      </dgm:t>
    </dgm:pt>
    <dgm:pt modelId="{70523CD1-3DFC-41A9-A8AB-052ABB2D4E17}" type="pres">
      <dgm:prSet presAssocID="{2DC7D129-4AEC-42F3-AF89-DDFB7475BD04}" presName="childNode" presStyleLbl="node1" presStyleIdx="4" presStyleCnt="5" custScaleX="111960" custLinFactNeighborX="-647" custLinFactNeighborY="-1082">
        <dgm:presLayoutVars>
          <dgm:bulletEnabled val="1"/>
        </dgm:presLayoutVars>
      </dgm:prSet>
      <dgm:spPr/>
      <dgm:t>
        <a:bodyPr/>
        <a:lstStyle/>
        <a:p>
          <a:endParaRPr lang="pl-PL"/>
        </a:p>
      </dgm:t>
    </dgm:pt>
  </dgm:ptLst>
  <dgm:cxnLst>
    <dgm:cxn modelId="{2975F739-4EFB-4295-97BA-B8281DE276AB}" type="presOf" srcId="{79E484E3-1D87-4851-9D10-0919E2A056A1}" destId="{BD306995-9D3A-44F2-8CEB-C4F03F0D7AFD}" srcOrd="0" destOrd="0" presId="urn:microsoft.com/office/officeart/2005/8/layout/lProcess2"/>
    <dgm:cxn modelId="{062CA10C-C91A-4355-BE4A-8F3BDDF068FC}" type="presOf" srcId="{3B141157-BFCF-4191-AE14-6D3CFD4DCB86}" destId="{A6D2F7BA-2F8D-4F99-91AE-95DE52AAAC26}" srcOrd="0" destOrd="0" presId="urn:microsoft.com/office/officeart/2005/8/layout/lProcess2"/>
    <dgm:cxn modelId="{4A7FDD1D-5749-46A3-A584-24D00615F1B1}" srcId="{F54ACAD6-2E86-4508-9D65-CF1992EC8566}" destId="{79E484E3-1D87-4851-9D10-0919E2A056A1}" srcOrd="0" destOrd="0" parTransId="{2C1C3AE5-4B40-4542-9C85-09E9CF8BC291}" sibTransId="{9F0E5F88-BC68-4334-9388-D1CA77A464AD}"/>
    <dgm:cxn modelId="{E2B21BB3-0B4D-4B01-A458-EF0D914E6ACF}" type="presOf" srcId="{1CA1655B-F52D-4699-B241-DACB380A5BF7}" destId="{018F1958-3407-4BCF-9D2E-EDAF610526E6}" srcOrd="0" destOrd="0" presId="urn:microsoft.com/office/officeart/2005/8/layout/lProcess2"/>
    <dgm:cxn modelId="{385E1C39-6081-49C9-A1DE-CCA21568E803}" type="presOf" srcId="{947459D8-6332-4A13-BAFF-D2AFCC64B74D}" destId="{7CCD96C6-AC47-4E0E-9933-81F6FB378B06}" srcOrd="1" destOrd="0" presId="urn:microsoft.com/office/officeart/2005/8/layout/lProcess2"/>
    <dgm:cxn modelId="{13995A22-1084-422B-B894-F4A91223A3BC}" type="presOf" srcId="{947459D8-6332-4A13-BAFF-D2AFCC64B74D}" destId="{9E386FA6-E9CA-4B18-810C-23569271EE74}" srcOrd="0" destOrd="0" presId="urn:microsoft.com/office/officeart/2005/8/layout/lProcess2"/>
    <dgm:cxn modelId="{3AC6DE1B-D0BA-4B81-87CE-6756E3ED0E49}" type="presOf" srcId="{2DC7D129-4AEC-42F3-AF89-DDFB7475BD04}" destId="{70523CD1-3DFC-41A9-A8AB-052ABB2D4E17}" srcOrd="0" destOrd="0" presId="urn:microsoft.com/office/officeart/2005/8/layout/lProcess2"/>
    <dgm:cxn modelId="{6FA7235C-B664-45A9-8B9E-EC1D723C5B24}" type="presOf" srcId="{E6FCCA70-A569-44B5-AAC0-6E41E20B1BF7}" destId="{7F2C8554-61DB-492F-8B03-5121AFFA98EC}" srcOrd="0" destOrd="0" presId="urn:microsoft.com/office/officeart/2005/8/layout/lProcess2"/>
    <dgm:cxn modelId="{D37E18F3-E7A5-4B55-9F19-07E010865AAF}" srcId="{8BFCDFDC-AEA1-438C-874F-064ED358E76C}" destId="{947459D8-6332-4A13-BAFF-D2AFCC64B74D}" srcOrd="1" destOrd="0" parTransId="{2F25352F-AA05-4780-89B0-268B0DE05E44}" sibTransId="{E6F98414-F850-448A-8582-E8F4313D3E72}"/>
    <dgm:cxn modelId="{26ECADC6-7C31-43C7-B08F-1DFF418B56F8}" srcId="{947459D8-6332-4A13-BAFF-D2AFCC64B74D}" destId="{1CA1655B-F52D-4699-B241-DACB380A5BF7}" srcOrd="1" destOrd="0" parTransId="{5DFA3A54-5641-4BCA-A214-22C884B5FA0C}" sibTransId="{5E202539-0FEC-4DEE-A7AF-63073E832E83}"/>
    <dgm:cxn modelId="{868F852D-6FB2-4A46-985B-CE47A6C41998}" type="presOf" srcId="{8BFCDFDC-AEA1-438C-874F-064ED358E76C}" destId="{B9FABCFF-E1D5-43FC-9981-B781AF3DA5AA}" srcOrd="0" destOrd="0" presId="urn:microsoft.com/office/officeart/2005/8/layout/lProcess2"/>
    <dgm:cxn modelId="{89D7BCF8-7DA7-4501-A79D-5A08F20A4E24}" type="presOf" srcId="{F54ACAD6-2E86-4508-9D65-CF1992EC8566}" destId="{EE04D3CB-BB2F-423F-99AB-EA809A987B37}" srcOrd="1" destOrd="0" presId="urn:microsoft.com/office/officeart/2005/8/layout/lProcess2"/>
    <dgm:cxn modelId="{21805901-0C33-412E-AB12-6E64E8F57946}" type="presOf" srcId="{E6FCCA70-A569-44B5-AAC0-6E41E20B1BF7}" destId="{3A14BDF3-48D5-46AC-82D9-5003ADBA0634}" srcOrd="1" destOrd="0" presId="urn:microsoft.com/office/officeart/2005/8/layout/lProcess2"/>
    <dgm:cxn modelId="{CEBB4C21-E1B7-435A-81DE-79F3031FD0BE}" srcId="{E6FCCA70-A569-44B5-AAC0-6E41E20B1BF7}" destId="{2DC7D129-4AEC-42F3-AF89-DDFB7475BD04}" srcOrd="0" destOrd="0" parTransId="{CD8441AB-3C0D-45D5-AC29-6673F2692CE9}" sibTransId="{020304D4-2BA6-40E3-9057-D0CFCAB56C4F}"/>
    <dgm:cxn modelId="{8A305159-F95C-45AE-AD52-A84158B146D9}" srcId="{8BFCDFDC-AEA1-438C-874F-064ED358E76C}" destId="{F54ACAD6-2E86-4508-9D65-CF1992EC8566}" srcOrd="0" destOrd="0" parTransId="{C3FD924E-5273-41F5-9F81-9F9F6B8892F7}" sibTransId="{AA68A299-4397-456B-AAC3-EB4E51FC601D}"/>
    <dgm:cxn modelId="{041CA4CF-1097-43A2-8721-93EEE0490906}" type="presOf" srcId="{F54ACAD6-2E86-4508-9D65-CF1992EC8566}" destId="{473046B2-DF90-4A4D-95ED-1341F9C9C821}" srcOrd="0" destOrd="0" presId="urn:microsoft.com/office/officeart/2005/8/layout/lProcess2"/>
    <dgm:cxn modelId="{94283CA2-06AF-4B2F-9E30-4D48E0D95D78}" type="presOf" srcId="{5FACE3B2-900C-4E22-BC34-05C8E9002D37}" destId="{AF672E40-4939-49CF-B995-F3EDDE5514E2}" srcOrd="0" destOrd="0" presId="urn:microsoft.com/office/officeart/2005/8/layout/lProcess2"/>
    <dgm:cxn modelId="{C3974D47-CB2B-4F78-ABF4-6FB40A0E953B}" srcId="{F54ACAD6-2E86-4508-9D65-CF1992EC8566}" destId="{5FACE3B2-900C-4E22-BC34-05C8E9002D37}" srcOrd="1" destOrd="0" parTransId="{BBC05588-0DE9-45A3-B8D9-40B04B2783C9}" sibTransId="{1DEF284A-B0B5-4CBE-8B33-6C2EA64A5570}"/>
    <dgm:cxn modelId="{B0A25D8E-BCDA-4949-A80E-CF04DAB84EEA}" srcId="{8BFCDFDC-AEA1-438C-874F-064ED358E76C}" destId="{E6FCCA70-A569-44B5-AAC0-6E41E20B1BF7}" srcOrd="2" destOrd="0" parTransId="{D584AC58-EDF2-4D33-A248-41CC34D22479}" sibTransId="{B4BE2A42-ED71-425C-BFDB-23CB4567ED56}"/>
    <dgm:cxn modelId="{BF3DB820-A409-4419-A465-65A68781937E}" srcId="{947459D8-6332-4A13-BAFF-D2AFCC64B74D}" destId="{3B141157-BFCF-4191-AE14-6D3CFD4DCB86}" srcOrd="0" destOrd="0" parTransId="{78F47801-9FF8-4186-B80A-3F876ACA41E2}" sibTransId="{9F172D7E-106A-401C-BCA9-E8B170F53F64}"/>
    <dgm:cxn modelId="{97527B65-2DEC-4504-BEFA-9FF10E79C9E2}" type="presParOf" srcId="{B9FABCFF-E1D5-43FC-9981-B781AF3DA5AA}" destId="{0F93F0B0-41D9-46CF-86D1-7B0945357876}" srcOrd="0" destOrd="0" presId="urn:microsoft.com/office/officeart/2005/8/layout/lProcess2"/>
    <dgm:cxn modelId="{5EE3A21E-3770-478B-B3DB-6B4DBFB81150}" type="presParOf" srcId="{0F93F0B0-41D9-46CF-86D1-7B0945357876}" destId="{473046B2-DF90-4A4D-95ED-1341F9C9C821}" srcOrd="0" destOrd="0" presId="urn:microsoft.com/office/officeart/2005/8/layout/lProcess2"/>
    <dgm:cxn modelId="{CD6AA3BE-17B6-4266-BDE2-3C2438E36706}" type="presParOf" srcId="{0F93F0B0-41D9-46CF-86D1-7B0945357876}" destId="{EE04D3CB-BB2F-423F-99AB-EA809A987B37}" srcOrd="1" destOrd="0" presId="urn:microsoft.com/office/officeart/2005/8/layout/lProcess2"/>
    <dgm:cxn modelId="{F8608257-B78E-4292-9936-520235D33435}" type="presParOf" srcId="{0F93F0B0-41D9-46CF-86D1-7B0945357876}" destId="{FD33314B-1254-47FF-9369-28F403959A51}" srcOrd="2" destOrd="0" presId="urn:microsoft.com/office/officeart/2005/8/layout/lProcess2"/>
    <dgm:cxn modelId="{6DEDEB11-3C48-49D1-B7F3-85C6C9C46F71}" type="presParOf" srcId="{FD33314B-1254-47FF-9369-28F403959A51}" destId="{6F037181-2ED0-48A5-9332-C6DAD9CF8C1D}" srcOrd="0" destOrd="0" presId="urn:microsoft.com/office/officeart/2005/8/layout/lProcess2"/>
    <dgm:cxn modelId="{243EA320-25AB-4079-B156-FCAA21B7DD2F}" type="presParOf" srcId="{6F037181-2ED0-48A5-9332-C6DAD9CF8C1D}" destId="{BD306995-9D3A-44F2-8CEB-C4F03F0D7AFD}" srcOrd="0" destOrd="0" presId="urn:microsoft.com/office/officeart/2005/8/layout/lProcess2"/>
    <dgm:cxn modelId="{99B9B2A1-1FA0-401A-A9FA-75F8779C28BE}" type="presParOf" srcId="{6F037181-2ED0-48A5-9332-C6DAD9CF8C1D}" destId="{C2205B8D-B9F2-4DF3-AA8B-68EBCEAF7D62}" srcOrd="1" destOrd="0" presId="urn:microsoft.com/office/officeart/2005/8/layout/lProcess2"/>
    <dgm:cxn modelId="{AB11CC7B-61F8-439F-99CC-646617CADE78}" type="presParOf" srcId="{6F037181-2ED0-48A5-9332-C6DAD9CF8C1D}" destId="{AF672E40-4939-49CF-B995-F3EDDE5514E2}" srcOrd="2" destOrd="0" presId="urn:microsoft.com/office/officeart/2005/8/layout/lProcess2"/>
    <dgm:cxn modelId="{A44791AB-B720-43AC-AA70-22C10C36B656}" type="presParOf" srcId="{B9FABCFF-E1D5-43FC-9981-B781AF3DA5AA}" destId="{605CAF6E-DE4B-410E-BCD2-5063AAA1A0D8}" srcOrd="1" destOrd="0" presId="urn:microsoft.com/office/officeart/2005/8/layout/lProcess2"/>
    <dgm:cxn modelId="{059DA8CE-7055-4CE9-A61C-EFD547202CD6}" type="presParOf" srcId="{B9FABCFF-E1D5-43FC-9981-B781AF3DA5AA}" destId="{2F9D50D5-1FED-487D-B80A-46B173917064}" srcOrd="2" destOrd="0" presId="urn:microsoft.com/office/officeart/2005/8/layout/lProcess2"/>
    <dgm:cxn modelId="{13F6BEA2-1B86-428C-A1B8-5800D412A241}" type="presParOf" srcId="{2F9D50D5-1FED-487D-B80A-46B173917064}" destId="{9E386FA6-E9CA-4B18-810C-23569271EE74}" srcOrd="0" destOrd="0" presId="urn:microsoft.com/office/officeart/2005/8/layout/lProcess2"/>
    <dgm:cxn modelId="{F78EC02D-1660-48E9-945B-CDA6ED285DAD}" type="presParOf" srcId="{2F9D50D5-1FED-487D-B80A-46B173917064}" destId="{7CCD96C6-AC47-4E0E-9933-81F6FB378B06}" srcOrd="1" destOrd="0" presId="urn:microsoft.com/office/officeart/2005/8/layout/lProcess2"/>
    <dgm:cxn modelId="{40638452-BDEB-4EE9-88A3-888270922C8D}" type="presParOf" srcId="{2F9D50D5-1FED-487D-B80A-46B173917064}" destId="{8A7195D1-080F-4607-B90B-31D59E7C79B8}" srcOrd="2" destOrd="0" presId="urn:microsoft.com/office/officeart/2005/8/layout/lProcess2"/>
    <dgm:cxn modelId="{15CDE070-A93A-4B1D-8A30-9C2ECB5C13B4}" type="presParOf" srcId="{8A7195D1-080F-4607-B90B-31D59E7C79B8}" destId="{CC4F3E38-83A6-4BD7-8D53-738094E9B680}" srcOrd="0" destOrd="0" presId="urn:microsoft.com/office/officeart/2005/8/layout/lProcess2"/>
    <dgm:cxn modelId="{451BCEBD-D433-4607-8D7C-B20FF5D78499}" type="presParOf" srcId="{CC4F3E38-83A6-4BD7-8D53-738094E9B680}" destId="{A6D2F7BA-2F8D-4F99-91AE-95DE52AAAC26}" srcOrd="0" destOrd="0" presId="urn:microsoft.com/office/officeart/2005/8/layout/lProcess2"/>
    <dgm:cxn modelId="{0F59A7D0-B7A0-4755-827D-EDD5C800865D}" type="presParOf" srcId="{CC4F3E38-83A6-4BD7-8D53-738094E9B680}" destId="{311A343D-A3C2-46DA-A419-A5ABA0A5F1E3}" srcOrd="1" destOrd="0" presId="urn:microsoft.com/office/officeart/2005/8/layout/lProcess2"/>
    <dgm:cxn modelId="{7DE190DE-BA99-4341-AA27-4FA2904BD609}" type="presParOf" srcId="{CC4F3E38-83A6-4BD7-8D53-738094E9B680}" destId="{018F1958-3407-4BCF-9D2E-EDAF610526E6}" srcOrd="2" destOrd="0" presId="urn:microsoft.com/office/officeart/2005/8/layout/lProcess2"/>
    <dgm:cxn modelId="{399D1752-71F7-40AD-BC04-75E4A1ED14B6}" type="presParOf" srcId="{B9FABCFF-E1D5-43FC-9981-B781AF3DA5AA}" destId="{69A09FE9-B267-47D4-AA00-405AFE444637}" srcOrd="3" destOrd="0" presId="urn:microsoft.com/office/officeart/2005/8/layout/lProcess2"/>
    <dgm:cxn modelId="{0387AF64-F27C-4E27-AFF1-41D66456E449}" type="presParOf" srcId="{B9FABCFF-E1D5-43FC-9981-B781AF3DA5AA}" destId="{43A48515-8A90-42CC-A1A6-B491100C4281}" srcOrd="4" destOrd="0" presId="urn:microsoft.com/office/officeart/2005/8/layout/lProcess2"/>
    <dgm:cxn modelId="{55A3A149-14F1-4772-B209-234129369379}" type="presParOf" srcId="{43A48515-8A90-42CC-A1A6-B491100C4281}" destId="{7F2C8554-61DB-492F-8B03-5121AFFA98EC}" srcOrd="0" destOrd="0" presId="urn:microsoft.com/office/officeart/2005/8/layout/lProcess2"/>
    <dgm:cxn modelId="{E22034E3-EA3E-453D-BB5F-8F4AE69E2F23}" type="presParOf" srcId="{43A48515-8A90-42CC-A1A6-B491100C4281}" destId="{3A14BDF3-48D5-46AC-82D9-5003ADBA0634}" srcOrd="1" destOrd="0" presId="urn:microsoft.com/office/officeart/2005/8/layout/lProcess2"/>
    <dgm:cxn modelId="{124CD9DC-14A6-47DF-BB56-69C24C97BDFC}" type="presParOf" srcId="{43A48515-8A90-42CC-A1A6-B491100C4281}" destId="{B0D37B9C-D24A-4CCF-B19A-DDCD8184F782}" srcOrd="2" destOrd="0" presId="urn:microsoft.com/office/officeart/2005/8/layout/lProcess2"/>
    <dgm:cxn modelId="{6F339B6B-011D-4A2E-9294-5CC8E298D5FD}" type="presParOf" srcId="{B0D37B9C-D24A-4CCF-B19A-DDCD8184F782}" destId="{AE5B5108-3892-4C50-AB97-6A930F1BFED5}" srcOrd="0" destOrd="0" presId="urn:microsoft.com/office/officeart/2005/8/layout/lProcess2"/>
    <dgm:cxn modelId="{A53602A2-0702-4362-B0A3-B5F7B566A148}" type="presParOf" srcId="{AE5B5108-3892-4C50-AB97-6A930F1BFED5}" destId="{70523CD1-3DFC-41A9-A8AB-052ABB2D4E17}"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207BA8-1194-49EC-B2F4-34C4DE101271}" type="doc">
      <dgm:prSet loTypeId="urn:microsoft.com/office/officeart/2005/8/layout/hList7#2" loCatId="list" qsTypeId="urn:microsoft.com/office/officeart/2005/8/quickstyle/simple1" qsCatId="simple" csTypeId="urn:microsoft.com/office/officeart/2005/8/colors/accent1_2" csCatId="accent1" phldr="1"/>
      <dgm:spPr/>
    </dgm:pt>
    <dgm:pt modelId="{88934569-1515-437A-85ED-B45D3F3C8C13}">
      <dgm:prSet phldrT="[Tekst]"/>
      <dgm:spPr/>
      <dgm:t>
        <a:bodyPr/>
        <a:lstStyle/>
        <a:p>
          <a:r>
            <a:rPr lang="pl-PL" dirty="0" smtClean="0">
              <a:latin typeface="Arial" pitchFamily="34" charset="0"/>
              <a:cs typeface="Arial" pitchFamily="34" charset="0"/>
            </a:rPr>
            <a:t>Nabycie nieruchomości niezabudowanej (gruntu) i/lub nabycie nieruchomości zabudowanej </a:t>
          </a:r>
          <a:br>
            <a:rPr lang="pl-PL" dirty="0" smtClean="0">
              <a:latin typeface="Arial" pitchFamily="34" charset="0"/>
              <a:cs typeface="Arial" pitchFamily="34" charset="0"/>
            </a:rPr>
          </a:br>
          <a:r>
            <a:rPr lang="pl-PL" dirty="0" smtClean="0">
              <a:latin typeface="Arial" pitchFamily="34" charset="0"/>
              <a:cs typeface="Arial" pitchFamily="34" charset="0"/>
            </a:rPr>
            <a:t>(gruntu z budynkiem lub budynku)</a:t>
          </a:r>
        </a:p>
        <a:p>
          <a:r>
            <a:rPr lang="pl-PL" dirty="0" smtClean="0">
              <a:latin typeface="Arial" pitchFamily="34" charset="0"/>
              <a:cs typeface="Arial" pitchFamily="34" charset="0"/>
            </a:rPr>
            <a:t>Uwaga limity 10% oraz w przypadku terenów poprzemysłowych i opuszczonych 15%. </a:t>
          </a:r>
          <a:endParaRPr lang="pl-PL" dirty="0">
            <a:latin typeface="Arial" pitchFamily="34" charset="0"/>
            <a:cs typeface="Arial" pitchFamily="34" charset="0"/>
          </a:endParaRPr>
        </a:p>
      </dgm:t>
    </dgm:pt>
    <dgm:pt modelId="{B17A6D27-00E2-4BAF-8D15-09282D214CDE}" type="parTrans" cxnId="{0B4E193C-56AB-47E8-9BB5-C2CCBB91EBAE}">
      <dgm:prSet/>
      <dgm:spPr/>
      <dgm:t>
        <a:bodyPr/>
        <a:lstStyle/>
        <a:p>
          <a:endParaRPr lang="pl-PL"/>
        </a:p>
      </dgm:t>
    </dgm:pt>
    <dgm:pt modelId="{34724A8F-2FDB-4338-8CE8-CF5351D657FF}" type="sibTrans" cxnId="{0B4E193C-56AB-47E8-9BB5-C2CCBB91EBAE}">
      <dgm:prSet/>
      <dgm:spPr/>
      <dgm:t>
        <a:bodyPr/>
        <a:lstStyle/>
        <a:p>
          <a:endParaRPr lang="pl-PL"/>
        </a:p>
      </dgm:t>
    </dgm:pt>
    <dgm:pt modelId="{8EF4589D-0495-4A9E-BA44-ECD8EDD36492}">
      <dgm:prSet phldrT="[Tekst]"/>
      <dgm:spPr/>
      <dgm:t>
        <a:bodyPr/>
        <a:lstStyle/>
        <a:p>
          <a:r>
            <a:rPr lang="pl-PL" dirty="0" smtClean="0">
              <a:latin typeface="Arial" pitchFamily="34" charset="0"/>
              <a:cs typeface="Arial" pitchFamily="34" charset="0"/>
            </a:rPr>
            <a:t>Zakup robót  i materiałów budowlanych</a:t>
          </a:r>
          <a:endParaRPr lang="pl-PL" dirty="0">
            <a:latin typeface="Arial" pitchFamily="34" charset="0"/>
            <a:cs typeface="Arial" pitchFamily="34" charset="0"/>
          </a:endParaRPr>
        </a:p>
      </dgm:t>
    </dgm:pt>
    <dgm:pt modelId="{8BFF9264-39AA-4FAE-8BBB-C8D42F154F90}" type="parTrans" cxnId="{EB5B4188-AA84-461B-8239-AF543A2437BF}">
      <dgm:prSet/>
      <dgm:spPr/>
      <dgm:t>
        <a:bodyPr/>
        <a:lstStyle/>
        <a:p>
          <a:endParaRPr lang="pl-PL"/>
        </a:p>
      </dgm:t>
    </dgm:pt>
    <dgm:pt modelId="{2C432163-E581-4DD3-A63D-A8192238AB93}" type="sibTrans" cxnId="{EB5B4188-AA84-461B-8239-AF543A2437BF}">
      <dgm:prSet/>
      <dgm:spPr/>
      <dgm:t>
        <a:bodyPr/>
        <a:lstStyle/>
        <a:p>
          <a:endParaRPr lang="pl-PL"/>
        </a:p>
      </dgm:t>
    </dgm:pt>
    <dgm:pt modelId="{A2DE6E46-CF54-491F-A697-304A3927920F}">
      <dgm:prSet phldrT="[Tekst]"/>
      <dgm:spPr/>
      <dgm:t>
        <a:bodyPr/>
        <a:lstStyle/>
        <a:p>
          <a:r>
            <a:rPr lang="pl-PL" dirty="0" smtClean="0">
              <a:latin typeface="Arial" pitchFamily="34" charset="0"/>
              <a:cs typeface="Arial" pitchFamily="34" charset="0"/>
            </a:rPr>
            <a:t>Nabycie wartości niematerialnych                       i prawnych</a:t>
          </a:r>
          <a:endParaRPr lang="pl-PL" dirty="0">
            <a:latin typeface="Arial" pitchFamily="34" charset="0"/>
            <a:cs typeface="Arial" pitchFamily="34" charset="0"/>
          </a:endParaRPr>
        </a:p>
      </dgm:t>
    </dgm:pt>
    <dgm:pt modelId="{16B9CAFE-000D-4229-9527-B7A33EC165A4}" type="parTrans" cxnId="{64F670DD-4A56-455D-A954-0B3A5E9C53AB}">
      <dgm:prSet/>
      <dgm:spPr/>
      <dgm:t>
        <a:bodyPr/>
        <a:lstStyle/>
        <a:p>
          <a:endParaRPr lang="pl-PL"/>
        </a:p>
      </dgm:t>
    </dgm:pt>
    <dgm:pt modelId="{9388E4CF-2C3A-4E02-889D-5219A0941D70}" type="sibTrans" cxnId="{64F670DD-4A56-455D-A954-0B3A5E9C53AB}">
      <dgm:prSet/>
      <dgm:spPr/>
      <dgm:t>
        <a:bodyPr/>
        <a:lstStyle/>
        <a:p>
          <a:endParaRPr lang="pl-PL"/>
        </a:p>
      </dgm:t>
    </dgm:pt>
    <dgm:pt modelId="{6F6FBFD3-E720-4351-A0DD-EC18724F352C}">
      <dgm:prSet phldrT="[Tekst]"/>
      <dgm:spPr/>
      <dgm:t>
        <a:bodyPr/>
        <a:lstStyle/>
        <a:p>
          <a:r>
            <a:rPr lang="pl-PL" dirty="0" smtClean="0">
              <a:latin typeface="Arial" pitchFamily="34" charset="0"/>
              <a:cs typeface="Arial" pitchFamily="34" charset="0"/>
            </a:rPr>
            <a:t>Dzierżawa/najem instalacji lub maszyn dokonana </a:t>
          </a:r>
          <a:br>
            <a:rPr lang="pl-PL" dirty="0" smtClean="0">
              <a:latin typeface="Arial" pitchFamily="34" charset="0"/>
              <a:cs typeface="Arial" pitchFamily="34" charset="0"/>
            </a:rPr>
          </a:br>
          <a:r>
            <a:rPr lang="pl-PL" dirty="0" smtClean="0">
              <a:latin typeface="Arial" pitchFamily="34" charset="0"/>
              <a:cs typeface="Arial" pitchFamily="34" charset="0"/>
            </a:rPr>
            <a:t>na podstawie </a:t>
          </a:r>
          <a:br>
            <a:rPr lang="pl-PL" dirty="0" smtClean="0">
              <a:latin typeface="Arial" pitchFamily="34" charset="0"/>
              <a:cs typeface="Arial" pitchFamily="34" charset="0"/>
            </a:rPr>
          </a:br>
          <a:r>
            <a:rPr lang="pl-PL" dirty="0" smtClean="0">
              <a:latin typeface="Arial" pitchFamily="34" charset="0"/>
              <a:cs typeface="Arial" pitchFamily="34" charset="0"/>
            </a:rPr>
            <a:t>umowy leasingu finansowego</a:t>
          </a:r>
          <a:endParaRPr lang="pl-PL" dirty="0">
            <a:latin typeface="Arial" pitchFamily="34" charset="0"/>
            <a:cs typeface="Arial" pitchFamily="34" charset="0"/>
          </a:endParaRPr>
        </a:p>
      </dgm:t>
    </dgm:pt>
    <dgm:pt modelId="{6CE7BA42-BD2C-4073-995F-7EE6C66291DE}" type="parTrans" cxnId="{9473ABBA-CD91-4A4A-AF93-ADCBD3551540}">
      <dgm:prSet/>
      <dgm:spPr/>
      <dgm:t>
        <a:bodyPr/>
        <a:lstStyle/>
        <a:p>
          <a:endParaRPr lang="pl-PL"/>
        </a:p>
      </dgm:t>
    </dgm:pt>
    <dgm:pt modelId="{8B71FE50-7812-4676-A3F9-EE5E1C3E3F19}" type="sibTrans" cxnId="{9473ABBA-CD91-4A4A-AF93-ADCBD3551540}">
      <dgm:prSet/>
      <dgm:spPr/>
      <dgm:t>
        <a:bodyPr/>
        <a:lstStyle/>
        <a:p>
          <a:endParaRPr lang="pl-PL"/>
        </a:p>
      </dgm:t>
    </dgm:pt>
    <dgm:pt modelId="{78888805-6267-43B5-8B82-8ADAB6E0A380}">
      <dgm:prSet phldrT="[Tekst]"/>
      <dgm:spPr/>
      <dgm:t>
        <a:bodyPr/>
        <a:lstStyle/>
        <a:p>
          <a:r>
            <a:rPr lang="pl-PL" dirty="0" smtClean="0">
              <a:latin typeface="Arial" pitchFamily="34" charset="0"/>
              <a:cs typeface="Arial" pitchFamily="34" charset="0"/>
            </a:rPr>
            <a:t>Zakup środków transportu, ograniczony do rodzaju 743 (samochody specjalne), 748 (przyczepy), 773 (tabor transportu śródlądowego) oraz 790 (pozostałe środki transportu) zgodnie z klasyfikacją środków trwałych</a:t>
          </a:r>
          <a:endParaRPr lang="pl-PL" dirty="0">
            <a:latin typeface="Arial" pitchFamily="34" charset="0"/>
            <a:cs typeface="Arial" pitchFamily="34" charset="0"/>
          </a:endParaRPr>
        </a:p>
      </dgm:t>
    </dgm:pt>
    <dgm:pt modelId="{AEAB2151-74B4-4A41-8DB7-80A97464633D}" type="parTrans" cxnId="{6A35BE9C-1590-4D96-AFC6-C529743867CC}">
      <dgm:prSet/>
      <dgm:spPr/>
      <dgm:t>
        <a:bodyPr/>
        <a:lstStyle/>
        <a:p>
          <a:endParaRPr lang="pl-PL"/>
        </a:p>
      </dgm:t>
    </dgm:pt>
    <dgm:pt modelId="{2D7BBB21-56B7-43A4-AC80-12911F2F7931}" type="sibTrans" cxnId="{6A35BE9C-1590-4D96-AFC6-C529743867CC}">
      <dgm:prSet/>
      <dgm:spPr/>
      <dgm:t>
        <a:bodyPr/>
        <a:lstStyle/>
        <a:p>
          <a:endParaRPr lang="pl-PL"/>
        </a:p>
      </dgm:t>
    </dgm:pt>
    <dgm:pt modelId="{2E06F216-D3AB-4755-91CD-0338351BD205}">
      <dgm:prSet/>
      <dgm:spPr/>
      <dgm:t>
        <a:bodyPr/>
        <a:lstStyle/>
        <a:p>
          <a:r>
            <a:rPr lang="pl-PL" dirty="0" smtClean="0">
              <a:latin typeface="Arial" pitchFamily="34" charset="0"/>
              <a:cs typeface="Arial" pitchFamily="34" charset="0"/>
            </a:rPr>
            <a:t>Nabycie nowych i/lub używanych środków trwałych</a:t>
          </a:r>
          <a:endParaRPr lang="pl-PL" dirty="0">
            <a:latin typeface="Arial" pitchFamily="34" charset="0"/>
            <a:cs typeface="Arial" pitchFamily="34" charset="0"/>
          </a:endParaRPr>
        </a:p>
      </dgm:t>
    </dgm:pt>
    <dgm:pt modelId="{1C07A4C5-D51D-4668-BF83-A3826982C8B6}" type="parTrans" cxnId="{8E0AC7EC-9748-4B42-8EC0-F729B5F44728}">
      <dgm:prSet/>
      <dgm:spPr/>
      <dgm:t>
        <a:bodyPr/>
        <a:lstStyle/>
        <a:p>
          <a:endParaRPr lang="pl-PL"/>
        </a:p>
      </dgm:t>
    </dgm:pt>
    <dgm:pt modelId="{BA34B8DE-E097-4943-99BC-7BB503CAA2AE}" type="sibTrans" cxnId="{8E0AC7EC-9748-4B42-8EC0-F729B5F44728}">
      <dgm:prSet/>
      <dgm:spPr/>
      <dgm:t>
        <a:bodyPr/>
        <a:lstStyle/>
        <a:p>
          <a:endParaRPr lang="pl-PL"/>
        </a:p>
      </dgm:t>
    </dgm:pt>
    <dgm:pt modelId="{4F0AC5D4-DC3F-4763-A076-A90771D74211}" type="pres">
      <dgm:prSet presAssocID="{9A207BA8-1194-49EC-B2F4-34C4DE101271}" presName="Name0" presStyleCnt="0">
        <dgm:presLayoutVars>
          <dgm:dir/>
          <dgm:resizeHandles val="exact"/>
        </dgm:presLayoutVars>
      </dgm:prSet>
      <dgm:spPr/>
    </dgm:pt>
    <dgm:pt modelId="{1E2FC9D1-0B98-46A3-898D-4E64A02F179F}" type="pres">
      <dgm:prSet presAssocID="{9A207BA8-1194-49EC-B2F4-34C4DE101271}" presName="fgShape" presStyleLbl="fgShp" presStyleIdx="0" presStyleCnt="1" custFlipHor="1" custScaleX="601" custScaleY="8526"/>
      <dgm:spPr/>
    </dgm:pt>
    <dgm:pt modelId="{F40AFF81-6186-4BD1-9B79-FD40B79C172D}" type="pres">
      <dgm:prSet presAssocID="{9A207BA8-1194-49EC-B2F4-34C4DE101271}" presName="linComp" presStyleCnt="0"/>
      <dgm:spPr/>
    </dgm:pt>
    <dgm:pt modelId="{FFD42A3B-739E-4F27-8B01-80A190619C93}" type="pres">
      <dgm:prSet presAssocID="{88934569-1515-437A-85ED-B45D3F3C8C13}" presName="compNode" presStyleCnt="0"/>
      <dgm:spPr/>
    </dgm:pt>
    <dgm:pt modelId="{D3686008-D65D-45A5-A927-80D4891D9DED}" type="pres">
      <dgm:prSet presAssocID="{88934569-1515-437A-85ED-B45D3F3C8C13}" presName="bkgdShape" presStyleLbl="node1" presStyleIdx="0" presStyleCnt="6"/>
      <dgm:spPr/>
      <dgm:t>
        <a:bodyPr/>
        <a:lstStyle/>
        <a:p>
          <a:endParaRPr lang="pl-PL"/>
        </a:p>
      </dgm:t>
    </dgm:pt>
    <dgm:pt modelId="{F291C5C0-2C3A-4081-9D89-A176FF05BB5D}" type="pres">
      <dgm:prSet presAssocID="{88934569-1515-437A-85ED-B45D3F3C8C13}" presName="nodeTx" presStyleLbl="node1" presStyleIdx="0" presStyleCnt="6">
        <dgm:presLayoutVars>
          <dgm:bulletEnabled val="1"/>
        </dgm:presLayoutVars>
      </dgm:prSet>
      <dgm:spPr/>
      <dgm:t>
        <a:bodyPr/>
        <a:lstStyle/>
        <a:p>
          <a:endParaRPr lang="pl-PL"/>
        </a:p>
      </dgm:t>
    </dgm:pt>
    <dgm:pt modelId="{DF77C9E8-BBDA-470D-B293-95D61CB95053}" type="pres">
      <dgm:prSet presAssocID="{88934569-1515-437A-85ED-B45D3F3C8C13}" presName="invisiNode" presStyleLbl="node1" presStyleIdx="0" presStyleCnt="6"/>
      <dgm:spPr/>
    </dgm:pt>
    <dgm:pt modelId="{7935A5AA-089C-4816-BA8C-8AFF1850FB0F}" type="pres">
      <dgm:prSet presAssocID="{88934569-1515-437A-85ED-B45D3F3C8C13}" presName="imagNode" presStyleLbl="fgImgPlace1" presStyleIdx="0" presStyleCnt="6"/>
      <dgm:spPr>
        <a:blipFill rotWithShape="0">
          <a:blip xmlns:r="http://schemas.openxmlformats.org/officeDocument/2006/relationships" r:embed="rId1"/>
          <a:stretch>
            <a:fillRect/>
          </a:stretch>
        </a:blipFill>
      </dgm:spPr>
    </dgm:pt>
    <dgm:pt modelId="{F1927EB9-A23A-43F8-8263-064CA7B6EA6B}" type="pres">
      <dgm:prSet presAssocID="{34724A8F-2FDB-4338-8CE8-CF5351D657FF}" presName="sibTrans" presStyleLbl="sibTrans2D1" presStyleIdx="0" presStyleCnt="0"/>
      <dgm:spPr/>
      <dgm:t>
        <a:bodyPr/>
        <a:lstStyle/>
        <a:p>
          <a:endParaRPr lang="pl-PL"/>
        </a:p>
      </dgm:t>
    </dgm:pt>
    <dgm:pt modelId="{8921E379-7652-4991-995C-007EF5C530C1}" type="pres">
      <dgm:prSet presAssocID="{2E06F216-D3AB-4755-91CD-0338351BD205}" presName="compNode" presStyleCnt="0"/>
      <dgm:spPr/>
    </dgm:pt>
    <dgm:pt modelId="{EA43175A-C8B2-4ED5-BB43-608FD36623C9}" type="pres">
      <dgm:prSet presAssocID="{2E06F216-D3AB-4755-91CD-0338351BD205}" presName="bkgdShape" presStyleLbl="node1" presStyleIdx="1" presStyleCnt="6"/>
      <dgm:spPr/>
      <dgm:t>
        <a:bodyPr/>
        <a:lstStyle/>
        <a:p>
          <a:endParaRPr lang="pl-PL"/>
        </a:p>
      </dgm:t>
    </dgm:pt>
    <dgm:pt modelId="{DF964470-04FA-46A5-A50C-4C5E26A5B875}" type="pres">
      <dgm:prSet presAssocID="{2E06F216-D3AB-4755-91CD-0338351BD205}" presName="nodeTx" presStyleLbl="node1" presStyleIdx="1" presStyleCnt="6">
        <dgm:presLayoutVars>
          <dgm:bulletEnabled val="1"/>
        </dgm:presLayoutVars>
      </dgm:prSet>
      <dgm:spPr/>
      <dgm:t>
        <a:bodyPr/>
        <a:lstStyle/>
        <a:p>
          <a:endParaRPr lang="pl-PL"/>
        </a:p>
      </dgm:t>
    </dgm:pt>
    <dgm:pt modelId="{0AB23FCD-65D6-4C38-A5E7-1219E7319F2A}" type="pres">
      <dgm:prSet presAssocID="{2E06F216-D3AB-4755-91CD-0338351BD205}" presName="invisiNode" presStyleLbl="node1" presStyleIdx="1" presStyleCnt="6"/>
      <dgm:spPr/>
    </dgm:pt>
    <dgm:pt modelId="{7FFE98DF-7906-43C6-A6AC-12ACE72A26DA}" type="pres">
      <dgm:prSet presAssocID="{2E06F216-D3AB-4755-91CD-0338351BD205}" presName="imagNode" presStyleLbl="fgImgPlace1" presStyleIdx="1" presStyleCnt="6"/>
      <dgm:spPr>
        <a:blipFill rotWithShape="0">
          <a:blip xmlns:r="http://schemas.openxmlformats.org/officeDocument/2006/relationships" r:embed="rId2"/>
          <a:stretch>
            <a:fillRect/>
          </a:stretch>
        </a:blipFill>
      </dgm:spPr>
    </dgm:pt>
    <dgm:pt modelId="{21EB7677-7839-40E4-A7A8-71FFBF8C9245}" type="pres">
      <dgm:prSet presAssocID="{BA34B8DE-E097-4943-99BC-7BB503CAA2AE}" presName="sibTrans" presStyleLbl="sibTrans2D1" presStyleIdx="0" presStyleCnt="0"/>
      <dgm:spPr/>
      <dgm:t>
        <a:bodyPr/>
        <a:lstStyle/>
        <a:p>
          <a:endParaRPr lang="pl-PL"/>
        </a:p>
      </dgm:t>
    </dgm:pt>
    <dgm:pt modelId="{35072D1E-9E24-4C90-A157-B1867BBA4176}" type="pres">
      <dgm:prSet presAssocID="{8EF4589D-0495-4A9E-BA44-ECD8EDD36492}" presName="compNode" presStyleCnt="0"/>
      <dgm:spPr/>
    </dgm:pt>
    <dgm:pt modelId="{1DC2C3BF-1DF2-4B08-8E1A-2CB864C1B156}" type="pres">
      <dgm:prSet presAssocID="{8EF4589D-0495-4A9E-BA44-ECD8EDD36492}" presName="bkgdShape" presStyleLbl="node1" presStyleIdx="2" presStyleCnt="6"/>
      <dgm:spPr/>
      <dgm:t>
        <a:bodyPr/>
        <a:lstStyle/>
        <a:p>
          <a:endParaRPr lang="pl-PL"/>
        </a:p>
      </dgm:t>
    </dgm:pt>
    <dgm:pt modelId="{EB716B06-262A-4CE0-8584-73EB8565151F}" type="pres">
      <dgm:prSet presAssocID="{8EF4589D-0495-4A9E-BA44-ECD8EDD36492}" presName="nodeTx" presStyleLbl="node1" presStyleIdx="2" presStyleCnt="6">
        <dgm:presLayoutVars>
          <dgm:bulletEnabled val="1"/>
        </dgm:presLayoutVars>
      </dgm:prSet>
      <dgm:spPr/>
      <dgm:t>
        <a:bodyPr/>
        <a:lstStyle/>
        <a:p>
          <a:endParaRPr lang="pl-PL"/>
        </a:p>
      </dgm:t>
    </dgm:pt>
    <dgm:pt modelId="{78572E03-DA0C-4C78-87B8-E5C4B21484CE}" type="pres">
      <dgm:prSet presAssocID="{8EF4589D-0495-4A9E-BA44-ECD8EDD36492}" presName="invisiNode" presStyleLbl="node1" presStyleIdx="2" presStyleCnt="6"/>
      <dgm:spPr/>
    </dgm:pt>
    <dgm:pt modelId="{11283D3F-3594-45C1-82E8-AFC84488C8B7}" type="pres">
      <dgm:prSet presAssocID="{8EF4589D-0495-4A9E-BA44-ECD8EDD36492}" presName="imagNode" presStyleLbl="fgImgPlace1" presStyleIdx="2" presStyleCnt="6"/>
      <dgm:spPr>
        <a:blipFill rotWithShape="0">
          <a:blip xmlns:r="http://schemas.openxmlformats.org/officeDocument/2006/relationships" r:embed="rId3"/>
          <a:stretch>
            <a:fillRect/>
          </a:stretch>
        </a:blipFill>
      </dgm:spPr>
    </dgm:pt>
    <dgm:pt modelId="{BAA2BBE0-5504-4C42-A4DE-AF258FB24F8C}" type="pres">
      <dgm:prSet presAssocID="{2C432163-E581-4DD3-A63D-A8192238AB93}" presName="sibTrans" presStyleLbl="sibTrans2D1" presStyleIdx="0" presStyleCnt="0"/>
      <dgm:spPr/>
      <dgm:t>
        <a:bodyPr/>
        <a:lstStyle/>
        <a:p>
          <a:endParaRPr lang="pl-PL"/>
        </a:p>
      </dgm:t>
    </dgm:pt>
    <dgm:pt modelId="{E6892478-F494-45A2-AAA4-8DB529777D4A}" type="pres">
      <dgm:prSet presAssocID="{A2DE6E46-CF54-491F-A697-304A3927920F}" presName="compNode" presStyleCnt="0"/>
      <dgm:spPr/>
    </dgm:pt>
    <dgm:pt modelId="{135F7F4A-433A-45FF-9013-BC7C216A0F8D}" type="pres">
      <dgm:prSet presAssocID="{A2DE6E46-CF54-491F-A697-304A3927920F}" presName="bkgdShape" presStyleLbl="node1" presStyleIdx="3" presStyleCnt="6"/>
      <dgm:spPr/>
      <dgm:t>
        <a:bodyPr/>
        <a:lstStyle/>
        <a:p>
          <a:endParaRPr lang="pl-PL"/>
        </a:p>
      </dgm:t>
    </dgm:pt>
    <dgm:pt modelId="{A2897341-A455-4F9E-BDCF-D287394E9896}" type="pres">
      <dgm:prSet presAssocID="{A2DE6E46-CF54-491F-A697-304A3927920F}" presName="nodeTx" presStyleLbl="node1" presStyleIdx="3" presStyleCnt="6">
        <dgm:presLayoutVars>
          <dgm:bulletEnabled val="1"/>
        </dgm:presLayoutVars>
      </dgm:prSet>
      <dgm:spPr/>
      <dgm:t>
        <a:bodyPr/>
        <a:lstStyle/>
        <a:p>
          <a:endParaRPr lang="pl-PL"/>
        </a:p>
      </dgm:t>
    </dgm:pt>
    <dgm:pt modelId="{B8633BA0-BB8D-4EF6-A294-33D6AECCDB16}" type="pres">
      <dgm:prSet presAssocID="{A2DE6E46-CF54-491F-A697-304A3927920F}" presName="invisiNode" presStyleLbl="node1" presStyleIdx="3" presStyleCnt="6"/>
      <dgm:spPr/>
    </dgm:pt>
    <dgm:pt modelId="{FD7A4C77-3F86-476F-B3F0-25731592E2CE}" type="pres">
      <dgm:prSet presAssocID="{A2DE6E46-CF54-491F-A697-304A3927920F}" presName="imagNode" presStyleLbl="fgImgPlace1" presStyleIdx="3" presStyleCnt="6"/>
      <dgm:spPr>
        <a:blipFill rotWithShape="0">
          <a:blip xmlns:r="http://schemas.openxmlformats.org/officeDocument/2006/relationships" r:embed="rId4"/>
          <a:stretch>
            <a:fillRect/>
          </a:stretch>
        </a:blipFill>
      </dgm:spPr>
    </dgm:pt>
    <dgm:pt modelId="{D515921E-66BE-428E-B718-D834D31E5739}" type="pres">
      <dgm:prSet presAssocID="{9388E4CF-2C3A-4E02-889D-5219A0941D70}" presName="sibTrans" presStyleLbl="sibTrans2D1" presStyleIdx="0" presStyleCnt="0"/>
      <dgm:spPr/>
      <dgm:t>
        <a:bodyPr/>
        <a:lstStyle/>
        <a:p>
          <a:endParaRPr lang="pl-PL"/>
        </a:p>
      </dgm:t>
    </dgm:pt>
    <dgm:pt modelId="{EE76E25A-5070-4BB3-B595-FF71ECCC3DCB}" type="pres">
      <dgm:prSet presAssocID="{6F6FBFD3-E720-4351-A0DD-EC18724F352C}" presName="compNode" presStyleCnt="0"/>
      <dgm:spPr/>
    </dgm:pt>
    <dgm:pt modelId="{404882CD-3975-488F-9961-0CFF8AA3061B}" type="pres">
      <dgm:prSet presAssocID="{6F6FBFD3-E720-4351-A0DD-EC18724F352C}" presName="bkgdShape" presStyleLbl="node1" presStyleIdx="4" presStyleCnt="6"/>
      <dgm:spPr/>
      <dgm:t>
        <a:bodyPr/>
        <a:lstStyle/>
        <a:p>
          <a:endParaRPr lang="pl-PL"/>
        </a:p>
      </dgm:t>
    </dgm:pt>
    <dgm:pt modelId="{76841A06-3FBB-4BDF-8015-E38064133A2E}" type="pres">
      <dgm:prSet presAssocID="{6F6FBFD3-E720-4351-A0DD-EC18724F352C}" presName="nodeTx" presStyleLbl="node1" presStyleIdx="4" presStyleCnt="6">
        <dgm:presLayoutVars>
          <dgm:bulletEnabled val="1"/>
        </dgm:presLayoutVars>
      </dgm:prSet>
      <dgm:spPr/>
      <dgm:t>
        <a:bodyPr/>
        <a:lstStyle/>
        <a:p>
          <a:endParaRPr lang="pl-PL"/>
        </a:p>
      </dgm:t>
    </dgm:pt>
    <dgm:pt modelId="{B835F59C-E3D8-46A8-B44A-2F84CA4B51BC}" type="pres">
      <dgm:prSet presAssocID="{6F6FBFD3-E720-4351-A0DD-EC18724F352C}" presName="invisiNode" presStyleLbl="node1" presStyleIdx="4" presStyleCnt="6"/>
      <dgm:spPr/>
    </dgm:pt>
    <dgm:pt modelId="{9B2CFF34-9927-440C-889C-D21D15B691DD}" type="pres">
      <dgm:prSet presAssocID="{6F6FBFD3-E720-4351-A0DD-EC18724F352C}" presName="imagNode" presStyleLbl="fgImgPlace1" presStyleIdx="4" presStyleCnt="6"/>
      <dgm:spPr>
        <a:blipFill rotWithShape="0">
          <a:blip xmlns:r="http://schemas.openxmlformats.org/officeDocument/2006/relationships" r:embed="rId5"/>
          <a:stretch>
            <a:fillRect/>
          </a:stretch>
        </a:blipFill>
      </dgm:spPr>
    </dgm:pt>
    <dgm:pt modelId="{D6293A4C-8FF6-4048-9BBA-B3607CFB98F1}" type="pres">
      <dgm:prSet presAssocID="{8B71FE50-7812-4676-A3F9-EE5E1C3E3F19}" presName="sibTrans" presStyleLbl="sibTrans2D1" presStyleIdx="0" presStyleCnt="0"/>
      <dgm:spPr/>
      <dgm:t>
        <a:bodyPr/>
        <a:lstStyle/>
        <a:p>
          <a:endParaRPr lang="pl-PL"/>
        </a:p>
      </dgm:t>
    </dgm:pt>
    <dgm:pt modelId="{4BB23092-30C5-41E7-9F62-AD5923569895}" type="pres">
      <dgm:prSet presAssocID="{78888805-6267-43B5-8B82-8ADAB6E0A380}" presName="compNode" presStyleCnt="0"/>
      <dgm:spPr/>
    </dgm:pt>
    <dgm:pt modelId="{53A835BC-C617-4E5E-9031-49C432CECE70}" type="pres">
      <dgm:prSet presAssocID="{78888805-6267-43B5-8B82-8ADAB6E0A380}" presName="bkgdShape" presStyleLbl="node1" presStyleIdx="5" presStyleCnt="6"/>
      <dgm:spPr/>
      <dgm:t>
        <a:bodyPr/>
        <a:lstStyle/>
        <a:p>
          <a:endParaRPr lang="pl-PL"/>
        </a:p>
      </dgm:t>
    </dgm:pt>
    <dgm:pt modelId="{BEFBCDAF-7EA3-4844-B311-79CA7FA9E838}" type="pres">
      <dgm:prSet presAssocID="{78888805-6267-43B5-8B82-8ADAB6E0A380}" presName="nodeTx" presStyleLbl="node1" presStyleIdx="5" presStyleCnt="6">
        <dgm:presLayoutVars>
          <dgm:bulletEnabled val="1"/>
        </dgm:presLayoutVars>
      </dgm:prSet>
      <dgm:spPr/>
      <dgm:t>
        <a:bodyPr/>
        <a:lstStyle/>
        <a:p>
          <a:endParaRPr lang="pl-PL"/>
        </a:p>
      </dgm:t>
    </dgm:pt>
    <dgm:pt modelId="{2C3D10F3-A0AF-4DD2-B8CF-193224D53C2C}" type="pres">
      <dgm:prSet presAssocID="{78888805-6267-43B5-8B82-8ADAB6E0A380}" presName="invisiNode" presStyleLbl="node1" presStyleIdx="5" presStyleCnt="6"/>
      <dgm:spPr/>
    </dgm:pt>
    <dgm:pt modelId="{79286E30-7D55-4514-A041-55DBED454370}" type="pres">
      <dgm:prSet presAssocID="{78888805-6267-43B5-8B82-8ADAB6E0A380}" presName="imagNode" presStyleLbl="fgImgPlace1" presStyleIdx="5" presStyleCnt="6"/>
      <dgm:spPr>
        <a:blipFill rotWithShape="0">
          <a:blip xmlns:r="http://schemas.openxmlformats.org/officeDocument/2006/relationships" r:embed="rId6"/>
          <a:stretch>
            <a:fillRect/>
          </a:stretch>
        </a:blipFill>
      </dgm:spPr>
    </dgm:pt>
  </dgm:ptLst>
  <dgm:cxnLst>
    <dgm:cxn modelId="{198D33AE-AF20-46AC-8C5C-AD9686B615CC}" type="presOf" srcId="{78888805-6267-43B5-8B82-8ADAB6E0A380}" destId="{53A835BC-C617-4E5E-9031-49C432CECE70}" srcOrd="0" destOrd="0" presId="urn:microsoft.com/office/officeart/2005/8/layout/hList7#2"/>
    <dgm:cxn modelId="{5195C23D-58EC-4DF7-A746-38499D26647D}" type="presOf" srcId="{6F6FBFD3-E720-4351-A0DD-EC18724F352C}" destId="{76841A06-3FBB-4BDF-8015-E38064133A2E}" srcOrd="1" destOrd="0" presId="urn:microsoft.com/office/officeart/2005/8/layout/hList7#2"/>
    <dgm:cxn modelId="{E91E0406-77F6-4BBD-8EF2-51D875DC2BAD}" type="presOf" srcId="{2C432163-E581-4DD3-A63D-A8192238AB93}" destId="{BAA2BBE0-5504-4C42-A4DE-AF258FB24F8C}" srcOrd="0" destOrd="0" presId="urn:microsoft.com/office/officeart/2005/8/layout/hList7#2"/>
    <dgm:cxn modelId="{2A7BB09D-38D8-420B-A344-B56367AE6CE4}" type="presOf" srcId="{88934569-1515-437A-85ED-B45D3F3C8C13}" destId="{D3686008-D65D-45A5-A927-80D4891D9DED}" srcOrd="0" destOrd="0" presId="urn:microsoft.com/office/officeart/2005/8/layout/hList7#2"/>
    <dgm:cxn modelId="{52194CC0-C068-4791-B030-9B2567FB91A6}" type="presOf" srcId="{8EF4589D-0495-4A9E-BA44-ECD8EDD36492}" destId="{EB716B06-262A-4CE0-8584-73EB8565151F}" srcOrd="1" destOrd="0" presId="urn:microsoft.com/office/officeart/2005/8/layout/hList7#2"/>
    <dgm:cxn modelId="{C3D698BA-6F3B-4AD0-BB34-5DFEDE73045F}" type="presOf" srcId="{78888805-6267-43B5-8B82-8ADAB6E0A380}" destId="{BEFBCDAF-7EA3-4844-B311-79CA7FA9E838}" srcOrd="1" destOrd="0" presId="urn:microsoft.com/office/officeart/2005/8/layout/hList7#2"/>
    <dgm:cxn modelId="{F1A0522A-6C02-4249-B91F-DDECBB3D5017}" type="presOf" srcId="{8B71FE50-7812-4676-A3F9-EE5E1C3E3F19}" destId="{D6293A4C-8FF6-4048-9BBA-B3607CFB98F1}" srcOrd="0" destOrd="0" presId="urn:microsoft.com/office/officeart/2005/8/layout/hList7#2"/>
    <dgm:cxn modelId="{6A35BE9C-1590-4D96-AFC6-C529743867CC}" srcId="{9A207BA8-1194-49EC-B2F4-34C4DE101271}" destId="{78888805-6267-43B5-8B82-8ADAB6E0A380}" srcOrd="5" destOrd="0" parTransId="{AEAB2151-74B4-4A41-8DB7-80A97464633D}" sibTransId="{2D7BBB21-56B7-43A4-AC80-12911F2F7931}"/>
    <dgm:cxn modelId="{04220405-97D0-4285-8692-1229757D8E7B}" type="presOf" srcId="{2E06F216-D3AB-4755-91CD-0338351BD205}" destId="{DF964470-04FA-46A5-A50C-4C5E26A5B875}" srcOrd="1" destOrd="0" presId="urn:microsoft.com/office/officeart/2005/8/layout/hList7#2"/>
    <dgm:cxn modelId="{0E448361-B037-46C9-AD6C-9ABE2D2E11ED}" type="presOf" srcId="{6F6FBFD3-E720-4351-A0DD-EC18724F352C}" destId="{404882CD-3975-488F-9961-0CFF8AA3061B}" srcOrd="0" destOrd="0" presId="urn:microsoft.com/office/officeart/2005/8/layout/hList7#2"/>
    <dgm:cxn modelId="{E245C2A7-8745-4B5C-ABCC-041FEABE8A6B}" type="presOf" srcId="{8EF4589D-0495-4A9E-BA44-ECD8EDD36492}" destId="{1DC2C3BF-1DF2-4B08-8E1A-2CB864C1B156}" srcOrd="0" destOrd="0" presId="urn:microsoft.com/office/officeart/2005/8/layout/hList7#2"/>
    <dgm:cxn modelId="{8E0AC7EC-9748-4B42-8EC0-F729B5F44728}" srcId="{9A207BA8-1194-49EC-B2F4-34C4DE101271}" destId="{2E06F216-D3AB-4755-91CD-0338351BD205}" srcOrd="1" destOrd="0" parTransId="{1C07A4C5-D51D-4668-BF83-A3826982C8B6}" sibTransId="{BA34B8DE-E097-4943-99BC-7BB503CAA2AE}"/>
    <dgm:cxn modelId="{D6947908-0B90-48E3-8619-16C4DE20BD38}" type="presOf" srcId="{2E06F216-D3AB-4755-91CD-0338351BD205}" destId="{EA43175A-C8B2-4ED5-BB43-608FD36623C9}" srcOrd="0" destOrd="0" presId="urn:microsoft.com/office/officeart/2005/8/layout/hList7#2"/>
    <dgm:cxn modelId="{A38D34FC-77C5-4ECE-AEA7-D44A25E3DEA1}" type="presOf" srcId="{34724A8F-2FDB-4338-8CE8-CF5351D657FF}" destId="{F1927EB9-A23A-43F8-8263-064CA7B6EA6B}" srcOrd="0" destOrd="0" presId="urn:microsoft.com/office/officeart/2005/8/layout/hList7#2"/>
    <dgm:cxn modelId="{9473ABBA-CD91-4A4A-AF93-ADCBD3551540}" srcId="{9A207BA8-1194-49EC-B2F4-34C4DE101271}" destId="{6F6FBFD3-E720-4351-A0DD-EC18724F352C}" srcOrd="4" destOrd="0" parTransId="{6CE7BA42-BD2C-4073-995F-7EE6C66291DE}" sibTransId="{8B71FE50-7812-4676-A3F9-EE5E1C3E3F19}"/>
    <dgm:cxn modelId="{0F9BD829-BE82-44C8-A039-CBB0889AD782}" type="presOf" srcId="{A2DE6E46-CF54-491F-A697-304A3927920F}" destId="{135F7F4A-433A-45FF-9013-BC7C216A0F8D}" srcOrd="0" destOrd="0" presId="urn:microsoft.com/office/officeart/2005/8/layout/hList7#2"/>
    <dgm:cxn modelId="{B173A8B4-594A-4173-93DE-91D6D5B742D9}" type="presOf" srcId="{A2DE6E46-CF54-491F-A697-304A3927920F}" destId="{A2897341-A455-4F9E-BDCF-D287394E9896}" srcOrd="1" destOrd="0" presId="urn:microsoft.com/office/officeart/2005/8/layout/hList7#2"/>
    <dgm:cxn modelId="{35737A0D-BEA6-4EB7-8B77-E67326D6F409}" type="presOf" srcId="{9A207BA8-1194-49EC-B2F4-34C4DE101271}" destId="{4F0AC5D4-DC3F-4763-A076-A90771D74211}" srcOrd="0" destOrd="0" presId="urn:microsoft.com/office/officeart/2005/8/layout/hList7#2"/>
    <dgm:cxn modelId="{EB5B4188-AA84-461B-8239-AF543A2437BF}" srcId="{9A207BA8-1194-49EC-B2F4-34C4DE101271}" destId="{8EF4589D-0495-4A9E-BA44-ECD8EDD36492}" srcOrd="2" destOrd="0" parTransId="{8BFF9264-39AA-4FAE-8BBB-C8D42F154F90}" sibTransId="{2C432163-E581-4DD3-A63D-A8192238AB93}"/>
    <dgm:cxn modelId="{662A03CB-B2C3-42AA-86BE-A596BBF114BF}" type="presOf" srcId="{9388E4CF-2C3A-4E02-889D-5219A0941D70}" destId="{D515921E-66BE-428E-B718-D834D31E5739}" srcOrd="0" destOrd="0" presId="urn:microsoft.com/office/officeart/2005/8/layout/hList7#2"/>
    <dgm:cxn modelId="{C1404328-5145-41D8-AD5A-3EF461B5A67E}" type="presOf" srcId="{88934569-1515-437A-85ED-B45D3F3C8C13}" destId="{F291C5C0-2C3A-4081-9D89-A176FF05BB5D}" srcOrd="1" destOrd="0" presId="urn:microsoft.com/office/officeart/2005/8/layout/hList7#2"/>
    <dgm:cxn modelId="{0B4E193C-56AB-47E8-9BB5-C2CCBB91EBAE}" srcId="{9A207BA8-1194-49EC-B2F4-34C4DE101271}" destId="{88934569-1515-437A-85ED-B45D3F3C8C13}" srcOrd="0" destOrd="0" parTransId="{B17A6D27-00E2-4BAF-8D15-09282D214CDE}" sibTransId="{34724A8F-2FDB-4338-8CE8-CF5351D657FF}"/>
    <dgm:cxn modelId="{64F670DD-4A56-455D-A954-0B3A5E9C53AB}" srcId="{9A207BA8-1194-49EC-B2F4-34C4DE101271}" destId="{A2DE6E46-CF54-491F-A697-304A3927920F}" srcOrd="3" destOrd="0" parTransId="{16B9CAFE-000D-4229-9527-B7A33EC165A4}" sibTransId="{9388E4CF-2C3A-4E02-889D-5219A0941D70}"/>
    <dgm:cxn modelId="{F0257BEC-60D7-4445-8152-939C51C5B2EE}" type="presOf" srcId="{BA34B8DE-E097-4943-99BC-7BB503CAA2AE}" destId="{21EB7677-7839-40E4-A7A8-71FFBF8C9245}" srcOrd="0" destOrd="0" presId="urn:microsoft.com/office/officeart/2005/8/layout/hList7#2"/>
    <dgm:cxn modelId="{98D6737F-824D-411D-8023-F076CCB3498E}" type="presParOf" srcId="{4F0AC5D4-DC3F-4763-A076-A90771D74211}" destId="{1E2FC9D1-0B98-46A3-898D-4E64A02F179F}" srcOrd="0" destOrd="0" presId="urn:microsoft.com/office/officeart/2005/8/layout/hList7#2"/>
    <dgm:cxn modelId="{98064DDE-90DD-4390-8618-58F37D77C1F4}" type="presParOf" srcId="{4F0AC5D4-DC3F-4763-A076-A90771D74211}" destId="{F40AFF81-6186-4BD1-9B79-FD40B79C172D}" srcOrd="1" destOrd="0" presId="urn:microsoft.com/office/officeart/2005/8/layout/hList7#2"/>
    <dgm:cxn modelId="{6A80F6BF-31AC-4476-9CD3-37C010D785E0}" type="presParOf" srcId="{F40AFF81-6186-4BD1-9B79-FD40B79C172D}" destId="{FFD42A3B-739E-4F27-8B01-80A190619C93}" srcOrd="0" destOrd="0" presId="urn:microsoft.com/office/officeart/2005/8/layout/hList7#2"/>
    <dgm:cxn modelId="{7A9D9787-EDE2-495B-811F-3876F33638CE}" type="presParOf" srcId="{FFD42A3B-739E-4F27-8B01-80A190619C93}" destId="{D3686008-D65D-45A5-A927-80D4891D9DED}" srcOrd="0" destOrd="0" presId="urn:microsoft.com/office/officeart/2005/8/layout/hList7#2"/>
    <dgm:cxn modelId="{A67529DA-6F2E-4AC8-AF0B-058B591F8ACA}" type="presParOf" srcId="{FFD42A3B-739E-4F27-8B01-80A190619C93}" destId="{F291C5C0-2C3A-4081-9D89-A176FF05BB5D}" srcOrd="1" destOrd="0" presId="urn:microsoft.com/office/officeart/2005/8/layout/hList7#2"/>
    <dgm:cxn modelId="{6E1BE488-DE7E-4F5E-9678-DADB0A24E6AD}" type="presParOf" srcId="{FFD42A3B-739E-4F27-8B01-80A190619C93}" destId="{DF77C9E8-BBDA-470D-B293-95D61CB95053}" srcOrd="2" destOrd="0" presId="urn:microsoft.com/office/officeart/2005/8/layout/hList7#2"/>
    <dgm:cxn modelId="{565AE301-98DD-428A-BDFF-56683AF5247A}" type="presParOf" srcId="{FFD42A3B-739E-4F27-8B01-80A190619C93}" destId="{7935A5AA-089C-4816-BA8C-8AFF1850FB0F}" srcOrd="3" destOrd="0" presId="urn:microsoft.com/office/officeart/2005/8/layout/hList7#2"/>
    <dgm:cxn modelId="{3EAF9C3B-C16D-4DF4-B2E3-9948E8D16C95}" type="presParOf" srcId="{F40AFF81-6186-4BD1-9B79-FD40B79C172D}" destId="{F1927EB9-A23A-43F8-8263-064CA7B6EA6B}" srcOrd="1" destOrd="0" presId="urn:microsoft.com/office/officeart/2005/8/layout/hList7#2"/>
    <dgm:cxn modelId="{1A28F83A-A26E-4AAD-82B6-973C50A90DA5}" type="presParOf" srcId="{F40AFF81-6186-4BD1-9B79-FD40B79C172D}" destId="{8921E379-7652-4991-995C-007EF5C530C1}" srcOrd="2" destOrd="0" presId="urn:microsoft.com/office/officeart/2005/8/layout/hList7#2"/>
    <dgm:cxn modelId="{9045B282-9ACF-49AA-A038-219F550D706C}" type="presParOf" srcId="{8921E379-7652-4991-995C-007EF5C530C1}" destId="{EA43175A-C8B2-4ED5-BB43-608FD36623C9}" srcOrd="0" destOrd="0" presId="urn:microsoft.com/office/officeart/2005/8/layout/hList7#2"/>
    <dgm:cxn modelId="{81AD662C-8638-4800-8435-11EA01296B4B}" type="presParOf" srcId="{8921E379-7652-4991-995C-007EF5C530C1}" destId="{DF964470-04FA-46A5-A50C-4C5E26A5B875}" srcOrd="1" destOrd="0" presId="urn:microsoft.com/office/officeart/2005/8/layout/hList7#2"/>
    <dgm:cxn modelId="{151B9C82-77A0-44E5-8F85-1AB4A7AC37D7}" type="presParOf" srcId="{8921E379-7652-4991-995C-007EF5C530C1}" destId="{0AB23FCD-65D6-4C38-A5E7-1219E7319F2A}" srcOrd="2" destOrd="0" presId="urn:microsoft.com/office/officeart/2005/8/layout/hList7#2"/>
    <dgm:cxn modelId="{490C37E4-B184-4D40-80E5-821F66EE8C07}" type="presParOf" srcId="{8921E379-7652-4991-995C-007EF5C530C1}" destId="{7FFE98DF-7906-43C6-A6AC-12ACE72A26DA}" srcOrd="3" destOrd="0" presId="urn:microsoft.com/office/officeart/2005/8/layout/hList7#2"/>
    <dgm:cxn modelId="{59DA8AFA-3B84-4AB6-A0B0-8D25AFF40A05}" type="presParOf" srcId="{F40AFF81-6186-4BD1-9B79-FD40B79C172D}" destId="{21EB7677-7839-40E4-A7A8-71FFBF8C9245}" srcOrd="3" destOrd="0" presId="urn:microsoft.com/office/officeart/2005/8/layout/hList7#2"/>
    <dgm:cxn modelId="{2CD98680-464B-45E2-AC1C-2451325AB4EA}" type="presParOf" srcId="{F40AFF81-6186-4BD1-9B79-FD40B79C172D}" destId="{35072D1E-9E24-4C90-A157-B1867BBA4176}" srcOrd="4" destOrd="0" presId="urn:microsoft.com/office/officeart/2005/8/layout/hList7#2"/>
    <dgm:cxn modelId="{7789538C-3167-449D-A4FC-1EE745AC7096}" type="presParOf" srcId="{35072D1E-9E24-4C90-A157-B1867BBA4176}" destId="{1DC2C3BF-1DF2-4B08-8E1A-2CB864C1B156}" srcOrd="0" destOrd="0" presId="urn:microsoft.com/office/officeart/2005/8/layout/hList7#2"/>
    <dgm:cxn modelId="{5F287221-8512-4C74-A5D0-7C962443ACE4}" type="presParOf" srcId="{35072D1E-9E24-4C90-A157-B1867BBA4176}" destId="{EB716B06-262A-4CE0-8584-73EB8565151F}" srcOrd="1" destOrd="0" presId="urn:microsoft.com/office/officeart/2005/8/layout/hList7#2"/>
    <dgm:cxn modelId="{756079DE-F709-41A6-9EA1-2F82FC9F0F60}" type="presParOf" srcId="{35072D1E-9E24-4C90-A157-B1867BBA4176}" destId="{78572E03-DA0C-4C78-87B8-E5C4B21484CE}" srcOrd="2" destOrd="0" presId="urn:microsoft.com/office/officeart/2005/8/layout/hList7#2"/>
    <dgm:cxn modelId="{5116F7A4-591F-4BEB-A8ED-02800ED3CB67}" type="presParOf" srcId="{35072D1E-9E24-4C90-A157-B1867BBA4176}" destId="{11283D3F-3594-45C1-82E8-AFC84488C8B7}" srcOrd="3" destOrd="0" presId="urn:microsoft.com/office/officeart/2005/8/layout/hList7#2"/>
    <dgm:cxn modelId="{B9512986-CA61-471C-8A5C-D2F26ADBA0F8}" type="presParOf" srcId="{F40AFF81-6186-4BD1-9B79-FD40B79C172D}" destId="{BAA2BBE0-5504-4C42-A4DE-AF258FB24F8C}" srcOrd="5" destOrd="0" presId="urn:microsoft.com/office/officeart/2005/8/layout/hList7#2"/>
    <dgm:cxn modelId="{E3A51BC6-F21F-4230-8FF9-E73FF9BD7F23}" type="presParOf" srcId="{F40AFF81-6186-4BD1-9B79-FD40B79C172D}" destId="{E6892478-F494-45A2-AAA4-8DB529777D4A}" srcOrd="6" destOrd="0" presId="urn:microsoft.com/office/officeart/2005/8/layout/hList7#2"/>
    <dgm:cxn modelId="{9D387B18-AE5D-492F-B2CD-657CE097B468}" type="presParOf" srcId="{E6892478-F494-45A2-AAA4-8DB529777D4A}" destId="{135F7F4A-433A-45FF-9013-BC7C216A0F8D}" srcOrd="0" destOrd="0" presId="urn:microsoft.com/office/officeart/2005/8/layout/hList7#2"/>
    <dgm:cxn modelId="{5CEFC581-3BC6-44AD-B8D5-BE880B36894E}" type="presParOf" srcId="{E6892478-F494-45A2-AAA4-8DB529777D4A}" destId="{A2897341-A455-4F9E-BDCF-D287394E9896}" srcOrd="1" destOrd="0" presId="urn:microsoft.com/office/officeart/2005/8/layout/hList7#2"/>
    <dgm:cxn modelId="{00DB5654-AA45-4E23-A0AF-1A0B934BE6AD}" type="presParOf" srcId="{E6892478-F494-45A2-AAA4-8DB529777D4A}" destId="{B8633BA0-BB8D-4EF6-A294-33D6AECCDB16}" srcOrd="2" destOrd="0" presId="urn:microsoft.com/office/officeart/2005/8/layout/hList7#2"/>
    <dgm:cxn modelId="{61572AB4-B82E-45A6-B896-902860F21CB3}" type="presParOf" srcId="{E6892478-F494-45A2-AAA4-8DB529777D4A}" destId="{FD7A4C77-3F86-476F-B3F0-25731592E2CE}" srcOrd="3" destOrd="0" presId="urn:microsoft.com/office/officeart/2005/8/layout/hList7#2"/>
    <dgm:cxn modelId="{E599F8E5-135F-4A62-83B0-0435F30115C3}" type="presParOf" srcId="{F40AFF81-6186-4BD1-9B79-FD40B79C172D}" destId="{D515921E-66BE-428E-B718-D834D31E5739}" srcOrd="7" destOrd="0" presId="urn:microsoft.com/office/officeart/2005/8/layout/hList7#2"/>
    <dgm:cxn modelId="{26E2CDCE-3781-48DA-8995-573AF6F27ECA}" type="presParOf" srcId="{F40AFF81-6186-4BD1-9B79-FD40B79C172D}" destId="{EE76E25A-5070-4BB3-B595-FF71ECCC3DCB}" srcOrd="8" destOrd="0" presId="urn:microsoft.com/office/officeart/2005/8/layout/hList7#2"/>
    <dgm:cxn modelId="{4625955D-BFAA-4D6F-B00E-B4E8E8DB109E}" type="presParOf" srcId="{EE76E25A-5070-4BB3-B595-FF71ECCC3DCB}" destId="{404882CD-3975-488F-9961-0CFF8AA3061B}" srcOrd="0" destOrd="0" presId="urn:microsoft.com/office/officeart/2005/8/layout/hList7#2"/>
    <dgm:cxn modelId="{4CAEDA94-C7E5-4CDB-82D2-B864130987F1}" type="presParOf" srcId="{EE76E25A-5070-4BB3-B595-FF71ECCC3DCB}" destId="{76841A06-3FBB-4BDF-8015-E38064133A2E}" srcOrd="1" destOrd="0" presId="urn:microsoft.com/office/officeart/2005/8/layout/hList7#2"/>
    <dgm:cxn modelId="{428687C0-F616-4088-8653-7BE1D17A4CB7}" type="presParOf" srcId="{EE76E25A-5070-4BB3-B595-FF71ECCC3DCB}" destId="{B835F59C-E3D8-46A8-B44A-2F84CA4B51BC}" srcOrd="2" destOrd="0" presId="urn:microsoft.com/office/officeart/2005/8/layout/hList7#2"/>
    <dgm:cxn modelId="{7B171800-00F3-4EAA-872F-4504B30F7F81}" type="presParOf" srcId="{EE76E25A-5070-4BB3-B595-FF71ECCC3DCB}" destId="{9B2CFF34-9927-440C-889C-D21D15B691DD}" srcOrd="3" destOrd="0" presId="urn:microsoft.com/office/officeart/2005/8/layout/hList7#2"/>
    <dgm:cxn modelId="{70E711CE-0975-4913-8E56-5CE3D8A6F87C}" type="presParOf" srcId="{F40AFF81-6186-4BD1-9B79-FD40B79C172D}" destId="{D6293A4C-8FF6-4048-9BBA-B3607CFB98F1}" srcOrd="9" destOrd="0" presId="urn:microsoft.com/office/officeart/2005/8/layout/hList7#2"/>
    <dgm:cxn modelId="{1A5D769C-7A96-4E69-A336-027500863856}" type="presParOf" srcId="{F40AFF81-6186-4BD1-9B79-FD40B79C172D}" destId="{4BB23092-30C5-41E7-9F62-AD5923569895}" srcOrd="10" destOrd="0" presId="urn:microsoft.com/office/officeart/2005/8/layout/hList7#2"/>
    <dgm:cxn modelId="{AECD7384-5135-4900-91AD-4E883AFADC5D}" type="presParOf" srcId="{4BB23092-30C5-41E7-9F62-AD5923569895}" destId="{53A835BC-C617-4E5E-9031-49C432CECE70}" srcOrd="0" destOrd="0" presId="urn:microsoft.com/office/officeart/2005/8/layout/hList7#2"/>
    <dgm:cxn modelId="{8442E9E8-864E-43B6-B356-C0C9FEBDE2FF}" type="presParOf" srcId="{4BB23092-30C5-41E7-9F62-AD5923569895}" destId="{BEFBCDAF-7EA3-4844-B311-79CA7FA9E838}" srcOrd="1" destOrd="0" presId="urn:microsoft.com/office/officeart/2005/8/layout/hList7#2"/>
    <dgm:cxn modelId="{53D54B62-0895-4042-8FB2-76D5634BEDE2}" type="presParOf" srcId="{4BB23092-30C5-41E7-9F62-AD5923569895}" destId="{2C3D10F3-A0AF-4DD2-B8CF-193224D53C2C}" srcOrd="2" destOrd="0" presId="urn:microsoft.com/office/officeart/2005/8/layout/hList7#2"/>
    <dgm:cxn modelId="{6CADFB98-54B1-46BA-9DA7-900B8B840249}" type="presParOf" srcId="{4BB23092-30C5-41E7-9F62-AD5923569895}" destId="{79286E30-7D55-4514-A041-55DBED454370}" srcOrd="3" destOrd="0" presId="urn:microsoft.com/office/officeart/2005/8/layout/hList7#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111C31-10CC-4A3E-BBD9-ED9B4EBA3DBA}" type="doc">
      <dgm:prSet loTypeId="urn:microsoft.com/office/officeart/2005/8/layout/hProcess3" loCatId="process" qsTypeId="urn:microsoft.com/office/officeart/2005/8/quickstyle/3d1" qsCatId="3D" csTypeId="urn:microsoft.com/office/officeart/2005/8/colors/accent1_2" csCatId="accent1" phldr="1"/>
      <dgm:spPr/>
    </dgm:pt>
    <dgm:pt modelId="{3B6E9762-189B-435E-858C-4491F1127939}">
      <dgm:prSet phldrT="[Tekst]"/>
      <dgm:spPr/>
      <dgm:t>
        <a:bodyPr/>
        <a:lstStyle/>
        <a:p>
          <a:r>
            <a:rPr lang="pl-PL" b="1" dirty="0" smtClean="0">
              <a:solidFill>
                <a:schemeClr val="bg1"/>
              </a:solidFill>
              <a:effectLst/>
              <a:latin typeface="Arial" pitchFamily="34" charset="0"/>
              <a:cs typeface="Arial" pitchFamily="34" charset="0"/>
            </a:rPr>
            <a:t>ZAMKNIĘTY KATALOG WYDATKÓW KWALIFIKOWALNYCH</a:t>
          </a:r>
          <a:endParaRPr lang="pl-PL" b="1" cap="small" baseline="0" dirty="0">
            <a:solidFill>
              <a:schemeClr val="bg1"/>
            </a:solidFill>
            <a:effectLst/>
            <a:latin typeface="Arial" pitchFamily="34" charset="0"/>
            <a:cs typeface="Arial" pitchFamily="34" charset="0"/>
          </a:endParaRPr>
        </a:p>
      </dgm:t>
    </dgm:pt>
    <dgm:pt modelId="{DBCE7D6A-B70B-4CB7-842D-9988A2F7B64F}" type="parTrans" cxnId="{F3BAD19A-2917-4312-96D5-CA80C1C519CF}">
      <dgm:prSet/>
      <dgm:spPr/>
      <dgm:t>
        <a:bodyPr/>
        <a:lstStyle/>
        <a:p>
          <a:endParaRPr lang="pl-PL"/>
        </a:p>
      </dgm:t>
    </dgm:pt>
    <dgm:pt modelId="{794657F6-BDAF-4598-A68A-D0AC63AC6479}" type="sibTrans" cxnId="{F3BAD19A-2917-4312-96D5-CA80C1C519CF}">
      <dgm:prSet/>
      <dgm:spPr/>
      <dgm:t>
        <a:bodyPr/>
        <a:lstStyle/>
        <a:p>
          <a:endParaRPr lang="pl-PL"/>
        </a:p>
      </dgm:t>
    </dgm:pt>
    <dgm:pt modelId="{60195853-D3C9-4E7A-B4DD-BAD8C557471F}" type="pres">
      <dgm:prSet presAssocID="{A9111C31-10CC-4A3E-BBD9-ED9B4EBA3DBA}" presName="Name0" presStyleCnt="0">
        <dgm:presLayoutVars>
          <dgm:dir/>
          <dgm:animLvl val="lvl"/>
          <dgm:resizeHandles val="exact"/>
        </dgm:presLayoutVars>
      </dgm:prSet>
      <dgm:spPr/>
    </dgm:pt>
    <dgm:pt modelId="{21EED420-6E08-466F-ABA9-3F5A75144AF3}" type="pres">
      <dgm:prSet presAssocID="{A9111C31-10CC-4A3E-BBD9-ED9B4EBA3DBA}" presName="dummy" presStyleCnt="0"/>
      <dgm:spPr/>
    </dgm:pt>
    <dgm:pt modelId="{47E5C00E-9003-4F22-B632-AFF5688EDEBB}" type="pres">
      <dgm:prSet presAssocID="{A9111C31-10CC-4A3E-BBD9-ED9B4EBA3DBA}" presName="linH" presStyleCnt="0"/>
      <dgm:spPr/>
    </dgm:pt>
    <dgm:pt modelId="{A6894176-8345-4D9E-B3FD-ADF51CB8FF5E}" type="pres">
      <dgm:prSet presAssocID="{A9111C31-10CC-4A3E-BBD9-ED9B4EBA3DBA}" presName="padding1" presStyleCnt="0"/>
      <dgm:spPr/>
    </dgm:pt>
    <dgm:pt modelId="{EB6C8704-5FDA-48FC-9D90-7F6504F3B435}" type="pres">
      <dgm:prSet presAssocID="{3B6E9762-189B-435E-858C-4491F1127939}" presName="linV" presStyleCnt="0"/>
      <dgm:spPr/>
    </dgm:pt>
    <dgm:pt modelId="{62FE96C3-1782-4F28-B7EE-9E2A6B26DEA8}" type="pres">
      <dgm:prSet presAssocID="{3B6E9762-189B-435E-858C-4491F1127939}" presName="spVertical1" presStyleCnt="0"/>
      <dgm:spPr/>
    </dgm:pt>
    <dgm:pt modelId="{8C47D25F-CBCF-4399-9229-EBAE70BE0296}" type="pres">
      <dgm:prSet presAssocID="{3B6E9762-189B-435E-858C-4491F1127939}" presName="parTx" presStyleLbl="revTx" presStyleIdx="0" presStyleCnt="1" custScaleX="121829" custScaleY="110090" custLinFactNeighborX="-5396" custLinFactNeighborY="-10956">
        <dgm:presLayoutVars>
          <dgm:chMax val="0"/>
          <dgm:chPref val="0"/>
          <dgm:bulletEnabled val="1"/>
        </dgm:presLayoutVars>
      </dgm:prSet>
      <dgm:spPr/>
      <dgm:t>
        <a:bodyPr/>
        <a:lstStyle/>
        <a:p>
          <a:endParaRPr lang="pl-PL"/>
        </a:p>
      </dgm:t>
    </dgm:pt>
    <dgm:pt modelId="{053E9290-34C6-4060-BB9C-5F45CCAFAA4F}" type="pres">
      <dgm:prSet presAssocID="{3B6E9762-189B-435E-858C-4491F1127939}" presName="spVertical2" presStyleCnt="0"/>
      <dgm:spPr/>
    </dgm:pt>
    <dgm:pt modelId="{C141CE5F-60FE-48B0-962D-C47D51CBC371}" type="pres">
      <dgm:prSet presAssocID="{3B6E9762-189B-435E-858C-4491F1127939}" presName="spVertical3" presStyleCnt="0"/>
      <dgm:spPr/>
    </dgm:pt>
    <dgm:pt modelId="{B7EEB746-2765-46D3-B82F-36DD5C4E48B7}" type="pres">
      <dgm:prSet presAssocID="{A9111C31-10CC-4A3E-BBD9-ED9B4EBA3DBA}" presName="padding2" presStyleCnt="0"/>
      <dgm:spPr/>
    </dgm:pt>
    <dgm:pt modelId="{DDB6E4D3-6FB3-4BAB-8EE3-8B2A11815578}" type="pres">
      <dgm:prSet presAssocID="{A9111C31-10CC-4A3E-BBD9-ED9B4EBA3DBA}" presName="negArrow" presStyleCnt="0"/>
      <dgm:spPr/>
    </dgm:pt>
    <dgm:pt modelId="{49F8743A-18F8-4C71-B583-FC28C235546D}" type="pres">
      <dgm:prSet presAssocID="{A9111C31-10CC-4A3E-BBD9-ED9B4EBA3DBA}" presName="backgroundArrow" presStyleLbl="node1" presStyleIdx="0" presStyleCnt="1" custLinFactNeighborX="-4090"/>
      <dgm:spPr/>
      <dgm:t>
        <a:bodyPr/>
        <a:lstStyle/>
        <a:p>
          <a:endParaRPr lang="pl-PL"/>
        </a:p>
      </dgm:t>
    </dgm:pt>
  </dgm:ptLst>
  <dgm:cxnLst>
    <dgm:cxn modelId="{F3BAD19A-2917-4312-96D5-CA80C1C519CF}" srcId="{A9111C31-10CC-4A3E-BBD9-ED9B4EBA3DBA}" destId="{3B6E9762-189B-435E-858C-4491F1127939}" srcOrd="0" destOrd="0" parTransId="{DBCE7D6A-B70B-4CB7-842D-9988A2F7B64F}" sibTransId="{794657F6-BDAF-4598-A68A-D0AC63AC6479}"/>
    <dgm:cxn modelId="{37E812C9-DBC7-46D9-8B82-F1D29ACEE7B9}" type="presOf" srcId="{A9111C31-10CC-4A3E-BBD9-ED9B4EBA3DBA}" destId="{60195853-D3C9-4E7A-B4DD-BAD8C557471F}" srcOrd="0" destOrd="0" presId="urn:microsoft.com/office/officeart/2005/8/layout/hProcess3"/>
    <dgm:cxn modelId="{4BD391FD-46A1-4592-924D-FEE11916212D}" type="presOf" srcId="{3B6E9762-189B-435E-858C-4491F1127939}" destId="{8C47D25F-CBCF-4399-9229-EBAE70BE0296}" srcOrd="0" destOrd="0" presId="urn:microsoft.com/office/officeart/2005/8/layout/hProcess3"/>
    <dgm:cxn modelId="{F63A9DCE-53DB-43CD-A585-FB38B0BF5D3A}" type="presParOf" srcId="{60195853-D3C9-4E7A-B4DD-BAD8C557471F}" destId="{21EED420-6E08-466F-ABA9-3F5A75144AF3}" srcOrd="0" destOrd="0" presId="urn:microsoft.com/office/officeart/2005/8/layout/hProcess3"/>
    <dgm:cxn modelId="{599A09A5-A989-479B-8F4C-7EA9F36B2335}" type="presParOf" srcId="{60195853-D3C9-4E7A-B4DD-BAD8C557471F}" destId="{47E5C00E-9003-4F22-B632-AFF5688EDEBB}" srcOrd="1" destOrd="0" presId="urn:microsoft.com/office/officeart/2005/8/layout/hProcess3"/>
    <dgm:cxn modelId="{27113822-D536-4E6C-9BF1-A4C4319008FB}" type="presParOf" srcId="{47E5C00E-9003-4F22-B632-AFF5688EDEBB}" destId="{A6894176-8345-4D9E-B3FD-ADF51CB8FF5E}" srcOrd="0" destOrd="0" presId="urn:microsoft.com/office/officeart/2005/8/layout/hProcess3"/>
    <dgm:cxn modelId="{07BCB9E8-C26C-4046-8932-CC40825BABD2}" type="presParOf" srcId="{47E5C00E-9003-4F22-B632-AFF5688EDEBB}" destId="{EB6C8704-5FDA-48FC-9D90-7F6504F3B435}" srcOrd="1" destOrd="0" presId="urn:microsoft.com/office/officeart/2005/8/layout/hProcess3"/>
    <dgm:cxn modelId="{4C4AE912-35E9-4167-94C4-51EC4C46E161}" type="presParOf" srcId="{EB6C8704-5FDA-48FC-9D90-7F6504F3B435}" destId="{62FE96C3-1782-4F28-B7EE-9E2A6B26DEA8}" srcOrd="0" destOrd="0" presId="urn:microsoft.com/office/officeart/2005/8/layout/hProcess3"/>
    <dgm:cxn modelId="{35C2951F-8076-4AEE-A2F6-6FB49BE36608}" type="presParOf" srcId="{EB6C8704-5FDA-48FC-9D90-7F6504F3B435}" destId="{8C47D25F-CBCF-4399-9229-EBAE70BE0296}" srcOrd="1" destOrd="0" presId="urn:microsoft.com/office/officeart/2005/8/layout/hProcess3"/>
    <dgm:cxn modelId="{E2B5E79A-549D-4EB4-A2CD-110AE3945325}" type="presParOf" srcId="{EB6C8704-5FDA-48FC-9D90-7F6504F3B435}" destId="{053E9290-34C6-4060-BB9C-5F45CCAFAA4F}" srcOrd="2" destOrd="0" presId="urn:microsoft.com/office/officeart/2005/8/layout/hProcess3"/>
    <dgm:cxn modelId="{C5C4B576-4F57-49C0-BAC7-70EDC0B32966}" type="presParOf" srcId="{EB6C8704-5FDA-48FC-9D90-7F6504F3B435}" destId="{C141CE5F-60FE-48B0-962D-C47D51CBC371}" srcOrd="3" destOrd="0" presId="urn:microsoft.com/office/officeart/2005/8/layout/hProcess3"/>
    <dgm:cxn modelId="{37F0D47F-E998-4723-BF63-D49B8E5D97ED}" type="presParOf" srcId="{47E5C00E-9003-4F22-B632-AFF5688EDEBB}" destId="{B7EEB746-2765-46D3-B82F-36DD5C4E48B7}" srcOrd="2" destOrd="0" presId="urn:microsoft.com/office/officeart/2005/8/layout/hProcess3"/>
    <dgm:cxn modelId="{285A4F72-CFE6-447E-88B7-96863528CAE3}" type="presParOf" srcId="{47E5C00E-9003-4F22-B632-AFF5688EDEBB}" destId="{DDB6E4D3-6FB3-4BAB-8EE3-8B2A11815578}" srcOrd="3" destOrd="0" presId="urn:microsoft.com/office/officeart/2005/8/layout/hProcess3"/>
    <dgm:cxn modelId="{D96D0720-B449-4CF0-AD0D-3C9891647B2F}" type="presParOf" srcId="{47E5C00E-9003-4F22-B632-AFF5688EDEBB}" destId="{49F8743A-18F8-4C71-B583-FC28C235546D}" srcOrd="4" destOrd="0" presId="urn:microsoft.com/office/officeart/2005/8/layout/h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7A0997-30FD-49B7-B0B1-F5E86F04DB6C}"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pl-PL"/>
        </a:p>
      </dgm:t>
    </dgm:pt>
    <dgm:pt modelId="{A5E20EF3-3697-4C99-B213-D5CC164BC76A}">
      <dgm:prSet phldrT="[Tekst]" custT="1"/>
      <dgm:spPr/>
      <dgm:t>
        <a:bodyPr/>
        <a:lstStyle/>
        <a:p>
          <a:pPr algn="ctr"/>
          <a:r>
            <a:rPr lang="pl-PL" sz="1300" b="0" dirty="0" smtClean="0">
              <a:effectLst>
                <a:outerShdw blurRad="38100" dist="38100" dir="2700000" algn="tl">
                  <a:srgbClr val="000000">
                    <a:alpha val="43137"/>
                  </a:srgbClr>
                </a:outerShdw>
              </a:effectLst>
              <a:latin typeface="Arial" pitchFamily="34" charset="0"/>
              <a:cs typeface="Arial" pitchFamily="34" charset="0"/>
            </a:rPr>
            <a:t>Ocena prowadzona będzie na bieżąco  - termin 120 dni od dnia zamknięcia naboru projektów</a:t>
          </a:r>
          <a:endParaRPr lang="pl-PL" sz="1300" b="0" dirty="0">
            <a:effectLst>
              <a:outerShdw blurRad="38100" dist="38100" dir="2700000" algn="tl">
                <a:srgbClr val="000000">
                  <a:alpha val="43137"/>
                </a:srgbClr>
              </a:outerShdw>
            </a:effectLst>
            <a:latin typeface="Arial" pitchFamily="34" charset="0"/>
            <a:cs typeface="Arial" pitchFamily="34" charset="0"/>
          </a:endParaRPr>
        </a:p>
      </dgm:t>
    </dgm:pt>
    <dgm:pt modelId="{F33A2A81-F3B4-4F14-940C-037ABD845F9E}" type="parTrans" cxnId="{DF4029E4-2388-4AE4-85EC-5E48FC9D5312}">
      <dgm:prSet/>
      <dgm:spPr/>
      <dgm:t>
        <a:bodyPr/>
        <a:lstStyle/>
        <a:p>
          <a:endParaRPr lang="pl-PL" b="1">
            <a:effectLst>
              <a:outerShdw blurRad="38100" dist="38100" dir="2700000" algn="tl">
                <a:srgbClr val="000000">
                  <a:alpha val="43137"/>
                </a:srgbClr>
              </a:outerShdw>
            </a:effectLst>
            <a:latin typeface="+mn-lt"/>
          </a:endParaRPr>
        </a:p>
      </dgm:t>
    </dgm:pt>
    <dgm:pt modelId="{8BC71542-3E13-4A37-A373-7A1FE43721D5}" type="sibTrans" cxnId="{DF4029E4-2388-4AE4-85EC-5E48FC9D5312}">
      <dgm:prSet/>
      <dgm:spPr/>
      <dgm:t>
        <a:bodyPr/>
        <a:lstStyle/>
        <a:p>
          <a:endParaRPr lang="pl-PL" b="1">
            <a:effectLst>
              <a:outerShdw blurRad="38100" dist="38100" dir="2700000" algn="tl">
                <a:srgbClr val="000000">
                  <a:alpha val="43137"/>
                </a:srgbClr>
              </a:outerShdw>
            </a:effectLst>
            <a:latin typeface="+mn-lt"/>
          </a:endParaRPr>
        </a:p>
      </dgm:t>
    </dgm:pt>
    <dgm:pt modelId="{DA7F0144-E60C-49AD-A813-AB760E4ED320}">
      <dgm:prSet phldrT="[Tekst]" custT="1"/>
      <dgm:spPr/>
      <dgm:t>
        <a:bodyPr/>
        <a:lstStyle/>
        <a:p>
          <a:pPr algn="ctr"/>
          <a:r>
            <a:rPr lang="pl-PL" sz="1300" b="0" dirty="0" smtClean="0">
              <a:effectLst>
                <a:outerShdw blurRad="38100" dist="38100" dir="2700000" algn="tl">
                  <a:srgbClr val="000000">
                    <a:alpha val="43137"/>
                  </a:srgbClr>
                </a:outerShdw>
              </a:effectLst>
              <a:latin typeface="Arial" pitchFamily="34" charset="0"/>
              <a:cs typeface="Arial" pitchFamily="34" charset="0"/>
            </a:rPr>
            <a:t>Orientacyjny termin rozstrzygnięcia konkursu to listopad 2019 r. </a:t>
          </a:r>
          <a:br>
            <a:rPr lang="pl-PL" sz="1300" b="0" dirty="0" smtClean="0">
              <a:effectLst>
                <a:outerShdw blurRad="38100" dist="38100" dir="2700000" algn="tl">
                  <a:srgbClr val="000000">
                    <a:alpha val="43137"/>
                  </a:srgbClr>
                </a:outerShdw>
              </a:effectLst>
              <a:latin typeface="Arial" pitchFamily="34" charset="0"/>
              <a:cs typeface="Arial" pitchFamily="34" charset="0"/>
            </a:rPr>
          </a:br>
          <a:r>
            <a:rPr lang="pl-PL" sz="1300" b="0" dirty="0" smtClean="0">
              <a:effectLst>
                <a:outerShdw blurRad="38100" dist="38100" dir="2700000" algn="tl">
                  <a:srgbClr val="000000">
                    <a:alpha val="43137"/>
                  </a:srgbClr>
                </a:outerShdw>
              </a:effectLst>
              <a:latin typeface="Arial" pitchFamily="34" charset="0"/>
              <a:cs typeface="Arial" pitchFamily="34" charset="0"/>
            </a:rPr>
            <a:t>Termin ten </a:t>
          </a:r>
          <a:br>
            <a:rPr lang="pl-PL" sz="1300" b="0" dirty="0" smtClean="0">
              <a:effectLst>
                <a:outerShdw blurRad="38100" dist="38100" dir="2700000" algn="tl">
                  <a:srgbClr val="000000">
                    <a:alpha val="43137"/>
                  </a:srgbClr>
                </a:outerShdw>
              </a:effectLst>
              <a:latin typeface="Arial" pitchFamily="34" charset="0"/>
              <a:cs typeface="Arial" pitchFamily="34" charset="0"/>
            </a:rPr>
          </a:br>
          <a:r>
            <a:rPr lang="pl-PL" sz="1300" b="0" dirty="0" smtClean="0">
              <a:effectLst>
                <a:outerShdw blurRad="38100" dist="38100" dir="2700000" algn="tl">
                  <a:srgbClr val="000000">
                    <a:alpha val="43137"/>
                  </a:srgbClr>
                </a:outerShdw>
              </a:effectLst>
              <a:latin typeface="Arial" pitchFamily="34" charset="0"/>
              <a:cs typeface="Arial" pitchFamily="34" charset="0"/>
            </a:rPr>
            <a:t>w uzasadnionych przypadkach może być wydłużony.</a:t>
          </a:r>
        </a:p>
      </dgm:t>
    </dgm:pt>
    <dgm:pt modelId="{BADBA12F-49B9-4517-B2B5-FA0BFE4FF0F3}" type="parTrans" cxnId="{928E6D6A-C67C-4244-938A-D236E8B2C4AC}">
      <dgm:prSet/>
      <dgm:spPr/>
      <dgm:t>
        <a:bodyPr/>
        <a:lstStyle/>
        <a:p>
          <a:endParaRPr lang="pl-PL" b="1">
            <a:effectLst>
              <a:outerShdw blurRad="38100" dist="38100" dir="2700000" algn="tl">
                <a:srgbClr val="000000">
                  <a:alpha val="43137"/>
                </a:srgbClr>
              </a:outerShdw>
            </a:effectLst>
            <a:latin typeface="+mn-lt"/>
          </a:endParaRPr>
        </a:p>
      </dgm:t>
    </dgm:pt>
    <dgm:pt modelId="{943345F2-2CE3-4C29-9345-5ED30F2C8CFC}" type="sibTrans" cxnId="{928E6D6A-C67C-4244-938A-D236E8B2C4AC}">
      <dgm:prSet/>
      <dgm:spPr/>
      <dgm:t>
        <a:bodyPr/>
        <a:lstStyle/>
        <a:p>
          <a:endParaRPr lang="pl-PL" b="1">
            <a:effectLst>
              <a:outerShdw blurRad="38100" dist="38100" dir="2700000" algn="tl">
                <a:srgbClr val="000000">
                  <a:alpha val="43137"/>
                </a:srgbClr>
              </a:outerShdw>
            </a:effectLst>
            <a:latin typeface="+mn-lt"/>
          </a:endParaRPr>
        </a:p>
      </dgm:t>
    </dgm:pt>
    <dgm:pt modelId="{61C3606D-52B7-49A8-BBC1-0C065F329B80}">
      <dgm:prSet phldrT="[Tekst]" custT="1"/>
      <dgm:spPr/>
      <dgm:t>
        <a:bodyPr/>
        <a:lstStyle/>
        <a:p>
          <a:r>
            <a:rPr lang="pl-PL" sz="1300" b="0" dirty="0" smtClean="0">
              <a:effectLst>
                <a:outerShdw blurRad="38100" dist="38100" dir="2700000" algn="tl">
                  <a:srgbClr val="000000">
                    <a:alpha val="43137"/>
                  </a:srgbClr>
                </a:outerShdw>
              </a:effectLst>
              <a:latin typeface="Arial" pitchFamily="34" charset="0"/>
              <a:cs typeface="Arial" pitchFamily="34" charset="0"/>
            </a:rPr>
            <a:t>Oceny projektów dokonuje Komisja Oceniająca Projekty, składająca się </a:t>
          </a:r>
          <a:br>
            <a:rPr lang="pl-PL" sz="1300" b="0" dirty="0" smtClean="0">
              <a:effectLst>
                <a:outerShdw blurRad="38100" dist="38100" dir="2700000" algn="tl">
                  <a:srgbClr val="000000">
                    <a:alpha val="43137"/>
                  </a:srgbClr>
                </a:outerShdw>
              </a:effectLst>
              <a:latin typeface="Arial" pitchFamily="34" charset="0"/>
              <a:cs typeface="Arial" pitchFamily="34" charset="0"/>
            </a:rPr>
          </a:br>
          <a:r>
            <a:rPr lang="pl-PL" sz="1300" b="0" dirty="0" smtClean="0">
              <a:effectLst>
                <a:outerShdw blurRad="38100" dist="38100" dir="2700000" algn="tl">
                  <a:srgbClr val="000000">
                    <a:alpha val="43137"/>
                  </a:srgbClr>
                </a:outerShdw>
              </a:effectLst>
              <a:latin typeface="Arial" pitchFamily="34" charset="0"/>
              <a:cs typeface="Arial" pitchFamily="34" charset="0"/>
            </a:rPr>
            <a:t>z pracowników IZ RPO WZ oraz niezależnych ekspertów. </a:t>
          </a:r>
        </a:p>
      </dgm:t>
    </dgm:pt>
    <dgm:pt modelId="{AD4CA9AF-A663-452B-8814-2B9970670AC2}" type="parTrans" cxnId="{6582615D-D211-42CE-B7FB-64F101BCFA0B}">
      <dgm:prSet/>
      <dgm:spPr/>
      <dgm:t>
        <a:bodyPr/>
        <a:lstStyle/>
        <a:p>
          <a:endParaRPr lang="pl-PL" b="1">
            <a:effectLst>
              <a:outerShdw blurRad="38100" dist="38100" dir="2700000" algn="tl">
                <a:srgbClr val="000000">
                  <a:alpha val="43137"/>
                </a:srgbClr>
              </a:outerShdw>
            </a:effectLst>
            <a:latin typeface="+mn-lt"/>
          </a:endParaRPr>
        </a:p>
      </dgm:t>
    </dgm:pt>
    <dgm:pt modelId="{8F2EB0C2-C4FF-463E-8F09-E4F4093F9849}" type="sibTrans" cxnId="{6582615D-D211-42CE-B7FB-64F101BCFA0B}">
      <dgm:prSet/>
      <dgm:spPr/>
      <dgm:t>
        <a:bodyPr/>
        <a:lstStyle/>
        <a:p>
          <a:endParaRPr lang="pl-PL" b="1">
            <a:effectLst>
              <a:outerShdw blurRad="38100" dist="38100" dir="2700000" algn="tl">
                <a:srgbClr val="000000">
                  <a:alpha val="43137"/>
                </a:srgbClr>
              </a:outerShdw>
            </a:effectLst>
            <a:latin typeface="+mn-lt"/>
          </a:endParaRPr>
        </a:p>
      </dgm:t>
    </dgm:pt>
    <dgm:pt modelId="{928EB478-7C23-4A6A-A849-C434FEF57A81}">
      <dgm:prSet custT="1"/>
      <dgm:spPr/>
      <dgm:t>
        <a:bodyPr/>
        <a:lstStyle/>
        <a:p>
          <a:r>
            <a:rPr lang="pl-PL" sz="1300" b="0" dirty="0" smtClean="0">
              <a:effectLst>
                <a:outerShdw blurRad="38100" dist="38100" dir="2700000" algn="tl">
                  <a:srgbClr val="000000">
                    <a:alpha val="43137"/>
                  </a:srgbClr>
                </a:outerShdw>
              </a:effectLst>
              <a:latin typeface="Arial" pitchFamily="34" charset="0"/>
              <a:cs typeface="Arial" pitchFamily="34" charset="0"/>
            </a:rPr>
            <a:t>Projekty oceniane są w płaszczyznach dopuszczalności, administracyjności, wykonalności </a:t>
          </a:r>
          <a:br>
            <a:rPr lang="pl-PL" sz="1300" b="0" dirty="0" smtClean="0">
              <a:effectLst>
                <a:outerShdw blurRad="38100" dist="38100" dir="2700000" algn="tl">
                  <a:srgbClr val="000000">
                    <a:alpha val="43137"/>
                  </a:srgbClr>
                </a:outerShdw>
              </a:effectLst>
              <a:latin typeface="Arial" pitchFamily="34" charset="0"/>
              <a:cs typeface="Arial" pitchFamily="34" charset="0"/>
            </a:rPr>
          </a:br>
          <a:r>
            <a:rPr lang="pl-PL" sz="1300" b="0" dirty="0" smtClean="0">
              <a:effectLst>
                <a:outerShdw blurRad="38100" dist="38100" dir="2700000" algn="tl">
                  <a:srgbClr val="000000">
                    <a:alpha val="43137"/>
                  </a:srgbClr>
                </a:outerShdw>
              </a:effectLst>
              <a:latin typeface="Arial" pitchFamily="34" charset="0"/>
              <a:cs typeface="Arial" pitchFamily="34" charset="0"/>
            </a:rPr>
            <a:t>oraz jakości. </a:t>
          </a:r>
          <a:endParaRPr lang="pl-PL" sz="1300" b="0" dirty="0">
            <a:effectLst>
              <a:outerShdw blurRad="38100" dist="38100" dir="2700000" algn="tl">
                <a:srgbClr val="000000">
                  <a:alpha val="43137"/>
                </a:srgbClr>
              </a:outerShdw>
            </a:effectLst>
            <a:latin typeface="Arial" pitchFamily="34" charset="0"/>
            <a:cs typeface="Arial" pitchFamily="34" charset="0"/>
          </a:endParaRPr>
        </a:p>
      </dgm:t>
    </dgm:pt>
    <dgm:pt modelId="{60381C7F-6D38-4526-9967-243B696B5A83}" type="parTrans" cxnId="{4FB31E13-F014-46AE-B890-A06679DAEA04}">
      <dgm:prSet/>
      <dgm:spPr/>
      <dgm:t>
        <a:bodyPr/>
        <a:lstStyle/>
        <a:p>
          <a:endParaRPr lang="pl-PL" b="1">
            <a:effectLst>
              <a:outerShdw blurRad="38100" dist="38100" dir="2700000" algn="tl">
                <a:srgbClr val="000000">
                  <a:alpha val="43137"/>
                </a:srgbClr>
              </a:outerShdw>
            </a:effectLst>
            <a:latin typeface="+mn-lt"/>
          </a:endParaRPr>
        </a:p>
      </dgm:t>
    </dgm:pt>
    <dgm:pt modelId="{A0A01497-359E-40F2-BBA0-A6453E2C4631}" type="sibTrans" cxnId="{4FB31E13-F014-46AE-B890-A06679DAEA04}">
      <dgm:prSet/>
      <dgm:spPr/>
      <dgm:t>
        <a:bodyPr/>
        <a:lstStyle/>
        <a:p>
          <a:endParaRPr lang="pl-PL" b="1">
            <a:effectLst>
              <a:outerShdw blurRad="38100" dist="38100" dir="2700000" algn="tl">
                <a:srgbClr val="000000">
                  <a:alpha val="43137"/>
                </a:srgbClr>
              </a:outerShdw>
            </a:effectLst>
            <a:latin typeface="+mn-lt"/>
          </a:endParaRPr>
        </a:p>
      </dgm:t>
    </dgm:pt>
    <dgm:pt modelId="{F14B7B9F-C4A5-418D-86DD-A426BE9DB0E0}" type="pres">
      <dgm:prSet presAssocID="{C17A0997-30FD-49B7-B0B1-F5E86F04DB6C}" presName="Name0" presStyleCnt="0">
        <dgm:presLayoutVars>
          <dgm:dir/>
          <dgm:resizeHandles val="exact"/>
        </dgm:presLayoutVars>
      </dgm:prSet>
      <dgm:spPr/>
      <dgm:t>
        <a:bodyPr/>
        <a:lstStyle/>
        <a:p>
          <a:endParaRPr lang="pl-PL"/>
        </a:p>
      </dgm:t>
    </dgm:pt>
    <dgm:pt modelId="{36ED5B0B-35FE-4462-94E3-82BAE966D2C9}" type="pres">
      <dgm:prSet presAssocID="{A5E20EF3-3697-4C99-B213-D5CC164BC76A}" presName="node" presStyleLbl="node1" presStyleIdx="0" presStyleCnt="4">
        <dgm:presLayoutVars>
          <dgm:bulletEnabled val="1"/>
        </dgm:presLayoutVars>
      </dgm:prSet>
      <dgm:spPr/>
      <dgm:t>
        <a:bodyPr/>
        <a:lstStyle/>
        <a:p>
          <a:endParaRPr lang="pl-PL"/>
        </a:p>
      </dgm:t>
    </dgm:pt>
    <dgm:pt modelId="{EDD844F3-F1B3-4401-AE7C-63212016022D}" type="pres">
      <dgm:prSet presAssocID="{8BC71542-3E13-4A37-A373-7A1FE43721D5}" presName="sibTrans" presStyleCnt="0"/>
      <dgm:spPr/>
    </dgm:pt>
    <dgm:pt modelId="{389A367F-70C4-474E-ACEB-CA9B3BE3E47B}" type="pres">
      <dgm:prSet presAssocID="{DA7F0144-E60C-49AD-A813-AB760E4ED320}" presName="node" presStyleLbl="node1" presStyleIdx="1" presStyleCnt="4" custScaleX="115245">
        <dgm:presLayoutVars>
          <dgm:bulletEnabled val="1"/>
        </dgm:presLayoutVars>
      </dgm:prSet>
      <dgm:spPr/>
      <dgm:t>
        <a:bodyPr/>
        <a:lstStyle/>
        <a:p>
          <a:endParaRPr lang="pl-PL"/>
        </a:p>
      </dgm:t>
    </dgm:pt>
    <dgm:pt modelId="{2B71B5DB-92D4-46F7-8F06-2E72AF84003C}" type="pres">
      <dgm:prSet presAssocID="{943345F2-2CE3-4C29-9345-5ED30F2C8CFC}" presName="sibTrans" presStyleCnt="0"/>
      <dgm:spPr/>
    </dgm:pt>
    <dgm:pt modelId="{FF3B997E-209A-4FA5-82BF-70C078CBCBBA}" type="pres">
      <dgm:prSet presAssocID="{61C3606D-52B7-49A8-BBC1-0C065F329B80}" presName="node" presStyleLbl="node1" presStyleIdx="2" presStyleCnt="4">
        <dgm:presLayoutVars>
          <dgm:bulletEnabled val="1"/>
        </dgm:presLayoutVars>
      </dgm:prSet>
      <dgm:spPr/>
      <dgm:t>
        <a:bodyPr/>
        <a:lstStyle/>
        <a:p>
          <a:endParaRPr lang="pl-PL"/>
        </a:p>
      </dgm:t>
    </dgm:pt>
    <dgm:pt modelId="{0596BF19-139C-4A26-8BB6-3F9C7F989338}" type="pres">
      <dgm:prSet presAssocID="{8F2EB0C2-C4FF-463E-8F09-E4F4093F9849}" presName="sibTrans" presStyleCnt="0"/>
      <dgm:spPr/>
    </dgm:pt>
    <dgm:pt modelId="{91CAD785-20A6-42E6-AA79-93A748B96178}" type="pres">
      <dgm:prSet presAssocID="{928EB478-7C23-4A6A-A849-C434FEF57A81}" presName="node" presStyleLbl="node1" presStyleIdx="3" presStyleCnt="4">
        <dgm:presLayoutVars>
          <dgm:bulletEnabled val="1"/>
        </dgm:presLayoutVars>
      </dgm:prSet>
      <dgm:spPr/>
      <dgm:t>
        <a:bodyPr/>
        <a:lstStyle/>
        <a:p>
          <a:endParaRPr lang="pl-PL"/>
        </a:p>
      </dgm:t>
    </dgm:pt>
  </dgm:ptLst>
  <dgm:cxnLst>
    <dgm:cxn modelId="{2FAEFE0E-F6A2-4087-B64F-BB94669F1306}" type="presOf" srcId="{DA7F0144-E60C-49AD-A813-AB760E4ED320}" destId="{389A367F-70C4-474E-ACEB-CA9B3BE3E47B}" srcOrd="0" destOrd="0" presId="urn:microsoft.com/office/officeart/2005/8/layout/hList6"/>
    <dgm:cxn modelId="{0CAC0A08-D8C8-481F-A3D4-C151609DA057}" type="presOf" srcId="{A5E20EF3-3697-4C99-B213-D5CC164BC76A}" destId="{36ED5B0B-35FE-4462-94E3-82BAE966D2C9}" srcOrd="0" destOrd="0" presId="urn:microsoft.com/office/officeart/2005/8/layout/hList6"/>
    <dgm:cxn modelId="{DF4029E4-2388-4AE4-85EC-5E48FC9D5312}" srcId="{C17A0997-30FD-49B7-B0B1-F5E86F04DB6C}" destId="{A5E20EF3-3697-4C99-B213-D5CC164BC76A}" srcOrd="0" destOrd="0" parTransId="{F33A2A81-F3B4-4F14-940C-037ABD845F9E}" sibTransId="{8BC71542-3E13-4A37-A373-7A1FE43721D5}"/>
    <dgm:cxn modelId="{6582615D-D211-42CE-B7FB-64F101BCFA0B}" srcId="{C17A0997-30FD-49B7-B0B1-F5E86F04DB6C}" destId="{61C3606D-52B7-49A8-BBC1-0C065F329B80}" srcOrd="2" destOrd="0" parTransId="{AD4CA9AF-A663-452B-8814-2B9970670AC2}" sibTransId="{8F2EB0C2-C4FF-463E-8F09-E4F4093F9849}"/>
    <dgm:cxn modelId="{4FB31E13-F014-46AE-B890-A06679DAEA04}" srcId="{C17A0997-30FD-49B7-B0B1-F5E86F04DB6C}" destId="{928EB478-7C23-4A6A-A849-C434FEF57A81}" srcOrd="3" destOrd="0" parTransId="{60381C7F-6D38-4526-9967-243B696B5A83}" sibTransId="{A0A01497-359E-40F2-BBA0-A6453E2C4631}"/>
    <dgm:cxn modelId="{928E6D6A-C67C-4244-938A-D236E8B2C4AC}" srcId="{C17A0997-30FD-49B7-B0B1-F5E86F04DB6C}" destId="{DA7F0144-E60C-49AD-A813-AB760E4ED320}" srcOrd="1" destOrd="0" parTransId="{BADBA12F-49B9-4517-B2B5-FA0BFE4FF0F3}" sibTransId="{943345F2-2CE3-4C29-9345-5ED30F2C8CFC}"/>
    <dgm:cxn modelId="{9072FD1C-A7F1-415E-A7C1-A4619A48DE93}" type="presOf" srcId="{C17A0997-30FD-49B7-B0B1-F5E86F04DB6C}" destId="{F14B7B9F-C4A5-418D-86DD-A426BE9DB0E0}" srcOrd="0" destOrd="0" presId="urn:microsoft.com/office/officeart/2005/8/layout/hList6"/>
    <dgm:cxn modelId="{F0A95138-6389-49B0-A911-DCE4DC874AB9}" type="presOf" srcId="{61C3606D-52B7-49A8-BBC1-0C065F329B80}" destId="{FF3B997E-209A-4FA5-82BF-70C078CBCBBA}" srcOrd="0" destOrd="0" presId="urn:microsoft.com/office/officeart/2005/8/layout/hList6"/>
    <dgm:cxn modelId="{A2A40ABF-7E5E-45A9-AACB-C176368B64E4}" type="presOf" srcId="{928EB478-7C23-4A6A-A849-C434FEF57A81}" destId="{91CAD785-20A6-42E6-AA79-93A748B96178}" srcOrd="0" destOrd="0" presId="urn:microsoft.com/office/officeart/2005/8/layout/hList6"/>
    <dgm:cxn modelId="{889323D4-9291-4166-BEA3-E8C49C73251A}" type="presParOf" srcId="{F14B7B9F-C4A5-418D-86DD-A426BE9DB0E0}" destId="{36ED5B0B-35FE-4462-94E3-82BAE966D2C9}" srcOrd="0" destOrd="0" presId="urn:microsoft.com/office/officeart/2005/8/layout/hList6"/>
    <dgm:cxn modelId="{8F657DE5-97F1-46AC-A3ED-891B431E3FEE}" type="presParOf" srcId="{F14B7B9F-C4A5-418D-86DD-A426BE9DB0E0}" destId="{EDD844F3-F1B3-4401-AE7C-63212016022D}" srcOrd="1" destOrd="0" presId="urn:microsoft.com/office/officeart/2005/8/layout/hList6"/>
    <dgm:cxn modelId="{BF500878-1448-41EC-94ED-E19249DFDBF8}" type="presParOf" srcId="{F14B7B9F-C4A5-418D-86DD-A426BE9DB0E0}" destId="{389A367F-70C4-474E-ACEB-CA9B3BE3E47B}" srcOrd="2" destOrd="0" presId="urn:microsoft.com/office/officeart/2005/8/layout/hList6"/>
    <dgm:cxn modelId="{B8252D94-CFBD-43E5-B3B2-93B40B7AE33E}" type="presParOf" srcId="{F14B7B9F-C4A5-418D-86DD-A426BE9DB0E0}" destId="{2B71B5DB-92D4-46F7-8F06-2E72AF84003C}" srcOrd="3" destOrd="0" presId="urn:microsoft.com/office/officeart/2005/8/layout/hList6"/>
    <dgm:cxn modelId="{249E3A91-A458-40A1-A16B-5A99C9EB8BF1}" type="presParOf" srcId="{F14B7B9F-C4A5-418D-86DD-A426BE9DB0E0}" destId="{FF3B997E-209A-4FA5-82BF-70C078CBCBBA}" srcOrd="4" destOrd="0" presId="urn:microsoft.com/office/officeart/2005/8/layout/hList6"/>
    <dgm:cxn modelId="{E9998249-690D-47B5-9843-EF1C20DBEEC2}" type="presParOf" srcId="{F14B7B9F-C4A5-418D-86DD-A426BE9DB0E0}" destId="{0596BF19-139C-4A26-8BB6-3F9C7F989338}" srcOrd="5" destOrd="0" presId="urn:microsoft.com/office/officeart/2005/8/layout/hList6"/>
    <dgm:cxn modelId="{EAF17251-8A30-4A3C-99C1-D51D516F8BE0}" type="presParOf" srcId="{F14B7B9F-C4A5-418D-86DD-A426BE9DB0E0}" destId="{91CAD785-20A6-42E6-AA79-93A748B96178}" srcOrd="6"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111C31-10CC-4A3E-BBD9-ED9B4EBA3DBA}" type="doc">
      <dgm:prSet loTypeId="urn:microsoft.com/office/officeart/2005/8/layout/process1" loCatId="process" qsTypeId="urn:microsoft.com/office/officeart/2005/8/quickstyle/3d1" qsCatId="3D" csTypeId="urn:microsoft.com/office/officeart/2005/8/colors/accent1_2" csCatId="accent1" phldr="1"/>
      <dgm:spPr/>
    </dgm:pt>
    <dgm:pt modelId="{F6B487CD-94B0-4F60-AB5C-6F911BCFBBA5}" type="pres">
      <dgm:prSet presAssocID="{A9111C31-10CC-4A3E-BBD9-ED9B4EBA3DBA}" presName="Name0" presStyleCnt="0">
        <dgm:presLayoutVars>
          <dgm:dir/>
          <dgm:resizeHandles val="exact"/>
        </dgm:presLayoutVars>
      </dgm:prSet>
      <dgm:spPr/>
    </dgm:pt>
  </dgm:ptLst>
  <dgm:cxnLst>
    <dgm:cxn modelId="{50D08535-7BDA-4C1A-89E0-B4253E29C963}" type="presOf" srcId="{A9111C31-10CC-4A3E-BBD9-ED9B4EBA3DBA}" destId="{F6B487CD-94B0-4F60-AB5C-6F911BCFBBA5}" srcOrd="0"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111C31-10CC-4A3E-BBD9-ED9B4EBA3DBA}" type="doc">
      <dgm:prSet loTypeId="urn:microsoft.com/office/officeart/2005/8/layout/process1" loCatId="process" qsTypeId="urn:microsoft.com/office/officeart/2005/8/quickstyle/3d1" qsCatId="3D" csTypeId="urn:microsoft.com/office/officeart/2005/8/colors/accent1_2" csCatId="accent1" phldr="1"/>
      <dgm:spPr/>
    </dgm:pt>
    <dgm:pt modelId="{3B6E9762-189B-435E-858C-4491F1127939}">
      <dgm:prSet phldrT="[Tekst]" custT="1"/>
      <dgm:spPr/>
      <dgm:t>
        <a:bodyPr/>
        <a:lstStyle/>
        <a:p>
          <a:r>
            <a:rPr lang="pl-PL" sz="19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DOKUMENTACJA KONKURSOWA – ZAPOZNAJ SIĘ ! </a:t>
          </a:r>
        </a:p>
      </dgm:t>
    </dgm:pt>
    <dgm:pt modelId="{DBCE7D6A-B70B-4CB7-842D-9988A2F7B64F}" type="parTrans" cxnId="{F3BAD19A-2917-4312-96D5-CA80C1C519CF}">
      <dgm:prSet/>
      <dgm:spPr/>
      <dgm:t>
        <a:bodyPr/>
        <a:lstStyle/>
        <a:p>
          <a:endParaRPr lang="pl-PL"/>
        </a:p>
      </dgm:t>
    </dgm:pt>
    <dgm:pt modelId="{794657F6-BDAF-4598-A68A-D0AC63AC6479}" type="sibTrans" cxnId="{F3BAD19A-2917-4312-96D5-CA80C1C519CF}">
      <dgm:prSet/>
      <dgm:spPr/>
      <dgm:t>
        <a:bodyPr/>
        <a:lstStyle/>
        <a:p>
          <a:endParaRPr lang="pl-PL"/>
        </a:p>
      </dgm:t>
    </dgm:pt>
    <dgm:pt modelId="{F6B487CD-94B0-4F60-AB5C-6F911BCFBBA5}" type="pres">
      <dgm:prSet presAssocID="{A9111C31-10CC-4A3E-BBD9-ED9B4EBA3DBA}" presName="Name0" presStyleCnt="0">
        <dgm:presLayoutVars>
          <dgm:dir/>
          <dgm:resizeHandles val="exact"/>
        </dgm:presLayoutVars>
      </dgm:prSet>
      <dgm:spPr/>
    </dgm:pt>
    <dgm:pt modelId="{236B7507-C688-4393-8AA0-D20737F2EB40}" type="pres">
      <dgm:prSet presAssocID="{3B6E9762-189B-435E-858C-4491F1127939}" presName="node" presStyleLbl="node1" presStyleIdx="0" presStyleCnt="1" custLinFactNeighborX="282" custLinFactNeighborY="55417">
        <dgm:presLayoutVars>
          <dgm:bulletEnabled val="1"/>
        </dgm:presLayoutVars>
      </dgm:prSet>
      <dgm:spPr/>
      <dgm:t>
        <a:bodyPr/>
        <a:lstStyle/>
        <a:p>
          <a:endParaRPr lang="pl-PL"/>
        </a:p>
      </dgm:t>
    </dgm:pt>
  </dgm:ptLst>
  <dgm:cxnLst>
    <dgm:cxn modelId="{F3BAD19A-2917-4312-96D5-CA80C1C519CF}" srcId="{A9111C31-10CC-4A3E-BBD9-ED9B4EBA3DBA}" destId="{3B6E9762-189B-435E-858C-4491F1127939}" srcOrd="0" destOrd="0" parTransId="{DBCE7D6A-B70B-4CB7-842D-9988A2F7B64F}" sibTransId="{794657F6-BDAF-4598-A68A-D0AC63AC6479}"/>
    <dgm:cxn modelId="{2026DA96-442A-485B-841A-996942DA39F5}" type="presOf" srcId="{A9111C31-10CC-4A3E-BBD9-ED9B4EBA3DBA}" destId="{F6B487CD-94B0-4F60-AB5C-6F911BCFBBA5}" srcOrd="0" destOrd="0" presId="urn:microsoft.com/office/officeart/2005/8/layout/process1"/>
    <dgm:cxn modelId="{E701821C-2AD0-41D0-84CD-8E82D0A8D55C}" type="presOf" srcId="{3B6E9762-189B-435E-858C-4491F1127939}" destId="{236B7507-C688-4393-8AA0-D20737F2EB40}" srcOrd="0" destOrd="0" presId="urn:microsoft.com/office/officeart/2005/8/layout/process1"/>
    <dgm:cxn modelId="{9B553F92-0A86-4FC7-9A89-16666241A944}" type="presParOf" srcId="{F6B487CD-94B0-4F60-AB5C-6F911BCFBBA5}" destId="{236B7507-C688-4393-8AA0-D20737F2EB40}" srcOrd="0"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6D0992-015C-4A4F-B210-877CF1ABED04}" type="doc">
      <dgm:prSet loTypeId="urn:microsoft.com/office/officeart/2005/8/layout/chevron1" loCatId="process" qsTypeId="urn:microsoft.com/office/officeart/2005/8/quickstyle/3d1" qsCatId="3D" csTypeId="urn:microsoft.com/office/officeart/2005/8/colors/accent1_2" csCatId="accent1" phldr="1"/>
      <dgm:spPr/>
    </dgm:pt>
    <dgm:pt modelId="{0D1611B6-B38C-41CB-AB37-DE3B6255A5E2}">
      <dgm:prSet phldrT="[Tekst]" custT="1"/>
      <dgm:spPr/>
      <dgm:t>
        <a:bodyPr/>
        <a:lstStyle/>
        <a:p>
          <a:r>
            <a:rPr lang="pl-PL" sz="1400" b="1" u="sng" dirty="0" smtClean="0">
              <a:effectLst>
                <a:outerShdw blurRad="38100" dist="38100" dir="2700000" algn="tl">
                  <a:srgbClr val="000000">
                    <a:alpha val="43137"/>
                  </a:srgbClr>
                </a:outerShdw>
              </a:effectLst>
              <a:latin typeface="Arial" pitchFamily="34" charset="0"/>
              <a:cs typeface="Arial" pitchFamily="34" charset="0"/>
            </a:rPr>
            <a:t>OD 30 kwietnia 2019 r.</a:t>
          </a:r>
          <a:endParaRPr lang="pl-PL" sz="1400" b="1" u="sng" dirty="0">
            <a:effectLst>
              <a:outerShdw blurRad="38100" dist="38100" dir="2700000" algn="tl">
                <a:srgbClr val="000000">
                  <a:alpha val="43137"/>
                </a:srgbClr>
              </a:outerShdw>
            </a:effectLst>
            <a:latin typeface="Arial" pitchFamily="34" charset="0"/>
            <a:cs typeface="Arial" pitchFamily="34" charset="0"/>
          </a:endParaRPr>
        </a:p>
      </dgm:t>
    </dgm:pt>
    <dgm:pt modelId="{1FB3C207-768B-46D8-A225-586E68D14CA3}" type="parTrans" cxnId="{DC23AA91-CCE0-4AFC-8E91-D24E62FAC1F4}">
      <dgm:prSet/>
      <dgm:spPr/>
      <dgm:t>
        <a:bodyPr/>
        <a:lstStyle/>
        <a:p>
          <a:endParaRPr lang="pl-PL"/>
        </a:p>
      </dgm:t>
    </dgm:pt>
    <dgm:pt modelId="{9180C101-B0B2-4A06-8607-DA35F4C07A85}" type="sibTrans" cxnId="{DC23AA91-CCE0-4AFC-8E91-D24E62FAC1F4}">
      <dgm:prSet/>
      <dgm:spPr/>
      <dgm:t>
        <a:bodyPr/>
        <a:lstStyle/>
        <a:p>
          <a:endParaRPr lang="pl-PL"/>
        </a:p>
      </dgm:t>
    </dgm:pt>
    <dgm:pt modelId="{869F5E96-23CA-4CDE-86DA-3DF9FFB8E0BC}">
      <dgm:prSet phldrT="[Tekst]" custT="1"/>
      <dgm:spPr/>
      <dgm:t>
        <a:bodyPr/>
        <a:lstStyle/>
        <a:p>
          <a:r>
            <a:rPr lang="pl-PL" sz="1400" b="1" u="sng" dirty="0" smtClean="0">
              <a:effectLst>
                <a:outerShdw blurRad="38100" dist="38100" dir="2700000" algn="tl">
                  <a:srgbClr val="000000">
                    <a:alpha val="43137"/>
                  </a:srgbClr>
                </a:outerShdw>
              </a:effectLst>
              <a:latin typeface="Arial" pitchFamily="34" charset="0"/>
              <a:cs typeface="Arial" pitchFamily="34" charset="0"/>
            </a:rPr>
            <a:t>DO 28 czerwca 2019 r.</a:t>
          </a:r>
          <a:endParaRPr lang="pl-PL" sz="1400" b="1" u="sng" dirty="0">
            <a:effectLst>
              <a:outerShdw blurRad="38100" dist="38100" dir="2700000" algn="tl">
                <a:srgbClr val="000000">
                  <a:alpha val="43137"/>
                </a:srgbClr>
              </a:outerShdw>
            </a:effectLst>
            <a:latin typeface="Arial" pitchFamily="34" charset="0"/>
            <a:cs typeface="Arial" pitchFamily="34" charset="0"/>
          </a:endParaRPr>
        </a:p>
      </dgm:t>
    </dgm:pt>
    <dgm:pt modelId="{2A7DC350-474D-4458-9880-C951577CA7E1}" type="parTrans" cxnId="{5C85F47E-9CDD-4552-9E28-ED0F1D056700}">
      <dgm:prSet/>
      <dgm:spPr/>
      <dgm:t>
        <a:bodyPr/>
        <a:lstStyle/>
        <a:p>
          <a:endParaRPr lang="pl-PL"/>
        </a:p>
      </dgm:t>
    </dgm:pt>
    <dgm:pt modelId="{C57BDB8B-31CB-4619-ABB2-C5E1EAFE5007}" type="sibTrans" cxnId="{5C85F47E-9CDD-4552-9E28-ED0F1D056700}">
      <dgm:prSet/>
      <dgm:spPr/>
      <dgm:t>
        <a:bodyPr/>
        <a:lstStyle/>
        <a:p>
          <a:endParaRPr lang="pl-PL"/>
        </a:p>
      </dgm:t>
    </dgm:pt>
    <dgm:pt modelId="{A92FFC5C-A226-4636-8180-9D2526A57578}">
      <dgm:prSet custT="1"/>
      <dgm:spPr/>
      <dgm:t>
        <a:bodyPr/>
        <a:lstStyle/>
        <a:p>
          <a:r>
            <a:rPr lang="pl-PL" sz="1300" b="1" dirty="0" smtClean="0">
              <a:effectLst>
                <a:outerShdw blurRad="38100" dist="38100" dir="2700000" algn="tl">
                  <a:srgbClr val="000000">
                    <a:alpha val="43137"/>
                  </a:srgbClr>
                </a:outerShdw>
              </a:effectLst>
              <a:latin typeface="Arial" pitchFamily="34" charset="0"/>
              <a:cs typeface="Arial" pitchFamily="34" charset="0"/>
            </a:rPr>
            <a:t>NABÓR WNIOSKÓW O DOFINANSOWANIE TRWA:</a:t>
          </a:r>
          <a:endParaRPr lang="pl-PL" sz="1300" dirty="0">
            <a:latin typeface="Arial" pitchFamily="34" charset="0"/>
            <a:cs typeface="Arial" pitchFamily="34" charset="0"/>
          </a:endParaRPr>
        </a:p>
      </dgm:t>
    </dgm:pt>
    <dgm:pt modelId="{C2637F35-65C7-499F-8A43-E37801157914}" type="parTrans" cxnId="{48286983-0EE9-4E26-86EC-473E3D5D2266}">
      <dgm:prSet/>
      <dgm:spPr/>
      <dgm:t>
        <a:bodyPr/>
        <a:lstStyle/>
        <a:p>
          <a:endParaRPr lang="pl-PL"/>
        </a:p>
      </dgm:t>
    </dgm:pt>
    <dgm:pt modelId="{22F8D501-6010-49BC-8065-50E8C9E390FC}" type="sibTrans" cxnId="{48286983-0EE9-4E26-86EC-473E3D5D2266}">
      <dgm:prSet/>
      <dgm:spPr/>
      <dgm:t>
        <a:bodyPr/>
        <a:lstStyle/>
        <a:p>
          <a:endParaRPr lang="pl-PL"/>
        </a:p>
      </dgm:t>
    </dgm:pt>
    <dgm:pt modelId="{DF96E94C-2ACF-4D3D-8711-7A6243E1DDBC}" type="pres">
      <dgm:prSet presAssocID="{A56D0992-015C-4A4F-B210-877CF1ABED04}" presName="Name0" presStyleCnt="0">
        <dgm:presLayoutVars>
          <dgm:dir/>
          <dgm:animLvl val="lvl"/>
          <dgm:resizeHandles val="exact"/>
        </dgm:presLayoutVars>
      </dgm:prSet>
      <dgm:spPr/>
    </dgm:pt>
    <dgm:pt modelId="{B7FF2107-1DDF-4FCA-9663-23D86006AA71}" type="pres">
      <dgm:prSet presAssocID="{A92FFC5C-A226-4636-8180-9D2526A57578}" presName="parTxOnly" presStyleLbl="node1" presStyleIdx="0" presStyleCnt="3">
        <dgm:presLayoutVars>
          <dgm:chMax val="0"/>
          <dgm:chPref val="0"/>
          <dgm:bulletEnabled val="1"/>
        </dgm:presLayoutVars>
      </dgm:prSet>
      <dgm:spPr/>
      <dgm:t>
        <a:bodyPr/>
        <a:lstStyle/>
        <a:p>
          <a:endParaRPr lang="pl-PL"/>
        </a:p>
      </dgm:t>
    </dgm:pt>
    <dgm:pt modelId="{DEF0FAEB-AFB4-477A-A502-57B62B42069E}" type="pres">
      <dgm:prSet presAssocID="{22F8D501-6010-49BC-8065-50E8C9E390FC}" presName="parTxOnlySpace" presStyleCnt="0"/>
      <dgm:spPr/>
    </dgm:pt>
    <dgm:pt modelId="{CE40CAB5-7D8E-4402-A3B1-AA2FE60E76C6}" type="pres">
      <dgm:prSet presAssocID="{0D1611B6-B38C-41CB-AB37-DE3B6255A5E2}" presName="parTxOnly" presStyleLbl="node1" presStyleIdx="1" presStyleCnt="3">
        <dgm:presLayoutVars>
          <dgm:chMax val="0"/>
          <dgm:chPref val="0"/>
          <dgm:bulletEnabled val="1"/>
        </dgm:presLayoutVars>
      </dgm:prSet>
      <dgm:spPr/>
      <dgm:t>
        <a:bodyPr/>
        <a:lstStyle/>
        <a:p>
          <a:endParaRPr lang="pl-PL"/>
        </a:p>
      </dgm:t>
    </dgm:pt>
    <dgm:pt modelId="{7069FF8F-FE9C-4B5A-9518-9C20D210A2C0}" type="pres">
      <dgm:prSet presAssocID="{9180C101-B0B2-4A06-8607-DA35F4C07A85}" presName="parTxOnlySpace" presStyleCnt="0"/>
      <dgm:spPr/>
    </dgm:pt>
    <dgm:pt modelId="{20357A4C-7A26-4329-8FA7-DBAC0739A4A3}" type="pres">
      <dgm:prSet presAssocID="{869F5E96-23CA-4CDE-86DA-3DF9FFB8E0BC}" presName="parTxOnly" presStyleLbl="node1" presStyleIdx="2" presStyleCnt="3">
        <dgm:presLayoutVars>
          <dgm:chMax val="0"/>
          <dgm:chPref val="0"/>
          <dgm:bulletEnabled val="1"/>
        </dgm:presLayoutVars>
      </dgm:prSet>
      <dgm:spPr/>
      <dgm:t>
        <a:bodyPr/>
        <a:lstStyle/>
        <a:p>
          <a:endParaRPr lang="pl-PL"/>
        </a:p>
      </dgm:t>
    </dgm:pt>
  </dgm:ptLst>
  <dgm:cxnLst>
    <dgm:cxn modelId="{DF20BD18-68F4-4F84-A9C8-C5014AB066DF}" type="presOf" srcId="{0D1611B6-B38C-41CB-AB37-DE3B6255A5E2}" destId="{CE40CAB5-7D8E-4402-A3B1-AA2FE60E76C6}" srcOrd="0" destOrd="0" presId="urn:microsoft.com/office/officeart/2005/8/layout/chevron1"/>
    <dgm:cxn modelId="{B7C95DDE-BE20-49CF-9120-25D4F92E22C2}" type="presOf" srcId="{A56D0992-015C-4A4F-B210-877CF1ABED04}" destId="{DF96E94C-2ACF-4D3D-8711-7A6243E1DDBC}" srcOrd="0" destOrd="0" presId="urn:microsoft.com/office/officeart/2005/8/layout/chevron1"/>
    <dgm:cxn modelId="{5C85F47E-9CDD-4552-9E28-ED0F1D056700}" srcId="{A56D0992-015C-4A4F-B210-877CF1ABED04}" destId="{869F5E96-23CA-4CDE-86DA-3DF9FFB8E0BC}" srcOrd="2" destOrd="0" parTransId="{2A7DC350-474D-4458-9880-C951577CA7E1}" sibTransId="{C57BDB8B-31CB-4619-ABB2-C5E1EAFE5007}"/>
    <dgm:cxn modelId="{DC23AA91-CCE0-4AFC-8E91-D24E62FAC1F4}" srcId="{A56D0992-015C-4A4F-B210-877CF1ABED04}" destId="{0D1611B6-B38C-41CB-AB37-DE3B6255A5E2}" srcOrd="1" destOrd="0" parTransId="{1FB3C207-768B-46D8-A225-586E68D14CA3}" sibTransId="{9180C101-B0B2-4A06-8607-DA35F4C07A85}"/>
    <dgm:cxn modelId="{48286983-0EE9-4E26-86EC-473E3D5D2266}" srcId="{A56D0992-015C-4A4F-B210-877CF1ABED04}" destId="{A92FFC5C-A226-4636-8180-9D2526A57578}" srcOrd="0" destOrd="0" parTransId="{C2637F35-65C7-499F-8A43-E37801157914}" sibTransId="{22F8D501-6010-49BC-8065-50E8C9E390FC}"/>
    <dgm:cxn modelId="{E059D320-0E3A-49E6-A588-3811544227E8}" type="presOf" srcId="{869F5E96-23CA-4CDE-86DA-3DF9FFB8E0BC}" destId="{20357A4C-7A26-4329-8FA7-DBAC0739A4A3}" srcOrd="0" destOrd="0" presId="urn:microsoft.com/office/officeart/2005/8/layout/chevron1"/>
    <dgm:cxn modelId="{15E0EA5C-A756-4F7E-843B-2DFD84F65141}" type="presOf" srcId="{A92FFC5C-A226-4636-8180-9D2526A57578}" destId="{B7FF2107-1DDF-4FCA-9663-23D86006AA71}" srcOrd="0" destOrd="0" presId="urn:microsoft.com/office/officeart/2005/8/layout/chevron1"/>
    <dgm:cxn modelId="{AB786ADB-467B-4987-989E-152517CE881B}" type="presParOf" srcId="{DF96E94C-2ACF-4D3D-8711-7A6243E1DDBC}" destId="{B7FF2107-1DDF-4FCA-9663-23D86006AA71}" srcOrd="0" destOrd="0" presId="urn:microsoft.com/office/officeart/2005/8/layout/chevron1"/>
    <dgm:cxn modelId="{D6B3463C-3A77-4CEF-8638-7C37A7F0CF09}" type="presParOf" srcId="{DF96E94C-2ACF-4D3D-8711-7A6243E1DDBC}" destId="{DEF0FAEB-AFB4-477A-A502-57B62B42069E}" srcOrd="1" destOrd="0" presId="urn:microsoft.com/office/officeart/2005/8/layout/chevron1"/>
    <dgm:cxn modelId="{2942DCE4-EF3E-4322-A2AF-39192BBED5D9}" type="presParOf" srcId="{DF96E94C-2ACF-4D3D-8711-7A6243E1DDBC}" destId="{CE40CAB5-7D8E-4402-A3B1-AA2FE60E76C6}" srcOrd="2" destOrd="0" presId="urn:microsoft.com/office/officeart/2005/8/layout/chevron1"/>
    <dgm:cxn modelId="{6AA77863-4FFD-4A93-940D-C5DD1B852CE8}" type="presParOf" srcId="{DF96E94C-2ACF-4D3D-8711-7A6243E1DDBC}" destId="{7069FF8F-FE9C-4B5A-9518-9C20D210A2C0}" srcOrd="3" destOrd="0" presId="urn:microsoft.com/office/officeart/2005/8/layout/chevron1"/>
    <dgm:cxn modelId="{F7026575-B17E-4B69-AE48-8DE62920ED20}" type="presParOf" srcId="{DF96E94C-2ACF-4D3D-8711-7A6243E1DDBC}" destId="{20357A4C-7A26-4329-8FA7-DBAC0739A4A3}" srcOrd="4"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DC8DB5-9437-4C8D-BD2E-7E56E5E2DC12}" type="doc">
      <dgm:prSet loTypeId="urn:microsoft.com/office/officeart/2005/8/layout/chevron1" loCatId="process" qsTypeId="urn:microsoft.com/office/officeart/2005/8/quickstyle/3d1" qsCatId="3D" csTypeId="urn:microsoft.com/office/officeart/2005/8/colors/accent1_2" csCatId="accent1" phldr="1"/>
      <dgm:spPr/>
    </dgm:pt>
    <dgm:pt modelId="{DDE41564-9A12-4DC1-989B-13BB1D82F486}">
      <dgm:prSet phldrT="[Tekst]" custT="1"/>
      <dgm:spPr/>
      <dgm:t>
        <a:bodyPr/>
        <a:lstStyle/>
        <a:p>
          <a:r>
            <a:rPr lang="pl-PL" sz="1300" b="1" dirty="0" smtClean="0">
              <a:effectLst>
                <a:outerShdw blurRad="38100" dist="38100" dir="2700000" algn="tl">
                  <a:srgbClr val="000000">
                    <a:alpha val="43137"/>
                  </a:srgbClr>
                </a:outerShdw>
              </a:effectLst>
              <a:latin typeface="Arial" pitchFamily="34" charset="0"/>
              <a:cs typeface="Arial" pitchFamily="34" charset="0"/>
            </a:rPr>
            <a:t>Opublikuj wniosek </a:t>
          </a:r>
          <a:br>
            <a:rPr lang="pl-PL" sz="1300" b="1" dirty="0" smtClean="0">
              <a:effectLst>
                <a:outerShdw blurRad="38100" dist="38100" dir="2700000" algn="tl">
                  <a:srgbClr val="000000">
                    <a:alpha val="43137"/>
                  </a:srgbClr>
                </a:outerShdw>
              </a:effectLst>
              <a:latin typeface="Arial" pitchFamily="34" charset="0"/>
              <a:cs typeface="Arial" pitchFamily="34" charset="0"/>
            </a:rPr>
          </a:br>
          <a:r>
            <a:rPr lang="pl-PL" sz="1300" b="1" dirty="0" smtClean="0">
              <a:effectLst>
                <a:outerShdw blurRad="38100" dist="38100" dir="2700000" algn="tl">
                  <a:srgbClr val="000000">
                    <a:alpha val="43137"/>
                  </a:srgbClr>
                </a:outerShdw>
              </a:effectLst>
              <a:latin typeface="Arial" pitchFamily="34" charset="0"/>
              <a:cs typeface="Arial" pitchFamily="34" charset="0"/>
            </a:rPr>
            <a:t>o dofinansowanie wraz </a:t>
          </a:r>
          <a:br>
            <a:rPr lang="pl-PL" sz="1300" b="1" dirty="0" smtClean="0">
              <a:effectLst>
                <a:outerShdw blurRad="38100" dist="38100" dir="2700000" algn="tl">
                  <a:srgbClr val="000000">
                    <a:alpha val="43137"/>
                  </a:srgbClr>
                </a:outerShdw>
              </a:effectLst>
              <a:latin typeface="Arial" pitchFamily="34" charset="0"/>
              <a:cs typeface="Arial" pitchFamily="34" charset="0"/>
            </a:rPr>
          </a:br>
          <a:r>
            <a:rPr lang="pl-PL" sz="1300" b="1" dirty="0" smtClean="0">
              <a:effectLst>
                <a:outerShdw blurRad="38100" dist="38100" dir="2700000" algn="tl">
                  <a:srgbClr val="000000">
                    <a:alpha val="43137"/>
                  </a:srgbClr>
                </a:outerShdw>
              </a:effectLst>
              <a:latin typeface="Arial" pitchFamily="34" charset="0"/>
              <a:cs typeface="Arial" pitchFamily="34" charset="0"/>
            </a:rPr>
            <a:t>z załącznikami w wersji elektronicznej w LSI2014 do dnia </a:t>
          </a:r>
        </a:p>
        <a:p>
          <a:r>
            <a:rPr lang="pl-PL" sz="1300" b="1" u="sng" dirty="0" smtClean="0">
              <a:effectLst>
                <a:outerShdw blurRad="38100" dist="38100" dir="2700000" algn="tl">
                  <a:srgbClr val="000000">
                    <a:alpha val="43137"/>
                  </a:srgbClr>
                </a:outerShdw>
              </a:effectLst>
              <a:latin typeface="Arial" pitchFamily="34" charset="0"/>
              <a:cs typeface="Arial" pitchFamily="34" charset="0"/>
            </a:rPr>
            <a:t>28 czerwca 2019 r. </a:t>
          </a:r>
        </a:p>
        <a:p>
          <a:r>
            <a:rPr lang="pl-PL" sz="1300" b="1" u="sng" dirty="0" smtClean="0">
              <a:effectLst>
                <a:outerShdw blurRad="38100" dist="38100" dir="2700000" algn="tl">
                  <a:srgbClr val="000000">
                    <a:alpha val="43137"/>
                  </a:srgbClr>
                </a:outerShdw>
              </a:effectLst>
              <a:latin typeface="Arial" pitchFamily="34" charset="0"/>
              <a:cs typeface="Arial" pitchFamily="34" charset="0"/>
            </a:rPr>
            <a:t>do godz. 15:00.</a:t>
          </a:r>
          <a:endParaRPr lang="pl-PL" sz="1300" u="sng" dirty="0">
            <a:latin typeface="Arial" pitchFamily="34" charset="0"/>
            <a:cs typeface="Arial" pitchFamily="34" charset="0"/>
          </a:endParaRPr>
        </a:p>
      </dgm:t>
    </dgm:pt>
    <dgm:pt modelId="{7C1DE32B-47BE-4593-9C4B-CE589147D91E}" type="parTrans" cxnId="{D633DA58-8C1C-4EB6-9E12-504E1C3FE7E8}">
      <dgm:prSet/>
      <dgm:spPr/>
      <dgm:t>
        <a:bodyPr/>
        <a:lstStyle/>
        <a:p>
          <a:endParaRPr lang="pl-PL"/>
        </a:p>
      </dgm:t>
    </dgm:pt>
    <dgm:pt modelId="{5FCF71EB-D5E7-4187-85C7-1FA34B7530E7}" type="sibTrans" cxnId="{D633DA58-8C1C-4EB6-9E12-504E1C3FE7E8}">
      <dgm:prSet/>
      <dgm:spPr/>
      <dgm:t>
        <a:bodyPr/>
        <a:lstStyle/>
        <a:p>
          <a:endParaRPr lang="pl-PL"/>
        </a:p>
      </dgm:t>
    </dgm:pt>
    <dgm:pt modelId="{AC5433D3-3096-4E72-BFF5-BCF9D05D9D3B}">
      <dgm:prSet phldrT="[Tekst]" custT="1"/>
      <dgm:spPr/>
      <dgm:t>
        <a:bodyPr/>
        <a:lstStyle/>
        <a:p>
          <a:r>
            <a:rPr lang="pl-PL" sz="1300" b="1" dirty="0" smtClean="0">
              <a:effectLst>
                <a:outerShdw blurRad="38100" dist="38100" dir="2700000" algn="tl">
                  <a:srgbClr val="000000">
                    <a:alpha val="43137"/>
                  </a:srgbClr>
                </a:outerShdw>
              </a:effectLst>
              <a:latin typeface="Arial" pitchFamily="34" charset="0"/>
              <a:cs typeface="Arial" pitchFamily="34" charset="0"/>
            </a:rPr>
            <a:t>Złóż  (osobiście albo za pośrednictwem Poczty Polskiej </a:t>
          </a:r>
          <a:br>
            <a:rPr lang="pl-PL" sz="1300" b="1" dirty="0" smtClean="0">
              <a:effectLst>
                <a:outerShdw blurRad="38100" dist="38100" dir="2700000" algn="tl">
                  <a:srgbClr val="000000">
                    <a:alpha val="43137"/>
                  </a:srgbClr>
                </a:outerShdw>
              </a:effectLst>
              <a:latin typeface="Arial" pitchFamily="34" charset="0"/>
              <a:cs typeface="Arial" pitchFamily="34" charset="0"/>
            </a:rPr>
          </a:br>
          <a:r>
            <a:rPr lang="pl-PL" sz="1300" b="1" dirty="0" smtClean="0">
              <a:effectLst>
                <a:outerShdw blurRad="38100" dist="38100" dir="2700000" algn="tl">
                  <a:srgbClr val="000000">
                    <a:alpha val="43137"/>
                  </a:srgbClr>
                </a:outerShdw>
              </a:effectLst>
              <a:latin typeface="Arial" pitchFamily="34" charset="0"/>
              <a:cs typeface="Arial" pitchFamily="34" charset="0"/>
            </a:rPr>
            <a:t>lub innego operatora pocztowego) do IZ RPO WZ pisemny wniosek o przyznanie pomocy (1 kartka) do dnia </a:t>
          </a:r>
        </a:p>
        <a:p>
          <a:r>
            <a:rPr lang="pl-PL" sz="1300" b="1" u="sng" dirty="0" smtClean="0">
              <a:effectLst>
                <a:outerShdw blurRad="38100" dist="38100" dir="2700000" algn="tl">
                  <a:srgbClr val="000000">
                    <a:alpha val="43137"/>
                  </a:srgbClr>
                </a:outerShdw>
              </a:effectLst>
              <a:latin typeface="Arial" pitchFamily="34" charset="0"/>
              <a:cs typeface="Arial" pitchFamily="34" charset="0"/>
            </a:rPr>
            <a:t>5 lipca 2019 r.</a:t>
          </a:r>
        </a:p>
        <a:p>
          <a:r>
            <a:rPr lang="pl-PL" sz="1300" b="1" dirty="0" smtClean="0">
              <a:effectLst>
                <a:outerShdw blurRad="38100" dist="38100" dir="2700000" algn="tl">
                  <a:srgbClr val="000000">
                    <a:alpha val="43137"/>
                  </a:srgbClr>
                </a:outerShdw>
              </a:effectLst>
              <a:latin typeface="Arial" pitchFamily="34" charset="0"/>
              <a:cs typeface="Arial" pitchFamily="34" charset="0"/>
            </a:rPr>
            <a:t>(data wpływu!)</a:t>
          </a:r>
          <a:endParaRPr lang="pl-PL" sz="1300" b="1" dirty="0">
            <a:effectLst>
              <a:outerShdw blurRad="38100" dist="38100" dir="2700000" algn="tl">
                <a:srgbClr val="000000">
                  <a:alpha val="43137"/>
                </a:srgbClr>
              </a:outerShdw>
            </a:effectLst>
            <a:latin typeface="Arial" pitchFamily="34" charset="0"/>
            <a:cs typeface="Arial" pitchFamily="34" charset="0"/>
          </a:endParaRPr>
        </a:p>
      </dgm:t>
    </dgm:pt>
    <dgm:pt modelId="{0C8FEF31-5C5E-4E06-A034-B629CED7DEDE}" type="parTrans" cxnId="{45536882-278D-47D5-B164-C0E30C115C84}">
      <dgm:prSet/>
      <dgm:spPr/>
      <dgm:t>
        <a:bodyPr/>
        <a:lstStyle/>
        <a:p>
          <a:endParaRPr lang="pl-PL"/>
        </a:p>
      </dgm:t>
    </dgm:pt>
    <dgm:pt modelId="{8F1DFAA7-BC5E-45E1-8083-B2720D8B3DDE}" type="sibTrans" cxnId="{45536882-278D-47D5-B164-C0E30C115C84}">
      <dgm:prSet/>
      <dgm:spPr/>
      <dgm:t>
        <a:bodyPr/>
        <a:lstStyle/>
        <a:p>
          <a:endParaRPr lang="pl-PL"/>
        </a:p>
      </dgm:t>
    </dgm:pt>
    <dgm:pt modelId="{C06EFDE4-5D26-48D0-97E6-3B86D34D10D3}" type="pres">
      <dgm:prSet presAssocID="{D0DC8DB5-9437-4C8D-BD2E-7E56E5E2DC12}" presName="Name0" presStyleCnt="0">
        <dgm:presLayoutVars>
          <dgm:dir/>
          <dgm:animLvl val="lvl"/>
          <dgm:resizeHandles val="exact"/>
        </dgm:presLayoutVars>
      </dgm:prSet>
      <dgm:spPr/>
    </dgm:pt>
    <dgm:pt modelId="{F034799B-803D-427C-92FE-474BD60CD5AD}" type="pres">
      <dgm:prSet presAssocID="{DDE41564-9A12-4DC1-989B-13BB1D82F486}" presName="parTxOnly" presStyleLbl="node1" presStyleIdx="0" presStyleCnt="2">
        <dgm:presLayoutVars>
          <dgm:chMax val="0"/>
          <dgm:chPref val="0"/>
          <dgm:bulletEnabled val="1"/>
        </dgm:presLayoutVars>
      </dgm:prSet>
      <dgm:spPr/>
      <dgm:t>
        <a:bodyPr/>
        <a:lstStyle/>
        <a:p>
          <a:endParaRPr lang="pl-PL"/>
        </a:p>
      </dgm:t>
    </dgm:pt>
    <dgm:pt modelId="{8CAEF7D2-ADF0-432B-B3E0-693AED21FAD9}" type="pres">
      <dgm:prSet presAssocID="{5FCF71EB-D5E7-4187-85C7-1FA34B7530E7}" presName="parTxOnlySpace" presStyleCnt="0"/>
      <dgm:spPr/>
    </dgm:pt>
    <dgm:pt modelId="{EA0EE42B-74BA-49D3-8259-1CF329692147}" type="pres">
      <dgm:prSet presAssocID="{AC5433D3-3096-4E72-BFF5-BCF9D05D9D3B}" presName="parTxOnly" presStyleLbl="node1" presStyleIdx="1" presStyleCnt="2">
        <dgm:presLayoutVars>
          <dgm:chMax val="0"/>
          <dgm:chPref val="0"/>
          <dgm:bulletEnabled val="1"/>
        </dgm:presLayoutVars>
      </dgm:prSet>
      <dgm:spPr/>
      <dgm:t>
        <a:bodyPr/>
        <a:lstStyle/>
        <a:p>
          <a:endParaRPr lang="pl-PL"/>
        </a:p>
      </dgm:t>
    </dgm:pt>
  </dgm:ptLst>
  <dgm:cxnLst>
    <dgm:cxn modelId="{8C0C9CE5-E042-42D7-BA73-35CB2B3B1BF0}" type="presOf" srcId="{D0DC8DB5-9437-4C8D-BD2E-7E56E5E2DC12}" destId="{C06EFDE4-5D26-48D0-97E6-3B86D34D10D3}" srcOrd="0" destOrd="0" presId="urn:microsoft.com/office/officeart/2005/8/layout/chevron1"/>
    <dgm:cxn modelId="{D633DA58-8C1C-4EB6-9E12-504E1C3FE7E8}" srcId="{D0DC8DB5-9437-4C8D-BD2E-7E56E5E2DC12}" destId="{DDE41564-9A12-4DC1-989B-13BB1D82F486}" srcOrd="0" destOrd="0" parTransId="{7C1DE32B-47BE-4593-9C4B-CE589147D91E}" sibTransId="{5FCF71EB-D5E7-4187-85C7-1FA34B7530E7}"/>
    <dgm:cxn modelId="{6E09A385-F94F-4688-AA65-CBD99E2137FD}" type="presOf" srcId="{DDE41564-9A12-4DC1-989B-13BB1D82F486}" destId="{F034799B-803D-427C-92FE-474BD60CD5AD}" srcOrd="0" destOrd="0" presId="urn:microsoft.com/office/officeart/2005/8/layout/chevron1"/>
    <dgm:cxn modelId="{45536882-278D-47D5-B164-C0E30C115C84}" srcId="{D0DC8DB5-9437-4C8D-BD2E-7E56E5E2DC12}" destId="{AC5433D3-3096-4E72-BFF5-BCF9D05D9D3B}" srcOrd="1" destOrd="0" parTransId="{0C8FEF31-5C5E-4E06-A034-B629CED7DEDE}" sibTransId="{8F1DFAA7-BC5E-45E1-8083-B2720D8B3DDE}"/>
    <dgm:cxn modelId="{9E8AFEBE-1FD8-4A64-BB63-812288B4DEDA}" type="presOf" srcId="{AC5433D3-3096-4E72-BFF5-BCF9D05D9D3B}" destId="{EA0EE42B-74BA-49D3-8259-1CF329692147}" srcOrd="0" destOrd="0" presId="urn:microsoft.com/office/officeart/2005/8/layout/chevron1"/>
    <dgm:cxn modelId="{73AAD76E-FB2B-4785-AB56-D0AB2C8BB806}" type="presParOf" srcId="{C06EFDE4-5D26-48D0-97E6-3B86D34D10D3}" destId="{F034799B-803D-427C-92FE-474BD60CD5AD}" srcOrd="0" destOrd="0" presId="urn:microsoft.com/office/officeart/2005/8/layout/chevron1"/>
    <dgm:cxn modelId="{CAC1A0A4-AEC9-479E-9839-D0D479AC5E0E}" type="presParOf" srcId="{C06EFDE4-5D26-48D0-97E6-3B86D34D10D3}" destId="{8CAEF7D2-ADF0-432B-B3E0-693AED21FAD9}" srcOrd="1" destOrd="0" presId="urn:microsoft.com/office/officeart/2005/8/layout/chevron1"/>
    <dgm:cxn modelId="{1435694C-A506-433F-909C-BBB2B57F8C15}" type="presParOf" srcId="{C06EFDE4-5D26-48D0-97E6-3B86D34D10D3}" destId="{EA0EE42B-74BA-49D3-8259-1CF329692147}" srcOrd="2" destOrd="0" presId="urn:microsoft.com/office/officeart/2005/8/layout/chevron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88D106-5B22-4A88-B54B-3A96CCC05DA0}"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pl-PL"/>
        </a:p>
      </dgm:t>
    </dgm:pt>
    <dgm:pt modelId="{E40985E7-8151-4256-A170-A6E1088A9656}">
      <dgm:prSet phldrT="[Tekst]" custT="1"/>
      <dgm:spPr/>
      <dgm:t>
        <a:bodyPr/>
        <a:lstStyle/>
        <a:p>
          <a:r>
            <a:rPr lang="pl-PL" altLang="pl-PL" sz="1500" b="1" dirty="0" smtClean="0">
              <a:effectLst/>
              <a:latin typeface="Arial" pitchFamily="34" charset="0"/>
              <a:cs typeface="Arial" pitchFamily="34" charset="0"/>
            </a:rPr>
            <a:t>Miejsce składania wniosków:</a:t>
          </a:r>
        </a:p>
        <a:p>
          <a:r>
            <a:rPr lang="pl-PL" altLang="pl-PL" sz="1500" b="1" cap="small" baseline="0" dirty="0" smtClean="0">
              <a:effectLst/>
              <a:latin typeface="Arial" pitchFamily="34" charset="0"/>
              <a:cs typeface="Arial" pitchFamily="34" charset="0"/>
            </a:rPr>
            <a:t>Urząd Marszałkowski Województwa Zachodniopomorskiego</a:t>
          </a:r>
        </a:p>
        <a:p>
          <a:r>
            <a:rPr lang="pl-PL" altLang="pl-PL" sz="1500" b="1" cap="small" baseline="0" dirty="0" smtClean="0">
              <a:effectLst/>
              <a:latin typeface="Arial" pitchFamily="34" charset="0"/>
              <a:cs typeface="Arial" pitchFamily="34" charset="0"/>
            </a:rPr>
            <a:t>Wydział Wdrażania Regionalnego Programu Operacyjnego</a:t>
          </a:r>
        </a:p>
        <a:p>
          <a:r>
            <a:rPr lang="pl-PL" altLang="pl-PL" sz="1500" b="1" cap="small" baseline="0" dirty="0" smtClean="0">
              <a:effectLst/>
              <a:latin typeface="Arial" pitchFamily="34" charset="0"/>
              <a:cs typeface="Arial" pitchFamily="34" charset="0"/>
            </a:rPr>
            <a:t>ul. Ks. Kardynała Stefana Wyszyńskiego 30</a:t>
          </a:r>
        </a:p>
        <a:p>
          <a:r>
            <a:rPr lang="pl-PL" altLang="pl-PL" sz="1500" b="1" cap="small" baseline="0" dirty="0" smtClean="0">
              <a:effectLst/>
              <a:latin typeface="Arial" pitchFamily="34" charset="0"/>
              <a:cs typeface="Arial" pitchFamily="34" charset="0"/>
            </a:rPr>
            <a:t>70-203 Szczecin</a:t>
          </a:r>
        </a:p>
      </dgm:t>
    </dgm:pt>
    <dgm:pt modelId="{521C6A91-F992-4D92-AD29-F922D9B118E1}" type="sibTrans" cxnId="{36A7BB2B-C160-4CD6-B626-84EC00EE9199}">
      <dgm:prSet/>
      <dgm:spPr/>
      <dgm:t>
        <a:bodyPr/>
        <a:lstStyle/>
        <a:p>
          <a:endParaRPr lang="pl-PL"/>
        </a:p>
      </dgm:t>
    </dgm:pt>
    <dgm:pt modelId="{AB1F5FC8-19F0-447E-B5EA-F53689DF55DB}" type="parTrans" cxnId="{36A7BB2B-C160-4CD6-B626-84EC00EE9199}">
      <dgm:prSet/>
      <dgm:spPr/>
      <dgm:t>
        <a:bodyPr/>
        <a:lstStyle/>
        <a:p>
          <a:endParaRPr lang="pl-PL"/>
        </a:p>
      </dgm:t>
    </dgm:pt>
    <dgm:pt modelId="{29D87D2E-0734-4B40-ABC4-9FF500F7A7AD}">
      <dgm:prSet phldrT="[Tekst]"/>
      <dgm:spPr>
        <a:blipFill rotWithShape="0">
          <a:blip xmlns:r="http://schemas.openxmlformats.org/officeDocument/2006/relationships" r:embed="rId1"/>
          <a:stretch>
            <a:fillRect/>
          </a:stretch>
        </a:blipFill>
      </dgm:spPr>
      <dgm:t>
        <a:bodyPr/>
        <a:lstStyle/>
        <a:p>
          <a:r>
            <a:rPr lang="pl-PL" dirty="0" smtClean="0"/>
            <a:t> </a:t>
          </a:r>
          <a:endParaRPr lang="pl-PL" dirty="0"/>
        </a:p>
      </dgm:t>
    </dgm:pt>
    <dgm:pt modelId="{D2DA29DB-2F2B-48C3-8836-09140830A9D6}" type="sibTrans" cxnId="{D38F2C17-50EC-4913-9474-3CDFAA79AC7E}">
      <dgm:prSet/>
      <dgm:spPr/>
      <dgm:t>
        <a:bodyPr/>
        <a:lstStyle/>
        <a:p>
          <a:endParaRPr lang="pl-PL"/>
        </a:p>
      </dgm:t>
    </dgm:pt>
    <dgm:pt modelId="{DC27A4F5-9F68-47F4-893C-4C452A663F34}" type="parTrans" cxnId="{D38F2C17-50EC-4913-9474-3CDFAA79AC7E}">
      <dgm:prSet/>
      <dgm:spPr/>
      <dgm:t>
        <a:bodyPr/>
        <a:lstStyle/>
        <a:p>
          <a:endParaRPr lang="pl-PL"/>
        </a:p>
      </dgm:t>
    </dgm:pt>
    <dgm:pt modelId="{19A68048-2FCB-400B-8C7F-3DBB7FFAFE6F}" type="pres">
      <dgm:prSet presAssocID="{FB88D106-5B22-4A88-B54B-3A96CCC05DA0}" presName="Name0" presStyleCnt="0">
        <dgm:presLayoutVars>
          <dgm:dir/>
          <dgm:resizeHandles val="exact"/>
        </dgm:presLayoutVars>
      </dgm:prSet>
      <dgm:spPr/>
      <dgm:t>
        <a:bodyPr/>
        <a:lstStyle/>
        <a:p>
          <a:endParaRPr lang="pl-PL"/>
        </a:p>
      </dgm:t>
    </dgm:pt>
    <dgm:pt modelId="{AF91449A-DA79-42D1-94BE-42E96C2EF355}" type="pres">
      <dgm:prSet presAssocID="{E40985E7-8151-4256-A170-A6E1088A9656}" presName="node" presStyleLbl="node1" presStyleIdx="0" presStyleCnt="2" custScaleX="123302">
        <dgm:presLayoutVars>
          <dgm:bulletEnabled val="1"/>
        </dgm:presLayoutVars>
      </dgm:prSet>
      <dgm:spPr/>
      <dgm:t>
        <a:bodyPr/>
        <a:lstStyle/>
        <a:p>
          <a:endParaRPr lang="pl-PL"/>
        </a:p>
      </dgm:t>
    </dgm:pt>
    <dgm:pt modelId="{CDFC44F6-1659-4B55-B07B-32B0E2E615BF}" type="pres">
      <dgm:prSet presAssocID="{521C6A91-F992-4D92-AD29-F922D9B118E1}" presName="sibTrans" presStyleCnt="0"/>
      <dgm:spPr/>
    </dgm:pt>
    <dgm:pt modelId="{B62C0792-9FB4-42A1-87CA-C6B40843E52D}" type="pres">
      <dgm:prSet presAssocID="{29D87D2E-0734-4B40-ABC4-9FF500F7A7AD}" presName="node" presStyleLbl="node1" presStyleIdx="1" presStyleCnt="2">
        <dgm:presLayoutVars>
          <dgm:bulletEnabled val="1"/>
        </dgm:presLayoutVars>
      </dgm:prSet>
      <dgm:spPr/>
      <dgm:t>
        <a:bodyPr/>
        <a:lstStyle/>
        <a:p>
          <a:endParaRPr lang="pl-PL"/>
        </a:p>
      </dgm:t>
    </dgm:pt>
  </dgm:ptLst>
  <dgm:cxnLst>
    <dgm:cxn modelId="{36A7BB2B-C160-4CD6-B626-84EC00EE9199}" srcId="{FB88D106-5B22-4A88-B54B-3A96CCC05DA0}" destId="{E40985E7-8151-4256-A170-A6E1088A9656}" srcOrd="0" destOrd="0" parTransId="{AB1F5FC8-19F0-447E-B5EA-F53689DF55DB}" sibTransId="{521C6A91-F992-4D92-AD29-F922D9B118E1}"/>
    <dgm:cxn modelId="{864316E0-D063-45B1-BD0B-F6ECC77DF7B7}" type="presOf" srcId="{29D87D2E-0734-4B40-ABC4-9FF500F7A7AD}" destId="{B62C0792-9FB4-42A1-87CA-C6B40843E52D}" srcOrd="0" destOrd="0" presId="urn:microsoft.com/office/officeart/2005/8/layout/hList6"/>
    <dgm:cxn modelId="{3DB5D6E3-CDFF-406E-A49D-0A5F3188B9EF}" type="presOf" srcId="{E40985E7-8151-4256-A170-A6E1088A9656}" destId="{AF91449A-DA79-42D1-94BE-42E96C2EF355}" srcOrd="0" destOrd="0" presId="urn:microsoft.com/office/officeart/2005/8/layout/hList6"/>
    <dgm:cxn modelId="{D38F2C17-50EC-4913-9474-3CDFAA79AC7E}" srcId="{FB88D106-5B22-4A88-B54B-3A96CCC05DA0}" destId="{29D87D2E-0734-4B40-ABC4-9FF500F7A7AD}" srcOrd="1" destOrd="0" parTransId="{DC27A4F5-9F68-47F4-893C-4C452A663F34}" sibTransId="{D2DA29DB-2F2B-48C3-8836-09140830A9D6}"/>
    <dgm:cxn modelId="{B391A3BF-1F12-4C20-B5C5-49D3FA8D8053}" type="presOf" srcId="{FB88D106-5B22-4A88-B54B-3A96CCC05DA0}" destId="{19A68048-2FCB-400B-8C7F-3DBB7FFAFE6F}" srcOrd="0" destOrd="0" presId="urn:microsoft.com/office/officeart/2005/8/layout/hList6"/>
    <dgm:cxn modelId="{FA6A1B33-3E3C-4814-AA27-B269DB4E59D2}" type="presParOf" srcId="{19A68048-2FCB-400B-8C7F-3DBB7FFAFE6F}" destId="{AF91449A-DA79-42D1-94BE-42E96C2EF355}" srcOrd="0" destOrd="0" presId="urn:microsoft.com/office/officeart/2005/8/layout/hList6"/>
    <dgm:cxn modelId="{FD328D3E-746A-4D3C-B26A-4606105B9C05}" type="presParOf" srcId="{19A68048-2FCB-400B-8C7F-3DBB7FFAFE6F}" destId="{CDFC44F6-1659-4B55-B07B-32B0E2E615BF}" srcOrd="1" destOrd="0" presId="urn:microsoft.com/office/officeart/2005/8/layout/hList6"/>
    <dgm:cxn modelId="{412B1049-173F-4C54-BF22-D2074E83F2FB}" type="presParOf" srcId="{19A68048-2FCB-400B-8C7F-3DBB7FFAFE6F}" destId="{B62C0792-9FB4-42A1-87CA-C6B40843E52D}" srcOrd="2" destOrd="0" presId="urn:microsoft.com/office/officeart/2005/8/layout/h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9111C31-10CC-4A3E-BBD9-ED9B4EBA3DBA}" type="doc">
      <dgm:prSet loTypeId="urn:microsoft.com/office/officeart/2005/8/layout/hProcess3" loCatId="process" qsTypeId="urn:microsoft.com/office/officeart/2005/8/quickstyle/3d1" qsCatId="3D" csTypeId="urn:microsoft.com/office/officeart/2005/8/colors/accent1_2" csCatId="accent1" phldr="1"/>
      <dgm:spPr/>
    </dgm:pt>
    <dgm:pt modelId="{3B6E9762-189B-435E-858C-4491F1127939}">
      <dgm:prSet phldrT="[Tekst]"/>
      <dgm:spPr/>
      <dgm:t>
        <a:bodyPr/>
        <a:lstStyle/>
        <a:p>
          <a:r>
            <a:rPr lang="pl-PL" b="1" dirty="0" smtClean="0">
              <a:solidFill>
                <a:schemeClr val="bg1"/>
              </a:solidFill>
              <a:effectLst/>
              <a:latin typeface="Arial" pitchFamily="34" charset="0"/>
              <a:cs typeface="Arial" pitchFamily="34" charset="0"/>
            </a:rPr>
            <a:t>INFORMACJE O NABORZE</a:t>
          </a:r>
          <a:endParaRPr lang="pl-PL" b="1" cap="small" baseline="0" dirty="0">
            <a:solidFill>
              <a:schemeClr val="bg1"/>
            </a:solidFill>
            <a:effectLst/>
            <a:latin typeface="Arial" pitchFamily="34" charset="0"/>
            <a:cs typeface="Arial" pitchFamily="34" charset="0"/>
          </a:endParaRPr>
        </a:p>
      </dgm:t>
    </dgm:pt>
    <dgm:pt modelId="{DBCE7D6A-B70B-4CB7-842D-9988A2F7B64F}" type="parTrans" cxnId="{F3BAD19A-2917-4312-96D5-CA80C1C519CF}">
      <dgm:prSet/>
      <dgm:spPr/>
      <dgm:t>
        <a:bodyPr/>
        <a:lstStyle/>
        <a:p>
          <a:endParaRPr lang="pl-PL"/>
        </a:p>
      </dgm:t>
    </dgm:pt>
    <dgm:pt modelId="{794657F6-BDAF-4598-A68A-D0AC63AC6479}" type="sibTrans" cxnId="{F3BAD19A-2917-4312-96D5-CA80C1C519CF}">
      <dgm:prSet/>
      <dgm:spPr/>
      <dgm:t>
        <a:bodyPr/>
        <a:lstStyle/>
        <a:p>
          <a:endParaRPr lang="pl-PL"/>
        </a:p>
      </dgm:t>
    </dgm:pt>
    <dgm:pt modelId="{60195853-D3C9-4E7A-B4DD-BAD8C557471F}" type="pres">
      <dgm:prSet presAssocID="{A9111C31-10CC-4A3E-BBD9-ED9B4EBA3DBA}" presName="Name0" presStyleCnt="0">
        <dgm:presLayoutVars>
          <dgm:dir/>
          <dgm:animLvl val="lvl"/>
          <dgm:resizeHandles val="exact"/>
        </dgm:presLayoutVars>
      </dgm:prSet>
      <dgm:spPr/>
    </dgm:pt>
    <dgm:pt modelId="{21EED420-6E08-466F-ABA9-3F5A75144AF3}" type="pres">
      <dgm:prSet presAssocID="{A9111C31-10CC-4A3E-BBD9-ED9B4EBA3DBA}" presName="dummy" presStyleCnt="0"/>
      <dgm:spPr/>
    </dgm:pt>
    <dgm:pt modelId="{47E5C00E-9003-4F22-B632-AFF5688EDEBB}" type="pres">
      <dgm:prSet presAssocID="{A9111C31-10CC-4A3E-BBD9-ED9B4EBA3DBA}" presName="linH" presStyleCnt="0"/>
      <dgm:spPr/>
    </dgm:pt>
    <dgm:pt modelId="{A6894176-8345-4D9E-B3FD-ADF51CB8FF5E}" type="pres">
      <dgm:prSet presAssocID="{A9111C31-10CC-4A3E-BBD9-ED9B4EBA3DBA}" presName="padding1" presStyleCnt="0"/>
      <dgm:spPr/>
    </dgm:pt>
    <dgm:pt modelId="{EB6C8704-5FDA-48FC-9D90-7F6504F3B435}" type="pres">
      <dgm:prSet presAssocID="{3B6E9762-189B-435E-858C-4491F1127939}" presName="linV" presStyleCnt="0"/>
      <dgm:spPr/>
    </dgm:pt>
    <dgm:pt modelId="{62FE96C3-1782-4F28-B7EE-9E2A6B26DEA8}" type="pres">
      <dgm:prSet presAssocID="{3B6E9762-189B-435E-858C-4491F1127939}" presName="spVertical1" presStyleCnt="0"/>
      <dgm:spPr/>
    </dgm:pt>
    <dgm:pt modelId="{8C47D25F-CBCF-4399-9229-EBAE70BE0296}" type="pres">
      <dgm:prSet presAssocID="{3B6E9762-189B-435E-858C-4491F1127939}" presName="parTx" presStyleLbl="revTx" presStyleIdx="0" presStyleCnt="1" custScaleX="117837" custScaleY="110090">
        <dgm:presLayoutVars>
          <dgm:chMax val="0"/>
          <dgm:chPref val="0"/>
          <dgm:bulletEnabled val="1"/>
        </dgm:presLayoutVars>
      </dgm:prSet>
      <dgm:spPr/>
      <dgm:t>
        <a:bodyPr/>
        <a:lstStyle/>
        <a:p>
          <a:endParaRPr lang="pl-PL"/>
        </a:p>
      </dgm:t>
    </dgm:pt>
    <dgm:pt modelId="{053E9290-34C6-4060-BB9C-5F45CCAFAA4F}" type="pres">
      <dgm:prSet presAssocID="{3B6E9762-189B-435E-858C-4491F1127939}" presName="spVertical2" presStyleCnt="0"/>
      <dgm:spPr/>
    </dgm:pt>
    <dgm:pt modelId="{C141CE5F-60FE-48B0-962D-C47D51CBC371}" type="pres">
      <dgm:prSet presAssocID="{3B6E9762-189B-435E-858C-4491F1127939}" presName="spVertical3" presStyleCnt="0"/>
      <dgm:spPr/>
    </dgm:pt>
    <dgm:pt modelId="{B7EEB746-2765-46D3-B82F-36DD5C4E48B7}" type="pres">
      <dgm:prSet presAssocID="{A9111C31-10CC-4A3E-BBD9-ED9B4EBA3DBA}" presName="padding2" presStyleCnt="0"/>
      <dgm:spPr/>
    </dgm:pt>
    <dgm:pt modelId="{DDB6E4D3-6FB3-4BAB-8EE3-8B2A11815578}" type="pres">
      <dgm:prSet presAssocID="{A9111C31-10CC-4A3E-BBD9-ED9B4EBA3DBA}" presName="negArrow" presStyleCnt="0"/>
      <dgm:spPr/>
    </dgm:pt>
    <dgm:pt modelId="{49F8743A-18F8-4C71-B583-FC28C235546D}" type="pres">
      <dgm:prSet presAssocID="{A9111C31-10CC-4A3E-BBD9-ED9B4EBA3DBA}" presName="backgroundArrow" presStyleLbl="node1" presStyleIdx="0" presStyleCnt="1" custLinFactNeighborX="-4090"/>
      <dgm:spPr/>
      <dgm:t>
        <a:bodyPr/>
        <a:lstStyle/>
        <a:p>
          <a:endParaRPr lang="pl-PL"/>
        </a:p>
      </dgm:t>
    </dgm:pt>
  </dgm:ptLst>
  <dgm:cxnLst>
    <dgm:cxn modelId="{F3BAD19A-2917-4312-96D5-CA80C1C519CF}" srcId="{A9111C31-10CC-4A3E-BBD9-ED9B4EBA3DBA}" destId="{3B6E9762-189B-435E-858C-4491F1127939}" srcOrd="0" destOrd="0" parTransId="{DBCE7D6A-B70B-4CB7-842D-9988A2F7B64F}" sibTransId="{794657F6-BDAF-4598-A68A-D0AC63AC6479}"/>
    <dgm:cxn modelId="{9695687A-880F-4957-AE0F-BFBF44E2D47E}" type="presOf" srcId="{3B6E9762-189B-435E-858C-4491F1127939}" destId="{8C47D25F-CBCF-4399-9229-EBAE70BE0296}" srcOrd="0" destOrd="0" presId="urn:microsoft.com/office/officeart/2005/8/layout/hProcess3"/>
    <dgm:cxn modelId="{01D50774-CD56-4B2C-AD22-BF7F66F85829}" type="presOf" srcId="{A9111C31-10CC-4A3E-BBD9-ED9B4EBA3DBA}" destId="{60195853-D3C9-4E7A-B4DD-BAD8C557471F}" srcOrd="0" destOrd="0" presId="urn:microsoft.com/office/officeart/2005/8/layout/hProcess3"/>
    <dgm:cxn modelId="{9997BC2E-B5CF-436B-8BAA-4D9DD5364A46}" type="presParOf" srcId="{60195853-D3C9-4E7A-B4DD-BAD8C557471F}" destId="{21EED420-6E08-466F-ABA9-3F5A75144AF3}" srcOrd="0" destOrd="0" presId="urn:microsoft.com/office/officeart/2005/8/layout/hProcess3"/>
    <dgm:cxn modelId="{B44BC986-212B-4F31-8AFB-1B6CCBD9E42E}" type="presParOf" srcId="{60195853-D3C9-4E7A-B4DD-BAD8C557471F}" destId="{47E5C00E-9003-4F22-B632-AFF5688EDEBB}" srcOrd="1" destOrd="0" presId="urn:microsoft.com/office/officeart/2005/8/layout/hProcess3"/>
    <dgm:cxn modelId="{5736AFB0-E296-4DF3-91CD-620D7C40277F}" type="presParOf" srcId="{47E5C00E-9003-4F22-B632-AFF5688EDEBB}" destId="{A6894176-8345-4D9E-B3FD-ADF51CB8FF5E}" srcOrd="0" destOrd="0" presId="urn:microsoft.com/office/officeart/2005/8/layout/hProcess3"/>
    <dgm:cxn modelId="{2B3A86CF-B6B3-4223-AD61-00B50CCE54EA}" type="presParOf" srcId="{47E5C00E-9003-4F22-B632-AFF5688EDEBB}" destId="{EB6C8704-5FDA-48FC-9D90-7F6504F3B435}" srcOrd="1" destOrd="0" presId="urn:microsoft.com/office/officeart/2005/8/layout/hProcess3"/>
    <dgm:cxn modelId="{138D0849-9E38-4A41-B4C5-0901D1E4F7BF}" type="presParOf" srcId="{EB6C8704-5FDA-48FC-9D90-7F6504F3B435}" destId="{62FE96C3-1782-4F28-B7EE-9E2A6B26DEA8}" srcOrd="0" destOrd="0" presId="urn:microsoft.com/office/officeart/2005/8/layout/hProcess3"/>
    <dgm:cxn modelId="{0AD09BFD-0341-468C-8A55-58C787DBF1E7}" type="presParOf" srcId="{EB6C8704-5FDA-48FC-9D90-7F6504F3B435}" destId="{8C47D25F-CBCF-4399-9229-EBAE70BE0296}" srcOrd="1" destOrd="0" presId="urn:microsoft.com/office/officeart/2005/8/layout/hProcess3"/>
    <dgm:cxn modelId="{F3FFA36B-9F0B-44B3-9BA1-4E32C28C3FBC}" type="presParOf" srcId="{EB6C8704-5FDA-48FC-9D90-7F6504F3B435}" destId="{053E9290-34C6-4060-BB9C-5F45CCAFAA4F}" srcOrd="2" destOrd="0" presId="urn:microsoft.com/office/officeart/2005/8/layout/hProcess3"/>
    <dgm:cxn modelId="{A2B1A9F6-3E10-4D31-A7E9-93516B8F93F3}" type="presParOf" srcId="{EB6C8704-5FDA-48FC-9D90-7F6504F3B435}" destId="{C141CE5F-60FE-48B0-962D-C47D51CBC371}" srcOrd="3" destOrd="0" presId="urn:microsoft.com/office/officeart/2005/8/layout/hProcess3"/>
    <dgm:cxn modelId="{2011BD42-B1DA-417E-A6F0-26157C4AC791}" type="presParOf" srcId="{47E5C00E-9003-4F22-B632-AFF5688EDEBB}" destId="{B7EEB746-2765-46D3-B82F-36DD5C4E48B7}" srcOrd="2" destOrd="0" presId="urn:microsoft.com/office/officeart/2005/8/layout/hProcess3"/>
    <dgm:cxn modelId="{106CA1B7-29DA-450F-87F2-7A41AEC707D9}" type="presParOf" srcId="{47E5C00E-9003-4F22-B632-AFF5688EDEBB}" destId="{DDB6E4D3-6FB3-4BAB-8EE3-8B2A11815578}" srcOrd="3" destOrd="0" presId="urn:microsoft.com/office/officeart/2005/8/layout/hProcess3"/>
    <dgm:cxn modelId="{393C5FC7-B6A9-4D50-ADDC-6A795D573150}" type="presParOf" srcId="{47E5C00E-9003-4F22-B632-AFF5688EDEBB}" destId="{49F8743A-18F8-4C71-B583-FC28C235546D}" srcOrd="4" destOrd="0" presId="urn:microsoft.com/office/officeart/2005/8/layout/h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041C7-954E-45D7-84B0-657095E6AEC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pl-PL"/>
        </a:p>
      </dgm:t>
    </dgm:pt>
    <dgm:pt modelId="{6AE9B52D-C5A2-4593-8F28-D79197ECCE6D}">
      <dgm:prSet phldrT="[Tekst]" custT="1"/>
      <dgm:spPr/>
      <dgm:t>
        <a:bodyPr/>
        <a:lstStyle/>
        <a:p>
          <a:pPr rtl="0"/>
          <a:r>
            <a:rPr lang="pl-PL" sz="2400" b="1" dirty="0" smtClean="0">
              <a:effectLst>
                <a:outerShdw blurRad="38100" dist="38100" dir="2700000" algn="tl">
                  <a:srgbClr val="000000">
                    <a:alpha val="43137"/>
                  </a:srgbClr>
                </a:outerShdw>
              </a:effectLst>
              <a:latin typeface="TitilliumText25L"/>
            </a:rPr>
            <a:t>Realizacja projektu </a:t>
          </a:r>
          <a:r>
            <a:rPr lang="pl-PL" sz="2400" b="1" u="sng" dirty="0" smtClean="0">
              <a:effectLst>
                <a:outerShdw blurRad="38100" dist="38100" dir="2700000" algn="tl">
                  <a:srgbClr val="000000">
                    <a:alpha val="43137"/>
                  </a:srgbClr>
                </a:outerShdw>
              </a:effectLst>
              <a:latin typeface="TitilliumText25L"/>
            </a:rPr>
            <a:t>musi</a:t>
          </a:r>
          <a:r>
            <a:rPr lang="pl-PL" sz="2400" b="1" dirty="0" smtClean="0">
              <a:effectLst>
                <a:outerShdw blurRad="38100" dist="38100" dir="2700000" algn="tl">
                  <a:srgbClr val="000000">
                    <a:alpha val="43137"/>
                  </a:srgbClr>
                </a:outerShdw>
              </a:effectLst>
              <a:latin typeface="TitilliumText25L"/>
            </a:rPr>
            <a:t> prowadzić do: </a:t>
          </a:r>
          <a:endParaRPr lang="pl-PL" sz="2400" b="1" dirty="0">
            <a:effectLst>
              <a:outerShdw blurRad="38100" dist="38100" dir="2700000" algn="tl">
                <a:srgbClr val="000000">
                  <a:alpha val="43137"/>
                </a:srgbClr>
              </a:outerShdw>
            </a:effectLst>
          </a:endParaRPr>
        </a:p>
      </dgm:t>
    </dgm:pt>
    <dgm:pt modelId="{AA2B2583-FFCB-4337-8E61-83B0DE32B559}" type="parTrans" cxnId="{CA8A6967-714C-4D92-8F4C-B02D18E6167B}">
      <dgm:prSet/>
      <dgm:spPr/>
      <dgm:t>
        <a:bodyPr/>
        <a:lstStyle/>
        <a:p>
          <a:endParaRPr lang="pl-PL"/>
        </a:p>
      </dgm:t>
    </dgm:pt>
    <dgm:pt modelId="{CAE433F5-706A-4730-84B0-0404BCC22798}" type="sibTrans" cxnId="{CA8A6967-714C-4D92-8F4C-B02D18E6167B}">
      <dgm:prSet/>
      <dgm:spPr/>
      <dgm:t>
        <a:bodyPr/>
        <a:lstStyle/>
        <a:p>
          <a:endParaRPr lang="pl-PL"/>
        </a:p>
      </dgm:t>
    </dgm:pt>
    <dgm:pt modelId="{C7C2BD33-DA47-49DE-81E0-90C6D711FB02}">
      <dgm:prSet phldrT="[Tekst]"/>
      <dgm:spPr/>
      <dgm:t>
        <a:bodyPr/>
        <a:lstStyle/>
        <a:p>
          <a:pPr rtl="0"/>
          <a:r>
            <a:rPr lang="pl-PL" b="1" dirty="0" smtClean="0">
              <a:effectLst/>
              <a:latin typeface="TitilliumText25L"/>
            </a:rPr>
            <a:t>wprowadzenia w przedsiębiorstwie innowacji produktowej lub procesowej </a:t>
          </a:r>
          <a:br>
            <a:rPr lang="pl-PL" b="1" dirty="0" smtClean="0">
              <a:effectLst/>
              <a:latin typeface="TitilliumText25L"/>
            </a:rPr>
          </a:br>
          <a:r>
            <a:rPr lang="pl-PL" b="1" u="sng" dirty="0" smtClean="0">
              <a:effectLst/>
              <a:latin typeface="TitilliumText25L"/>
            </a:rPr>
            <a:t>co najmniej w skali regionalnej</a:t>
          </a:r>
          <a:r>
            <a:rPr lang="pl-PL" b="1" dirty="0" smtClean="0">
              <a:effectLst/>
              <a:latin typeface="TitilliumText25L"/>
            </a:rPr>
            <a:t>, </a:t>
          </a:r>
          <a:r>
            <a:rPr lang="pl-PL" b="1" dirty="0" smtClean="0">
              <a:latin typeface="TitilliumText25L"/>
            </a:rPr>
            <a:t>tj. w skali województwa zachodniopomorskiego. UWAGA: Warunek ten jest warunkiem dopuszczającym=koniecznym do spełnienia!</a:t>
          </a:r>
          <a:endParaRPr lang="pl-PL" b="1" dirty="0">
            <a:effectLst/>
            <a:latin typeface="TitilliumText25L"/>
          </a:endParaRPr>
        </a:p>
      </dgm:t>
    </dgm:pt>
    <dgm:pt modelId="{32FAE8F8-E358-489D-BE9E-05A2C46EE087}" type="parTrans" cxnId="{C1024BF9-4894-4CD9-95AC-F71A7A3721DB}">
      <dgm:prSet/>
      <dgm:spPr/>
      <dgm:t>
        <a:bodyPr/>
        <a:lstStyle/>
        <a:p>
          <a:endParaRPr lang="pl-PL"/>
        </a:p>
      </dgm:t>
    </dgm:pt>
    <dgm:pt modelId="{1AFB8E15-9E58-43D4-BFB5-8C062C885504}" type="sibTrans" cxnId="{C1024BF9-4894-4CD9-95AC-F71A7A3721DB}">
      <dgm:prSet/>
      <dgm:spPr/>
      <dgm:t>
        <a:bodyPr/>
        <a:lstStyle/>
        <a:p>
          <a:endParaRPr lang="pl-PL"/>
        </a:p>
      </dgm:t>
    </dgm:pt>
    <dgm:pt modelId="{E834406C-0EC8-4A11-8408-D9C1F46FC79A}">
      <dgm:prSet/>
      <dgm:spPr/>
      <dgm:t>
        <a:bodyPr/>
        <a:lstStyle/>
        <a:p>
          <a:pPr rtl="0"/>
          <a:endParaRPr lang="pl-PL" b="1" dirty="0">
            <a:effectLst/>
            <a:latin typeface="TitilliumText25L"/>
          </a:endParaRPr>
        </a:p>
      </dgm:t>
    </dgm:pt>
    <dgm:pt modelId="{2E38E442-5A18-4CE9-AA4F-A6DEE73944CA}" type="parTrans" cxnId="{A3B0BDBE-9D7C-414B-892D-C66D99E0ADEE}">
      <dgm:prSet/>
      <dgm:spPr/>
      <dgm:t>
        <a:bodyPr/>
        <a:lstStyle/>
        <a:p>
          <a:endParaRPr lang="pl-PL"/>
        </a:p>
      </dgm:t>
    </dgm:pt>
    <dgm:pt modelId="{6EBC6AE0-310E-4BA6-BAFF-0E8AA1A6888A}" type="sibTrans" cxnId="{A3B0BDBE-9D7C-414B-892D-C66D99E0ADEE}">
      <dgm:prSet/>
      <dgm:spPr/>
      <dgm:t>
        <a:bodyPr/>
        <a:lstStyle/>
        <a:p>
          <a:endParaRPr lang="pl-PL"/>
        </a:p>
      </dgm:t>
    </dgm:pt>
    <dgm:pt modelId="{7BA8834C-F2DD-4508-9AA9-D4AC39BED587}">
      <dgm:prSet/>
      <dgm:spPr/>
      <dgm:t>
        <a:bodyPr/>
        <a:lstStyle/>
        <a:p>
          <a:pPr rtl="0"/>
          <a:r>
            <a:rPr lang="pl-PL" b="1" dirty="0" smtClean="0">
              <a:effectLst/>
              <a:latin typeface="TitilliumText25L"/>
            </a:rPr>
            <a:t>podniesienia konkurencyjności przedsiębiorstwa </a:t>
          </a:r>
          <a:r>
            <a:rPr lang="pl-PL" b="1" u="sng" dirty="0" smtClean="0">
              <a:effectLst/>
              <a:latin typeface="TitilliumText25L"/>
            </a:rPr>
            <a:t>co najmniej na poziomie ponadregionalnym</a:t>
          </a:r>
          <a:r>
            <a:rPr lang="pl-PL" b="1" dirty="0" smtClean="0">
              <a:effectLst/>
              <a:latin typeface="TitilliumText25L"/>
            </a:rPr>
            <a:t>, </a:t>
          </a:r>
          <a:r>
            <a:rPr lang="pl-PL" b="1" dirty="0" smtClean="0">
              <a:latin typeface="TitilliumText25L"/>
            </a:rPr>
            <a:t>tzn. zrealizowana inwestycja i jej rezultaty powinny przekładać się na poprawę pozycji przedsiębiorstwa wobec konkurencji (w działalności, której projekt dotyczy) w skali co najmniej ponadregionalnej.</a:t>
          </a:r>
          <a:endParaRPr lang="pl-PL" b="1" dirty="0">
            <a:effectLst/>
            <a:latin typeface="TitilliumText25L"/>
          </a:endParaRPr>
        </a:p>
      </dgm:t>
    </dgm:pt>
    <dgm:pt modelId="{D695C41B-3E8F-45F3-A47B-6579B704F071}" type="parTrans" cxnId="{FD7D8A6B-AB9A-4B1E-8330-7E0EDEB7A03A}">
      <dgm:prSet/>
      <dgm:spPr/>
      <dgm:t>
        <a:bodyPr/>
        <a:lstStyle/>
        <a:p>
          <a:endParaRPr lang="pl-PL"/>
        </a:p>
      </dgm:t>
    </dgm:pt>
    <dgm:pt modelId="{49A74BA6-8981-43C4-BF97-42DA4753ECF7}" type="sibTrans" cxnId="{FD7D8A6B-AB9A-4B1E-8330-7E0EDEB7A03A}">
      <dgm:prSet/>
      <dgm:spPr/>
      <dgm:t>
        <a:bodyPr/>
        <a:lstStyle/>
        <a:p>
          <a:endParaRPr lang="pl-PL"/>
        </a:p>
      </dgm:t>
    </dgm:pt>
    <dgm:pt modelId="{51430092-EF58-484D-A237-71EE6802F302}" type="pres">
      <dgm:prSet presAssocID="{F0A041C7-954E-45D7-84B0-657095E6AEC5}" presName="linearFlow" presStyleCnt="0">
        <dgm:presLayoutVars>
          <dgm:dir/>
          <dgm:animLvl val="lvl"/>
          <dgm:resizeHandles val="exact"/>
        </dgm:presLayoutVars>
      </dgm:prSet>
      <dgm:spPr/>
      <dgm:t>
        <a:bodyPr/>
        <a:lstStyle/>
        <a:p>
          <a:endParaRPr lang="pl-PL"/>
        </a:p>
      </dgm:t>
    </dgm:pt>
    <dgm:pt modelId="{1BC6CF64-556D-4A52-8FF3-BD0799D3BAA7}" type="pres">
      <dgm:prSet presAssocID="{6AE9B52D-C5A2-4593-8F28-D79197ECCE6D}" presName="composite" presStyleCnt="0"/>
      <dgm:spPr/>
    </dgm:pt>
    <dgm:pt modelId="{85CE090E-6809-43EE-B896-67ADBD03A867}" type="pres">
      <dgm:prSet presAssocID="{6AE9B52D-C5A2-4593-8F28-D79197ECCE6D}" presName="parentText" presStyleLbl="alignNode1" presStyleIdx="0" presStyleCnt="1">
        <dgm:presLayoutVars>
          <dgm:chMax val="1"/>
          <dgm:bulletEnabled val="1"/>
        </dgm:presLayoutVars>
      </dgm:prSet>
      <dgm:spPr/>
      <dgm:t>
        <a:bodyPr/>
        <a:lstStyle/>
        <a:p>
          <a:endParaRPr lang="pl-PL"/>
        </a:p>
      </dgm:t>
    </dgm:pt>
    <dgm:pt modelId="{F7F3F593-8493-4EB2-A51B-801AF5E239D1}" type="pres">
      <dgm:prSet presAssocID="{6AE9B52D-C5A2-4593-8F28-D79197ECCE6D}" presName="descendantText" presStyleLbl="alignAcc1" presStyleIdx="0" presStyleCnt="1" custLinFactNeighborX="-1022">
        <dgm:presLayoutVars>
          <dgm:bulletEnabled val="1"/>
        </dgm:presLayoutVars>
      </dgm:prSet>
      <dgm:spPr/>
      <dgm:t>
        <a:bodyPr/>
        <a:lstStyle/>
        <a:p>
          <a:endParaRPr lang="pl-PL"/>
        </a:p>
      </dgm:t>
    </dgm:pt>
  </dgm:ptLst>
  <dgm:cxnLst>
    <dgm:cxn modelId="{A3B0BDBE-9D7C-414B-892D-C66D99E0ADEE}" srcId="{6AE9B52D-C5A2-4593-8F28-D79197ECCE6D}" destId="{E834406C-0EC8-4A11-8408-D9C1F46FC79A}" srcOrd="1" destOrd="0" parTransId="{2E38E442-5A18-4CE9-AA4F-A6DEE73944CA}" sibTransId="{6EBC6AE0-310E-4BA6-BAFF-0E8AA1A6888A}"/>
    <dgm:cxn modelId="{C0B1ADE5-808B-444B-89BD-8D2D37F093E1}" type="presOf" srcId="{C7C2BD33-DA47-49DE-81E0-90C6D711FB02}" destId="{F7F3F593-8493-4EB2-A51B-801AF5E239D1}" srcOrd="0" destOrd="0" presId="urn:microsoft.com/office/officeart/2005/8/layout/chevron2"/>
    <dgm:cxn modelId="{5D245F23-E3CD-4ED3-B53D-7705C306BE90}" type="presOf" srcId="{6AE9B52D-C5A2-4593-8F28-D79197ECCE6D}" destId="{85CE090E-6809-43EE-B896-67ADBD03A867}" srcOrd="0" destOrd="0" presId="urn:microsoft.com/office/officeart/2005/8/layout/chevron2"/>
    <dgm:cxn modelId="{4A56DE2A-3937-4FE4-9155-4A69DD6093E4}" type="presOf" srcId="{7BA8834C-F2DD-4508-9AA9-D4AC39BED587}" destId="{F7F3F593-8493-4EB2-A51B-801AF5E239D1}" srcOrd="0" destOrd="2" presId="urn:microsoft.com/office/officeart/2005/8/layout/chevron2"/>
    <dgm:cxn modelId="{CA8A6967-714C-4D92-8F4C-B02D18E6167B}" srcId="{F0A041C7-954E-45D7-84B0-657095E6AEC5}" destId="{6AE9B52D-C5A2-4593-8F28-D79197ECCE6D}" srcOrd="0" destOrd="0" parTransId="{AA2B2583-FFCB-4337-8E61-83B0DE32B559}" sibTransId="{CAE433F5-706A-4730-84B0-0404BCC22798}"/>
    <dgm:cxn modelId="{78E26CD2-6C3E-4964-9C8E-375E3298FC0E}" type="presOf" srcId="{F0A041C7-954E-45D7-84B0-657095E6AEC5}" destId="{51430092-EF58-484D-A237-71EE6802F302}" srcOrd="0" destOrd="0" presId="urn:microsoft.com/office/officeart/2005/8/layout/chevron2"/>
    <dgm:cxn modelId="{FD7D8A6B-AB9A-4B1E-8330-7E0EDEB7A03A}" srcId="{6AE9B52D-C5A2-4593-8F28-D79197ECCE6D}" destId="{7BA8834C-F2DD-4508-9AA9-D4AC39BED587}" srcOrd="2" destOrd="0" parTransId="{D695C41B-3E8F-45F3-A47B-6579B704F071}" sibTransId="{49A74BA6-8981-43C4-BF97-42DA4753ECF7}"/>
    <dgm:cxn modelId="{723B50C4-7260-4134-9359-BB8E181290DF}" type="presOf" srcId="{E834406C-0EC8-4A11-8408-D9C1F46FC79A}" destId="{F7F3F593-8493-4EB2-A51B-801AF5E239D1}" srcOrd="0" destOrd="1" presId="urn:microsoft.com/office/officeart/2005/8/layout/chevron2"/>
    <dgm:cxn modelId="{C1024BF9-4894-4CD9-95AC-F71A7A3721DB}" srcId="{6AE9B52D-C5A2-4593-8F28-D79197ECCE6D}" destId="{C7C2BD33-DA47-49DE-81E0-90C6D711FB02}" srcOrd="0" destOrd="0" parTransId="{32FAE8F8-E358-489D-BE9E-05A2C46EE087}" sibTransId="{1AFB8E15-9E58-43D4-BFB5-8C062C885504}"/>
    <dgm:cxn modelId="{17846BEF-FED3-4C05-8EC3-05C859C5D920}" type="presParOf" srcId="{51430092-EF58-484D-A237-71EE6802F302}" destId="{1BC6CF64-556D-4A52-8FF3-BD0799D3BAA7}" srcOrd="0" destOrd="0" presId="urn:microsoft.com/office/officeart/2005/8/layout/chevron2"/>
    <dgm:cxn modelId="{DE9E866E-EAB5-4656-A0E3-FE1AC2A41430}" type="presParOf" srcId="{1BC6CF64-556D-4A52-8FF3-BD0799D3BAA7}" destId="{85CE090E-6809-43EE-B896-67ADBD03A867}" srcOrd="0" destOrd="0" presId="urn:microsoft.com/office/officeart/2005/8/layout/chevron2"/>
    <dgm:cxn modelId="{DDBD176E-08C9-43C2-8415-1AC61823BA66}" type="presParOf" srcId="{1BC6CF64-556D-4A52-8FF3-BD0799D3BAA7}" destId="{F7F3F593-8493-4EB2-A51B-801AF5E239D1}"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B4F010-F899-462B-855E-890CBD5616EF}" type="doc">
      <dgm:prSet loTypeId="urn:microsoft.com/office/officeart/2005/8/layout/lProcess1" loCatId="process" qsTypeId="urn:microsoft.com/office/officeart/2005/8/quickstyle/3d1" qsCatId="3D" csTypeId="urn:microsoft.com/office/officeart/2005/8/colors/accent1_2" csCatId="accent1" phldr="1"/>
      <dgm:spPr/>
      <dgm:t>
        <a:bodyPr/>
        <a:lstStyle/>
        <a:p>
          <a:endParaRPr lang="pl-PL"/>
        </a:p>
      </dgm:t>
    </dgm:pt>
    <dgm:pt modelId="{7670AE94-8677-40B6-AFF5-F05C0E9BABC8}">
      <dgm:prSet phldrT="[Tekst]"/>
      <dgm:spPr/>
      <dgm:t>
        <a:bodyPr/>
        <a:lstStyle/>
        <a:p>
          <a:r>
            <a:rPr lang="pl-PL" dirty="0" smtClean="0"/>
            <a:t>Złożenie wniosku </a:t>
          </a:r>
          <a:br>
            <a:rPr lang="pl-PL" dirty="0" smtClean="0"/>
          </a:br>
          <a:r>
            <a:rPr lang="pl-PL" dirty="0" smtClean="0"/>
            <a:t>o dofinansowanie</a:t>
          </a:r>
          <a:endParaRPr lang="pl-PL" dirty="0"/>
        </a:p>
      </dgm:t>
    </dgm:pt>
    <dgm:pt modelId="{058C3492-8544-4A51-B286-C6F1AFF3AE27}" type="parTrans" cxnId="{A8319CC6-A8DE-419C-AC8D-E13439C326B5}">
      <dgm:prSet/>
      <dgm:spPr/>
      <dgm:t>
        <a:bodyPr/>
        <a:lstStyle/>
        <a:p>
          <a:endParaRPr lang="pl-PL"/>
        </a:p>
      </dgm:t>
    </dgm:pt>
    <dgm:pt modelId="{030B35E2-7A28-4138-8BFC-F72B1DED4FD3}" type="sibTrans" cxnId="{A8319CC6-A8DE-419C-AC8D-E13439C326B5}">
      <dgm:prSet/>
      <dgm:spPr/>
      <dgm:t>
        <a:bodyPr/>
        <a:lstStyle/>
        <a:p>
          <a:endParaRPr lang="pl-PL"/>
        </a:p>
      </dgm:t>
    </dgm:pt>
    <dgm:pt modelId="{431F071F-D3A2-4E3D-A242-A908CFF3E0A9}">
      <dgm:prSet phldrT="[Tekst]"/>
      <dgm:spPr/>
      <dgm:t>
        <a:bodyPr/>
        <a:lstStyle/>
        <a:p>
          <a:r>
            <a:rPr lang="pl-PL" dirty="0" smtClean="0"/>
            <a:t>Ocena projektu</a:t>
          </a:r>
          <a:endParaRPr lang="pl-PL" dirty="0"/>
        </a:p>
      </dgm:t>
    </dgm:pt>
    <dgm:pt modelId="{8AB4C746-1C70-4E4D-AA73-40A7FE3F53AC}" type="parTrans" cxnId="{7E416A47-1717-456C-B991-0C8CD73137CC}">
      <dgm:prSet/>
      <dgm:spPr/>
      <dgm:t>
        <a:bodyPr/>
        <a:lstStyle/>
        <a:p>
          <a:endParaRPr lang="pl-PL"/>
        </a:p>
      </dgm:t>
    </dgm:pt>
    <dgm:pt modelId="{4A484FED-BD7A-4E47-AA45-A2BB664819EB}" type="sibTrans" cxnId="{7E416A47-1717-456C-B991-0C8CD73137CC}">
      <dgm:prSet/>
      <dgm:spPr/>
      <dgm:t>
        <a:bodyPr/>
        <a:lstStyle/>
        <a:p>
          <a:endParaRPr lang="pl-PL"/>
        </a:p>
      </dgm:t>
    </dgm:pt>
    <dgm:pt modelId="{DE936A35-F9E0-497E-8B5C-160D0427C3AF}">
      <dgm:prSet phldrT="[Tekst]"/>
      <dgm:spPr/>
      <dgm:t>
        <a:bodyPr/>
        <a:lstStyle/>
        <a:p>
          <a:r>
            <a:rPr lang="pl-PL" dirty="0" smtClean="0"/>
            <a:t>Podpisanie umowy </a:t>
          </a:r>
          <a:br>
            <a:rPr lang="pl-PL" dirty="0" smtClean="0"/>
          </a:br>
          <a:r>
            <a:rPr lang="pl-PL" dirty="0" smtClean="0"/>
            <a:t>o dofinansowanie</a:t>
          </a:r>
          <a:endParaRPr lang="pl-PL" dirty="0"/>
        </a:p>
      </dgm:t>
    </dgm:pt>
    <dgm:pt modelId="{8184D815-D904-4AB5-92D1-343E459E8989}" type="parTrans" cxnId="{0C65A89F-FDB3-4173-B09E-27D21963CF6F}">
      <dgm:prSet/>
      <dgm:spPr/>
      <dgm:t>
        <a:bodyPr/>
        <a:lstStyle/>
        <a:p>
          <a:endParaRPr lang="pl-PL"/>
        </a:p>
      </dgm:t>
    </dgm:pt>
    <dgm:pt modelId="{B73B0B9C-EA25-4FA1-B4D7-9827B5C6BBF4}" type="sibTrans" cxnId="{0C65A89F-FDB3-4173-B09E-27D21963CF6F}">
      <dgm:prSet/>
      <dgm:spPr/>
      <dgm:t>
        <a:bodyPr/>
        <a:lstStyle/>
        <a:p>
          <a:endParaRPr lang="pl-PL"/>
        </a:p>
      </dgm:t>
    </dgm:pt>
    <dgm:pt modelId="{1A3F1DAA-0921-4982-A470-E904DEFB6C23}">
      <dgm:prSet phldrT="[Tekst]"/>
      <dgm:spPr/>
      <dgm:t>
        <a:bodyPr/>
        <a:lstStyle/>
        <a:p>
          <a:r>
            <a:rPr lang="pl-PL" dirty="0" smtClean="0"/>
            <a:t>Rozpoczęcie realizacji projektu</a:t>
          </a:r>
          <a:endParaRPr lang="pl-PL" dirty="0"/>
        </a:p>
      </dgm:t>
    </dgm:pt>
    <dgm:pt modelId="{4C4055AC-E398-483D-B44D-3C17E16049C4}" type="parTrans" cxnId="{2A645EEB-BBA8-4797-AD14-F28E2A0C0740}">
      <dgm:prSet/>
      <dgm:spPr/>
      <dgm:t>
        <a:bodyPr/>
        <a:lstStyle/>
        <a:p>
          <a:endParaRPr lang="pl-PL"/>
        </a:p>
      </dgm:t>
    </dgm:pt>
    <dgm:pt modelId="{B83B0C2B-7538-428E-A84B-80597001ADA6}" type="sibTrans" cxnId="{2A645EEB-BBA8-4797-AD14-F28E2A0C0740}">
      <dgm:prSet/>
      <dgm:spPr/>
      <dgm:t>
        <a:bodyPr/>
        <a:lstStyle/>
        <a:p>
          <a:endParaRPr lang="pl-PL"/>
        </a:p>
      </dgm:t>
    </dgm:pt>
    <dgm:pt modelId="{0C813C97-2AC1-49D5-BDDF-76E5247CC660}">
      <dgm:prSet phldrT="[Tekst]"/>
      <dgm:spPr/>
      <dgm:t>
        <a:bodyPr/>
        <a:lstStyle/>
        <a:p>
          <a:r>
            <a:rPr lang="pl-PL" dirty="0" smtClean="0"/>
            <a:t>Rozliczenie projektu</a:t>
          </a:r>
          <a:endParaRPr lang="pl-PL" dirty="0"/>
        </a:p>
      </dgm:t>
    </dgm:pt>
    <dgm:pt modelId="{21AD0F54-523D-4E85-8E38-7B440BE01344}" type="parTrans" cxnId="{CFCA2043-508A-4A0A-AA8A-E6CB311A0DDF}">
      <dgm:prSet/>
      <dgm:spPr/>
      <dgm:t>
        <a:bodyPr/>
        <a:lstStyle/>
        <a:p>
          <a:endParaRPr lang="pl-PL"/>
        </a:p>
      </dgm:t>
    </dgm:pt>
    <dgm:pt modelId="{ED2641C2-E3AC-41D4-B710-D6B52E6EC918}" type="sibTrans" cxnId="{CFCA2043-508A-4A0A-AA8A-E6CB311A0DDF}">
      <dgm:prSet/>
      <dgm:spPr/>
      <dgm:t>
        <a:bodyPr/>
        <a:lstStyle/>
        <a:p>
          <a:endParaRPr lang="pl-PL"/>
        </a:p>
      </dgm:t>
    </dgm:pt>
    <dgm:pt modelId="{4FC64267-085A-401E-99DF-308390DAEBCF}">
      <dgm:prSet phldrT="[Tekst]"/>
      <dgm:spPr/>
      <dgm:t>
        <a:bodyPr/>
        <a:lstStyle/>
        <a:p>
          <a:r>
            <a:rPr lang="pl-PL" dirty="0" smtClean="0"/>
            <a:t>Utrzymanie trwałości projektu</a:t>
          </a:r>
          <a:endParaRPr lang="pl-PL" dirty="0"/>
        </a:p>
      </dgm:t>
    </dgm:pt>
    <dgm:pt modelId="{BFB5C6C0-E662-471A-B7D5-5A5FFA369ACB}" type="parTrans" cxnId="{BF6F2E11-6690-4779-9E45-65CB737B2FD7}">
      <dgm:prSet/>
      <dgm:spPr/>
      <dgm:t>
        <a:bodyPr/>
        <a:lstStyle/>
        <a:p>
          <a:endParaRPr lang="pl-PL"/>
        </a:p>
      </dgm:t>
    </dgm:pt>
    <dgm:pt modelId="{7AADD55D-32DA-45B0-8790-EF3C03CCCE72}" type="sibTrans" cxnId="{BF6F2E11-6690-4779-9E45-65CB737B2FD7}">
      <dgm:prSet/>
      <dgm:spPr/>
      <dgm:t>
        <a:bodyPr/>
        <a:lstStyle/>
        <a:p>
          <a:endParaRPr lang="pl-PL"/>
        </a:p>
      </dgm:t>
    </dgm:pt>
    <dgm:pt modelId="{8AC9F4AE-41CD-4CD4-AB86-C6E84B42475C}" type="pres">
      <dgm:prSet presAssocID="{3BB4F010-F899-462B-855E-890CBD5616EF}" presName="Name0" presStyleCnt="0">
        <dgm:presLayoutVars>
          <dgm:dir/>
          <dgm:animLvl val="lvl"/>
          <dgm:resizeHandles val="exact"/>
        </dgm:presLayoutVars>
      </dgm:prSet>
      <dgm:spPr/>
      <dgm:t>
        <a:bodyPr/>
        <a:lstStyle/>
        <a:p>
          <a:endParaRPr lang="pl-PL"/>
        </a:p>
      </dgm:t>
    </dgm:pt>
    <dgm:pt modelId="{231103E0-B9E3-4F6B-B960-0A85E9FF539C}" type="pres">
      <dgm:prSet presAssocID="{7670AE94-8677-40B6-AFF5-F05C0E9BABC8}" presName="vertFlow" presStyleCnt="0"/>
      <dgm:spPr/>
      <dgm:t>
        <a:bodyPr/>
        <a:lstStyle/>
        <a:p>
          <a:endParaRPr lang="pl-PL"/>
        </a:p>
      </dgm:t>
    </dgm:pt>
    <dgm:pt modelId="{42CBF196-44BE-4503-B951-462A555F4E14}" type="pres">
      <dgm:prSet presAssocID="{7670AE94-8677-40B6-AFF5-F05C0E9BABC8}" presName="header" presStyleLbl="node1" presStyleIdx="0" presStyleCnt="2" custLinFactY="-62338" custLinFactNeighborX="624" custLinFactNeighborY="-100000"/>
      <dgm:spPr/>
      <dgm:t>
        <a:bodyPr/>
        <a:lstStyle/>
        <a:p>
          <a:endParaRPr lang="pl-PL"/>
        </a:p>
      </dgm:t>
    </dgm:pt>
    <dgm:pt modelId="{D9B52957-3725-499E-8EBC-7710BC1F8943}" type="pres">
      <dgm:prSet presAssocID="{8AB4C746-1C70-4E4D-AA73-40A7FE3F53AC}" presName="parTrans" presStyleLbl="sibTrans2D1" presStyleIdx="0" presStyleCnt="4"/>
      <dgm:spPr/>
      <dgm:t>
        <a:bodyPr/>
        <a:lstStyle/>
        <a:p>
          <a:endParaRPr lang="pl-PL"/>
        </a:p>
      </dgm:t>
    </dgm:pt>
    <dgm:pt modelId="{898260EF-D5E3-48ED-8888-0636C3C9F765}" type="pres">
      <dgm:prSet presAssocID="{431F071F-D3A2-4E3D-A242-A908CFF3E0A9}" presName="child" presStyleLbl="alignAccFollowNode1" presStyleIdx="0" presStyleCnt="4" custLinFactY="-62338" custLinFactNeighborX="624" custLinFactNeighborY="-100000">
        <dgm:presLayoutVars>
          <dgm:chMax val="0"/>
          <dgm:bulletEnabled val="1"/>
        </dgm:presLayoutVars>
      </dgm:prSet>
      <dgm:spPr/>
      <dgm:t>
        <a:bodyPr/>
        <a:lstStyle/>
        <a:p>
          <a:endParaRPr lang="pl-PL"/>
        </a:p>
      </dgm:t>
    </dgm:pt>
    <dgm:pt modelId="{A70B1D85-6B58-4DB3-95A9-2FC9A697276C}" type="pres">
      <dgm:prSet presAssocID="{4A484FED-BD7A-4E47-AA45-A2BB664819EB}" presName="sibTrans" presStyleLbl="sibTrans2D1" presStyleIdx="1" presStyleCnt="4"/>
      <dgm:spPr/>
      <dgm:t>
        <a:bodyPr/>
        <a:lstStyle/>
        <a:p>
          <a:endParaRPr lang="pl-PL"/>
        </a:p>
      </dgm:t>
    </dgm:pt>
    <dgm:pt modelId="{5343EDD9-6560-4481-8270-64A3F299BC21}" type="pres">
      <dgm:prSet presAssocID="{DE936A35-F9E0-497E-8B5C-160D0427C3AF}" presName="child" presStyleLbl="alignAccFollowNode1" presStyleIdx="1" presStyleCnt="4" custLinFactY="-62338" custLinFactNeighborX="624" custLinFactNeighborY="-100000">
        <dgm:presLayoutVars>
          <dgm:chMax val="0"/>
          <dgm:bulletEnabled val="1"/>
        </dgm:presLayoutVars>
      </dgm:prSet>
      <dgm:spPr/>
      <dgm:t>
        <a:bodyPr/>
        <a:lstStyle/>
        <a:p>
          <a:endParaRPr lang="pl-PL"/>
        </a:p>
      </dgm:t>
    </dgm:pt>
    <dgm:pt modelId="{62168150-13A0-41DB-B96D-7724291AA40C}" type="pres">
      <dgm:prSet presAssocID="{7670AE94-8677-40B6-AFF5-F05C0E9BABC8}" presName="hSp" presStyleCnt="0"/>
      <dgm:spPr/>
      <dgm:t>
        <a:bodyPr/>
        <a:lstStyle/>
        <a:p>
          <a:endParaRPr lang="pl-PL"/>
        </a:p>
      </dgm:t>
    </dgm:pt>
    <dgm:pt modelId="{0BCACD14-0DD3-4DDA-AEAD-6B0EF652D17B}" type="pres">
      <dgm:prSet presAssocID="{1A3F1DAA-0921-4982-A470-E904DEFB6C23}" presName="vertFlow" presStyleCnt="0"/>
      <dgm:spPr/>
      <dgm:t>
        <a:bodyPr/>
        <a:lstStyle/>
        <a:p>
          <a:endParaRPr lang="pl-PL"/>
        </a:p>
      </dgm:t>
    </dgm:pt>
    <dgm:pt modelId="{C139CF4B-B2F4-41F4-8009-BCC05A6465EA}" type="pres">
      <dgm:prSet presAssocID="{1A3F1DAA-0921-4982-A470-E904DEFB6C23}" presName="header" presStyleLbl="node1" presStyleIdx="1" presStyleCnt="2" custLinFactNeighborX="2184"/>
      <dgm:spPr/>
      <dgm:t>
        <a:bodyPr/>
        <a:lstStyle/>
        <a:p>
          <a:endParaRPr lang="pl-PL"/>
        </a:p>
      </dgm:t>
    </dgm:pt>
    <dgm:pt modelId="{850FB59B-505B-4DA5-AC3B-C1707BE3DA38}" type="pres">
      <dgm:prSet presAssocID="{21AD0F54-523D-4E85-8E38-7B440BE01344}" presName="parTrans" presStyleLbl="sibTrans2D1" presStyleIdx="2" presStyleCnt="4" custScaleX="182740" custScaleY="88541"/>
      <dgm:spPr/>
      <dgm:t>
        <a:bodyPr/>
        <a:lstStyle/>
        <a:p>
          <a:endParaRPr lang="pl-PL"/>
        </a:p>
      </dgm:t>
    </dgm:pt>
    <dgm:pt modelId="{5CCF61CE-9A5A-49B9-A755-A3FB2B9E63DD}" type="pres">
      <dgm:prSet presAssocID="{0C813C97-2AC1-49D5-BDDF-76E5247CC660}" presName="child" presStyleLbl="alignAccFollowNode1" presStyleIdx="2" presStyleCnt="4" custLinFactNeighborX="2877" custLinFactNeighborY="68725">
        <dgm:presLayoutVars>
          <dgm:chMax val="0"/>
          <dgm:bulletEnabled val="1"/>
        </dgm:presLayoutVars>
      </dgm:prSet>
      <dgm:spPr/>
      <dgm:t>
        <a:bodyPr/>
        <a:lstStyle/>
        <a:p>
          <a:endParaRPr lang="pl-PL"/>
        </a:p>
      </dgm:t>
    </dgm:pt>
    <dgm:pt modelId="{BDE9FFA0-30AC-4075-B2A6-6773CF96F3BA}" type="pres">
      <dgm:prSet presAssocID="{ED2641C2-E3AC-41D4-B710-D6B52E6EC918}" presName="sibTrans" presStyleLbl="sibTrans2D1" presStyleIdx="3" presStyleCnt="4"/>
      <dgm:spPr/>
      <dgm:t>
        <a:bodyPr/>
        <a:lstStyle/>
        <a:p>
          <a:endParaRPr lang="pl-PL"/>
        </a:p>
      </dgm:t>
    </dgm:pt>
    <dgm:pt modelId="{3A6BAA1C-8049-4F8E-9E23-C526309C35FC}" type="pres">
      <dgm:prSet presAssocID="{4FC64267-085A-401E-99DF-308390DAEBCF}" presName="child" presStyleLbl="alignAccFollowNode1" presStyleIdx="3" presStyleCnt="4" custLinFactY="6634" custLinFactNeighborX="2308" custLinFactNeighborY="100000">
        <dgm:presLayoutVars>
          <dgm:chMax val="0"/>
          <dgm:bulletEnabled val="1"/>
        </dgm:presLayoutVars>
      </dgm:prSet>
      <dgm:spPr/>
      <dgm:t>
        <a:bodyPr/>
        <a:lstStyle/>
        <a:p>
          <a:endParaRPr lang="pl-PL"/>
        </a:p>
      </dgm:t>
    </dgm:pt>
  </dgm:ptLst>
  <dgm:cxnLst>
    <dgm:cxn modelId="{6C506C39-4727-4922-989F-BBD594C1701A}" type="presOf" srcId="{4FC64267-085A-401E-99DF-308390DAEBCF}" destId="{3A6BAA1C-8049-4F8E-9E23-C526309C35FC}" srcOrd="0" destOrd="0" presId="urn:microsoft.com/office/officeart/2005/8/layout/lProcess1"/>
    <dgm:cxn modelId="{13290963-4834-4968-AD5F-1A7516A98B60}" type="presOf" srcId="{7670AE94-8677-40B6-AFF5-F05C0E9BABC8}" destId="{42CBF196-44BE-4503-B951-462A555F4E14}" srcOrd="0" destOrd="0" presId="urn:microsoft.com/office/officeart/2005/8/layout/lProcess1"/>
    <dgm:cxn modelId="{6E289747-9FA1-421B-A9D5-E9909739BBE8}" type="presOf" srcId="{DE936A35-F9E0-497E-8B5C-160D0427C3AF}" destId="{5343EDD9-6560-4481-8270-64A3F299BC21}" srcOrd="0" destOrd="0" presId="urn:microsoft.com/office/officeart/2005/8/layout/lProcess1"/>
    <dgm:cxn modelId="{580D8610-7335-4CD8-A244-630E9B9DF7BF}" type="presOf" srcId="{431F071F-D3A2-4E3D-A242-A908CFF3E0A9}" destId="{898260EF-D5E3-48ED-8888-0636C3C9F765}" srcOrd="0" destOrd="0" presId="urn:microsoft.com/office/officeart/2005/8/layout/lProcess1"/>
    <dgm:cxn modelId="{D4461DE9-94B9-4C45-A592-A5E7AA913244}" type="presOf" srcId="{8AB4C746-1C70-4E4D-AA73-40A7FE3F53AC}" destId="{D9B52957-3725-499E-8EBC-7710BC1F8943}" srcOrd="0" destOrd="0" presId="urn:microsoft.com/office/officeart/2005/8/layout/lProcess1"/>
    <dgm:cxn modelId="{7E416A47-1717-456C-B991-0C8CD73137CC}" srcId="{7670AE94-8677-40B6-AFF5-F05C0E9BABC8}" destId="{431F071F-D3A2-4E3D-A242-A908CFF3E0A9}" srcOrd="0" destOrd="0" parTransId="{8AB4C746-1C70-4E4D-AA73-40A7FE3F53AC}" sibTransId="{4A484FED-BD7A-4E47-AA45-A2BB664819EB}"/>
    <dgm:cxn modelId="{0E0B2083-8B0F-409D-B4A2-FEA702AB9B7B}" type="presOf" srcId="{1A3F1DAA-0921-4982-A470-E904DEFB6C23}" destId="{C139CF4B-B2F4-41F4-8009-BCC05A6465EA}" srcOrd="0" destOrd="0" presId="urn:microsoft.com/office/officeart/2005/8/layout/lProcess1"/>
    <dgm:cxn modelId="{54F23782-529A-45D7-B47A-F1AE98DB3EB5}" type="presOf" srcId="{0C813C97-2AC1-49D5-BDDF-76E5247CC660}" destId="{5CCF61CE-9A5A-49B9-A755-A3FB2B9E63DD}" srcOrd="0" destOrd="0" presId="urn:microsoft.com/office/officeart/2005/8/layout/lProcess1"/>
    <dgm:cxn modelId="{8E32B5FA-F52B-4D42-8835-93D931781B07}" type="presOf" srcId="{3BB4F010-F899-462B-855E-890CBD5616EF}" destId="{8AC9F4AE-41CD-4CD4-AB86-C6E84B42475C}" srcOrd="0" destOrd="0" presId="urn:microsoft.com/office/officeart/2005/8/layout/lProcess1"/>
    <dgm:cxn modelId="{C53AFF06-2D6C-437B-A2E1-4CD8AA9D9018}" type="presOf" srcId="{4A484FED-BD7A-4E47-AA45-A2BB664819EB}" destId="{A70B1D85-6B58-4DB3-95A9-2FC9A697276C}" srcOrd="0" destOrd="0" presId="urn:microsoft.com/office/officeart/2005/8/layout/lProcess1"/>
    <dgm:cxn modelId="{F1FBD4C7-7288-4B92-BDF8-E0C28F76CFE8}" type="presOf" srcId="{ED2641C2-E3AC-41D4-B710-D6B52E6EC918}" destId="{BDE9FFA0-30AC-4075-B2A6-6773CF96F3BA}" srcOrd="0" destOrd="0" presId="urn:microsoft.com/office/officeart/2005/8/layout/lProcess1"/>
    <dgm:cxn modelId="{7BBF41AA-3479-472E-BB3C-1DB3DBD23C57}" type="presOf" srcId="{21AD0F54-523D-4E85-8E38-7B440BE01344}" destId="{850FB59B-505B-4DA5-AC3B-C1707BE3DA38}" srcOrd="0" destOrd="0" presId="urn:microsoft.com/office/officeart/2005/8/layout/lProcess1"/>
    <dgm:cxn modelId="{0C65A89F-FDB3-4173-B09E-27D21963CF6F}" srcId="{7670AE94-8677-40B6-AFF5-F05C0E9BABC8}" destId="{DE936A35-F9E0-497E-8B5C-160D0427C3AF}" srcOrd="1" destOrd="0" parTransId="{8184D815-D904-4AB5-92D1-343E459E8989}" sibTransId="{B73B0B9C-EA25-4FA1-B4D7-9827B5C6BBF4}"/>
    <dgm:cxn modelId="{CFCA2043-508A-4A0A-AA8A-E6CB311A0DDF}" srcId="{1A3F1DAA-0921-4982-A470-E904DEFB6C23}" destId="{0C813C97-2AC1-49D5-BDDF-76E5247CC660}" srcOrd="0" destOrd="0" parTransId="{21AD0F54-523D-4E85-8E38-7B440BE01344}" sibTransId="{ED2641C2-E3AC-41D4-B710-D6B52E6EC918}"/>
    <dgm:cxn modelId="{BF6F2E11-6690-4779-9E45-65CB737B2FD7}" srcId="{1A3F1DAA-0921-4982-A470-E904DEFB6C23}" destId="{4FC64267-085A-401E-99DF-308390DAEBCF}" srcOrd="1" destOrd="0" parTransId="{BFB5C6C0-E662-471A-B7D5-5A5FFA369ACB}" sibTransId="{7AADD55D-32DA-45B0-8790-EF3C03CCCE72}"/>
    <dgm:cxn modelId="{A8319CC6-A8DE-419C-AC8D-E13439C326B5}" srcId="{3BB4F010-F899-462B-855E-890CBD5616EF}" destId="{7670AE94-8677-40B6-AFF5-F05C0E9BABC8}" srcOrd="0" destOrd="0" parTransId="{058C3492-8544-4A51-B286-C6F1AFF3AE27}" sibTransId="{030B35E2-7A28-4138-8BFC-F72B1DED4FD3}"/>
    <dgm:cxn modelId="{2A645EEB-BBA8-4797-AD14-F28E2A0C0740}" srcId="{3BB4F010-F899-462B-855E-890CBD5616EF}" destId="{1A3F1DAA-0921-4982-A470-E904DEFB6C23}" srcOrd="1" destOrd="0" parTransId="{4C4055AC-E398-483D-B44D-3C17E16049C4}" sibTransId="{B83B0C2B-7538-428E-A84B-80597001ADA6}"/>
    <dgm:cxn modelId="{AB3ABD5D-8A74-4E52-BC89-C0A2ABB18E40}" type="presParOf" srcId="{8AC9F4AE-41CD-4CD4-AB86-C6E84B42475C}" destId="{231103E0-B9E3-4F6B-B960-0A85E9FF539C}" srcOrd="0" destOrd="0" presId="urn:microsoft.com/office/officeart/2005/8/layout/lProcess1"/>
    <dgm:cxn modelId="{A9C05A34-4B30-45FC-95AE-540DEB7B1206}" type="presParOf" srcId="{231103E0-B9E3-4F6B-B960-0A85E9FF539C}" destId="{42CBF196-44BE-4503-B951-462A555F4E14}" srcOrd="0" destOrd="0" presId="urn:microsoft.com/office/officeart/2005/8/layout/lProcess1"/>
    <dgm:cxn modelId="{B2C07397-6904-46F3-A907-AA25E66E928A}" type="presParOf" srcId="{231103E0-B9E3-4F6B-B960-0A85E9FF539C}" destId="{D9B52957-3725-499E-8EBC-7710BC1F8943}" srcOrd="1" destOrd="0" presId="urn:microsoft.com/office/officeart/2005/8/layout/lProcess1"/>
    <dgm:cxn modelId="{A0BD36F2-8BC6-479F-8F63-77EF28620ACE}" type="presParOf" srcId="{231103E0-B9E3-4F6B-B960-0A85E9FF539C}" destId="{898260EF-D5E3-48ED-8888-0636C3C9F765}" srcOrd="2" destOrd="0" presId="urn:microsoft.com/office/officeart/2005/8/layout/lProcess1"/>
    <dgm:cxn modelId="{0CB2DF63-8D48-4610-B5B4-D3118A53FD0C}" type="presParOf" srcId="{231103E0-B9E3-4F6B-B960-0A85E9FF539C}" destId="{A70B1D85-6B58-4DB3-95A9-2FC9A697276C}" srcOrd="3" destOrd="0" presId="urn:microsoft.com/office/officeart/2005/8/layout/lProcess1"/>
    <dgm:cxn modelId="{4C79FE7E-A0AB-4B14-9565-835250F098DE}" type="presParOf" srcId="{231103E0-B9E3-4F6B-B960-0A85E9FF539C}" destId="{5343EDD9-6560-4481-8270-64A3F299BC21}" srcOrd="4" destOrd="0" presId="urn:microsoft.com/office/officeart/2005/8/layout/lProcess1"/>
    <dgm:cxn modelId="{030F61BF-65BE-4361-9D4B-CCBF985728DE}" type="presParOf" srcId="{8AC9F4AE-41CD-4CD4-AB86-C6E84B42475C}" destId="{62168150-13A0-41DB-B96D-7724291AA40C}" srcOrd="1" destOrd="0" presId="urn:microsoft.com/office/officeart/2005/8/layout/lProcess1"/>
    <dgm:cxn modelId="{C5E45FA6-92E5-477F-A3C9-A5BE9FE1B571}" type="presParOf" srcId="{8AC9F4AE-41CD-4CD4-AB86-C6E84B42475C}" destId="{0BCACD14-0DD3-4DDA-AEAD-6B0EF652D17B}" srcOrd="2" destOrd="0" presId="urn:microsoft.com/office/officeart/2005/8/layout/lProcess1"/>
    <dgm:cxn modelId="{048C183E-C65B-42C7-A7F5-C1CB018E78EE}" type="presParOf" srcId="{0BCACD14-0DD3-4DDA-AEAD-6B0EF652D17B}" destId="{C139CF4B-B2F4-41F4-8009-BCC05A6465EA}" srcOrd="0" destOrd="0" presId="urn:microsoft.com/office/officeart/2005/8/layout/lProcess1"/>
    <dgm:cxn modelId="{8A5F3DCD-E306-43FE-B8E8-A93B27CA6E79}" type="presParOf" srcId="{0BCACD14-0DD3-4DDA-AEAD-6B0EF652D17B}" destId="{850FB59B-505B-4DA5-AC3B-C1707BE3DA38}" srcOrd="1" destOrd="0" presId="urn:microsoft.com/office/officeart/2005/8/layout/lProcess1"/>
    <dgm:cxn modelId="{64AB5F36-19C6-477C-B72D-51C7527C13B9}" type="presParOf" srcId="{0BCACD14-0DD3-4DDA-AEAD-6B0EF652D17B}" destId="{5CCF61CE-9A5A-49B9-A755-A3FB2B9E63DD}" srcOrd="2" destOrd="0" presId="urn:microsoft.com/office/officeart/2005/8/layout/lProcess1"/>
    <dgm:cxn modelId="{E5C9EECA-DC19-464F-96A5-996C97B16A9D}" type="presParOf" srcId="{0BCACD14-0DD3-4DDA-AEAD-6B0EF652D17B}" destId="{BDE9FFA0-30AC-4075-B2A6-6773CF96F3BA}" srcOrd="3" destOrd="0" presId="urn:microsoft.com/office/officeart/2005/8/layout/lProcess1"/>
    <dgm:cxn modelId="{35C71480-8E04-44E6-B6B8-922CAF0C282B}" type="presParOf" srcId="{0BCACD14-0DD3-4DDA-AEAD-6B0EF652D17B}" destId="{3A6BAA1C-8049-4F8E-9E23-C526309C35FC}" srcOrd="4" destOrd="0" presId="urn:microsoft.com/office/officeart/2005/8/layout/l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56399A-2A02-4D9A-A075-B4A595072A74}"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pl-PL"/>
        </a:p>
      </dgm:t>
    </dgm:pt>
    <dgm:pt modelId="{F610803E-60FA-4F10-ACB0-7FDAB6923D34}">
      <dgm:prSet phldrT="[Tekst]" custT="1"/>
      <dgm:spPr/>
      <dgm:t>
        <a:bodyPr/>
        <a:lstStyle/>
        <a:p>
          <a:r>
            <a:rPr lang="pl-PL" sz="1800" b="1" dirty="0" smtClean="0">
              <a:latin typeface="Arial" panose="020B0604020202020204" pitchFamily="34" charset="0"/>
              <a:ea typeface="Batang" pitchFamily="18" charset="-127"/>
              <a:cs typeface="Arial" panose="020B0604020202020204" pitchFamily="34" charset="0"/>
            </a:rPr>
            <a:t>Formy dofinansowania</a:t>
          </a:r>
          <a:endParaRPr lang="pl-PL" sz="1800" b="1" dirty="0">
            <a:latin typeface="Arial" panose="020B0604020202020204" pitchFamily="34" charset="0"/>
            <a:ea typeface="Batang" pitchFamily="18" charset="-127"/>
            <a:cs typeface="Arial" panose="020B0604020202020204" pitchFamily="34" charset="0"/>
          </a:endParaRPr>
        </a:p>
      </dgm:t>
    </dgm:pt>
    <dgm:pt modelId="{4736DBF4-1DF6-4D58-8A52-28968427D675}" type="parTrans" cxnId="{0A19EE80-A95D-4935-A08E-30E9803E559C}">
      <dgm:prSet/>
      <dgm:spPr/>
      <dgm:t>
        <a:bodyPr/>
        <a:lstStyle/>
        <a:p>
          <a:endParaRPr lang="pl-PL"/>
        </a:p>
      </dgm:t>
    </dgm:pt>
    <dgm:pt modelId="{6A7CB78D-165F-4F14-ABC2-195D2E31FA45}" type="sibTrans" cxnId="{0A19EE80-A95D-4935-A08E-30E9803E559C}">
      <dgm:prSet/>
      <dgm:spPr/>
      <dgm:t>
        <a:bodyPr/>
        <a:lstStyle/>
        <a:p>
          <a:endParaRPr lang="pl-PL"/>
        </a:p>
      </dgm:t>
    </dgm:pt>
    <dgm:pt modelId="{2905A4AF-3EDE-4821-9822-6588A888E0DD}">
      <dgm:prSet phldrT="[Tekst]" custT="1"/>
      <dgm:spPr/>
      <dgm:t>
        <a:bodyPr/>
        <a:lstStyle/>
        <a:p>
          <a:r>
            <a:rPr lang="pl-PL" sz="1200" b="1" dirty="0" smtClean="0">
              <a:solidFill>
                <a:srgbClr val="002060"/>
              </a:solidFill>
              <a:latin typeface="Arial" pitchFamily="34" charset="0"/>
              <a:ea typeface="Batang" pitchFamily="18" charset="-127"/>
              <a:cs typeface="Arial" pitchFamily="34" charset="0"/>
            </a:rPr>
            <a:t>zaliczka (do 70% dofinansowania</a:t>
          </a:r>
          <a:r>
            <a:rPr lang="pl-PL" sz="1200" dirty="0" smtClean="0">
              <a:latin typeface="Arial" pitchFamily="34" charset="0"/>
              <a:cs typeface="Arial" pitchFamily="34" charset="0"/>
            </a:rPr>
            <a:t>)</a:t>
          </a:r>
          <a:endParaRPr lang="pl-PL" sz="1200" dirty="0">
            <a:latin typeface="Arial" pitchFamily="34" charset="0"/>
            <a:cs typeface="Arial" pitchFamily="34" charset="0"/>
          </a:endParaRPr>
        </a:p>
      </dgm:t>
    </dgm:pt>
    <dgm:pt modelId="{283FB692-F4E9-4000-A2E6-196B00D4835E}" type="parTrans" cxnId="{5C795A5D-0215-4B86-8833-8D578A97092B}">
      <dgm:prSet/>
      <dgm:spPr/>
      <dgm:t>
        <a:bodyPr/>
        <a:lstStyle/>
        <a:p>
          <a:endParaRPr lang="pl-PL"/>
        </a:p>
      </dgm:t>
    </dgm:pt>
    <dgm:pt modelId="{5204000E-DA69-4722-905E-B0A6159DECF6}" type="sibTrans" cxnId="{5C795A5D-0215-4B86-8833-8D578A97092B}">
      <dgm:prSet/>
      <dgm:spPr/>
      <dgm:t>
        <a:bodyPr/>
        <a:lstStyle/>
        <a:p>
          <a:endParaRPr lang="pl-PL"/>
        </a:p>
      </dgm:t>
    </dgm:pt>
    <dgm:pt modelId="{CB3A8538-02B9-4A3D-AAC3-FE033E48AF32}">
      <dgm:prSet phldrT="[Tekst]" custT="1"/>
      <dgm:spPr/>
      <dgm:t>
        <a:bodyPr/>
        <a:lstStyle/>
        <a:p>
          <a:r>
            <a:rPr lang="pl-PL" sz="1200" b="1" dirty="0" smtClean="0">
              <a:solidFill>
                <a:srgbClr val="002060"/>
              </a:solidFill>
              <a:latin typeface="Arial" pitchFamily="34" charset="0"/>
              <a:ea typeface="Batang" pitchFamily="18" charset="-127"/>
              <a:cs typeface="Arial" pitchFamily="34" charset="0"/>
            </a:rPr>
            <a:t>refundacja</a:t>
          </a:r>
          <a:endParaRPr lang="pl-PL" sz="1200" b="1" dirty="0">
            <a:solidFill>
              <a:srgbClr val="002060"/>
            </a:solidFill>
            <a:latin typeface="Arial" pitchFamily="34" charset="0"/>
            <a:ea typeface="Batang" pitchFamily="18" charset="-127"/>
            <a:cs typeface="Arial" pitchFamily="34" charset="0"/>
          </a:endParaRPr>
        </a:p>
      </dgm:t>
    </dgm:pt>
    <dgm:pt modelId="{3D648DCD-C7B2-49EE-9C01-C552B78EE8A2}" type="parTrans" cxnId="{F01EC88F-F1B9-403F-8C32-5E40134B187B}">
      <dgm:prSet/>
      <dgm:spPr/>
      <dgm:t>
        <a:bodyPr/>
        <a:lstStyle/>
        <a:p>
          <a:endParaRPr lang="pl-PL"/>
        </a:p>
      </dgm:t>
    </dgm:pt>
    <dgm:pt modelId="{933A83D5-5447-48C1-80C1-84029EC3337F}" type="sibTrans" cxnId="{F01EC88F-F1B9-403F-8C32-5E40134B187B}">
      <dgm:prSet/>
      <dgm:spPr/>
      <dgm:t>
        <a:bodyPr/>
        <a:lstStyle/>
        <a:p>
          <a:endParaRPr lang="pl-PL"/>
        </a:p>
      </dgm:t>
    </dgm:pt>
    <dgm:pt modelId="{16A69EFC-BE51-414F-A1BE-10A1DB8795BD}" type="pres">
      <dgm:prSet presAssocID="{EF56399A-2A02-4D9A-A075-B4A595072A74}" presName="diagram" presStyleCnt="0">
        <dgm:presLayoutVars>
          <dgm:chPref val="1"/>
          <dgm:dir/>
          <dgm:animOne val="branch"/>
          <dgm:animLvl val="lvl"/>
          <dgm:resizeHandles/>
        </dgm:presLayoutVars>
      </dgm:prSet>
      <dgm:spPr/>
      <dgm:t>
        <a:bodyPr/>
        <a:lstStyle/>
        <a:p>
          <a:endParaRPr lang="pl-PL"/>
        </a:p>
      </dgm:t>
    </dgm:pt>
    <dgm:pt modelId="{04673D3D-F00F-4166-A331-F0B2B15B5B5E}" type="pres">
      <dgm:prSet presAssocID="{F610803E-60FA-4F10-ACB0-7FDAB6923D34}" presName="root" presStyleCnt="0"/>
      <dgm:spPr/>
      <dgm:t>
        <a:bodyPr/>
        <a:lstStyle/>
        <a:p>
          <a:endParaRPr lang="pl-PL"/>
        </a:p>
      </dgm:t>
    </dgm:pt>
    <dgm:pt modelId="{DE9E6AD5-3D86-435A-9E35-6FB1A78B9EDF}" type="pres">
      <dgm:prSet presAssocID="{F610803E-60FA-4F10-ACB0-7FDAB6923D34}" presName="rootComposite" presStyleCnt="0"/>
      <dgm:spPr/>
      <dgm:t>
        <a:bodyPr/>
        <a:lstStyle/>
        <a:p>
          <a:endParaRPr lang="pl-PL"/>
        </a:p>
      </dgm:t>
    </dgm:pt>
    <dgm:pt modelId="{89A2B0D8-5568-40DC-88C5-902143B50576}" type="pres">
      <dgm:prSet presAssocID="{F610803E-60FA-4F10-ACB0-7FDAB6923D34}" presName="rootText" presStyleLbl="node1" presStyleIdx="0" presStyleCnt="1" custScaleX="347661"/>
      <dgm:spPr/>
      <dgm:t>
        <a:bodyPr/>
        <a:lstStyle/>
        <a:p>
          <a:endParaRPr lang="pl-PL"/>
        </a:p>
      </dgm:t>
    </dgm:pt>
    <dgm:pt modelId="{17CD202A-33AA-4D4A-AEE0-B6251E233F28}" type="pres">
      <dgm:prSet presAssocID="{F610803E-60FA-4F10-ACB0-7FDAB6923D34}" presName="rootConnector" presStyleLbl="node1" presStyleIdx="0" presStyleCnt="1"/>
      <dgm:spPr/>
      <dgm:t>
        <a:bodyPr/>
        <a:lstStyle/>
        <a:p>
          <a:endParaRPr lang="pl-PL"/>
        </a:p>
      </dgm:t>
    </dgm:pt>
    <dgm:pt modelId="{9DD57EF5-1EA9-4FE5-9D30-EDDB25186E5F}" type="pres">
      <dgm:prSet presAssocID="{F610803E-60FA-4F10-ACB0-7FDAB6923D34}" presName="childShape" presStyleCnt="0"/>
      <dgm:spPr/>
      <dgm:t>
        <a:bodyPr/>
        <a:lstStyle/>
        <a:p>
          <a:endParaRPr lang="pl-PL"/>
        </a:p>
      </dgm:t>
    </dgm:pt>
    <dgm:pt modelId="{71A40D1B-FDEC-4FE4-B451-718EF7CEC3DD}" type="pres">
      <dgm:prSet presAssocID="{283FB692-F4E9-4000-A2E6-196B00D4835E}" presName="Name13" presStyleLbl="parChTrans1D2" presStyleIdx="0" presStyleCnt="2"/>
      <dgm:spPr/>
      <dgm:t>
        <a:bodyPr/>
        <a:lstStyle/>
        <a:p>
          <a:endParaRPr lang="pl-PL"/>
        </a:p>
      </dgm:t>
    </dgm:pt>
    <dgm:pt modelId="{AF4FD813-1AEE-436A-B1A1-7A4E6CA6D056}" type="pres">
      <dgm:prSet presAssocID="{2905A4AF-3EDE-4821-9822-6588A888E0DD}" presName="childText" presStyleLbl="bgAcc1" presStyleIdx="0" presStyleCnt="2" custScaleX="389474">
        <dgm:presLayoutVars>
          <dgm:bulletEnabled val="1"/>
        </dgm:presLayoutVars>
      </dgm:prSet>
      <dgm:spPr/>
      <dgm:t>
        <a:bodyPr/>
        <a:lstStyle/>
        <a:p>
          <a:endParaRPr lang="pl-PL"/>
        </a:p>
      </dgm:t>
    </dgm:pt>
    <dgm:pt modelId="{291DFDA6-CB72-4686-A956-097262CBCA99}" type="pres">
      <dgm:prSet presAssocID="{3D648DCD-C7B2-49EE-9C01-C552B78EE8A2}" presName="Name13" presStyleLbl="parChTrans1D2" presStyleIdx="1" presStyleCnt="2"/>
      <dgm:spPr/>
      <dgm:t>
        <a:bodyPr/>
        <a:lstStyle/>
        <a:p>
          <a:endParaRPr lang="pl-PL"/>
        </a:p>
      </dgm:t>
    </dgm:pt>
    <dgm:pt modelId="{40907B9A-8A54-4D55-B0D3-36E8F62227CC}" type="pres">
      <dgm:prSet presAssocID="{CB3A8538-02B9-4A3D-AAC3-FE033E48AF32}" presName="childText" presStyleLbl="bgAcc1" presStyleIdx="1" presStyleCnt="2" custScaleX="403900" custLinFactNeighborX="32849" custLinFactNeighborY="-4578">
        <dgm:presLayoutVars>
          <dgm:bulletEnabled val="1"/>
        </dgm:presLayoutVars>
      </dgm:prSet>
      <dgm:spPr/>
      <dgm:t>
        <a:bodyPr/>
        <a:lstStyle/>
        <a:p>
          <a:endParaRPr lang="pl-PL"/>
        </a:p>
      </dgm:t>
    </dgm:pt>
  </dgm:ptLst>
  <dgm:cxnLst>
    <dgm:cxn modelId="{17A15799-E16C-4D2E-883B-A7AE79B3B565}" type="presOf" srcId="{F610803E-60FA-4F10-ACB0-7FDAB6923D34}" destId="{17CD202A-33AA-4D4A-AEE0-B6251E233F28}" srcOrd="1" destOrd="0" presId="urn:microsoft.com/office/officeart/2005/8/layout/hierarchy3"/>
    <dgm:cxn modelId="{C6199159-CD56-4865-A928-47A8684EE148}" type="presOf" srcId="{3D648DCD-C7B2-49EE-9C01-C552B78EE8A2}" destId="{291DFDA6-CB72-4686-A956-097262CBCA99}" srcOrd="0" destOrd="0" presId="urn:microsoft.com/office/officeart/2005/8/layout/hierarchy3"/>
    <dgm:cxn modelId="{8358AADE-7412-4BF5-B3C6-AA6DC747041B}" type="presOf" srcId="{F610803E-60FA-4F10-ACB0-7FDAB6923D34}" destId="{89A2B0D8-5568-40DC-88C5-902143B50576}" srcOrd="0" destOrd="0" presId="urn:microsoft.com/office/officeart/2005/8/layout/hierarchy3"/>
    <dgm:cxn modelId="{5C795A5D-0215-4B86-8833-8D578A97092B}" srcId="{F610803E-60FA-4F10-ACB0-7FDAB6923D34}" destId="{2905A4AF-3EDE-4821-9822-6588A888E0DD}" srcOrd="0" destOrd="0" parTransId="{283FB692-F4E9-4000-A2E6-196B00D4835E}" sibTransId="{5204000E-DA69-4722-905E-B0A6159DECF6}"/>
    <dgm:cxn modelId="{0A19EE80-A95D-4935-A08E-30E9803E559C}" srcId="{EF56399A-2A02-4D9A-A075-B4A595072A74}" destId="{F610803E-60FA-4F10-ACB0-7FDAB6923D34}" srcOrd="0" destOrd="0" parTransId="{4736DBF4-1DF6-4D58-8A52-28968427D675}" sibTransId="{6A7CB78D-165F-4F14-ABC2-195D2E31FA45}"/>
    <dgm:cxn modelId="{6509579B-0F50-4A74-94BF-D4CC845EA2EB}" type="presOf" srcId="{2905A4AF-3EDE-4821-9822-6588A888E0DD}" destId="{AF4FD813-1AEE-436A-B1A1-7A4E6CA6D056}" srcOrd="0" destOrd="0" presId="urn:microsoft.com/office/officeart/2005/8/layout/hierarchy3"/>
    <dgm:cxn modelId="{A795B621-5BB1-4C06-B1C5-759AEFBB2EFE}" type="presOf" srcId="{EF56399A-2A02-4D9A-A075-B4A595072A74}" destId="{16A69EFC-BE51-414F-A1BE-10A1DB8795BD}" srcOrd="0" destOrd="0" presId="urn:microsoft.com/office/officeart/2005/8/layout/hierarchy3"/>
    <dgm:cxn modelId="{6337FB49-C87D-4443-B412-9CFBAE7A8BD9}" type="presOf" srcId="{283FB692-F4E9-4000-A2E6-196B00D4835E}" destId="{71A40D1B-FDEC-4FE4-B451-718EF7CEC3DD}" srcOrd="0" destOrd="0" presId="urn:microsoft.com/office/officeart/2005/8/layout/hierarchy3"/>
    <dgm:cxn modelId="{7CDD6972-8CCD-4B1E-9607-E93A574A04BA}" type="presOf" srcId="{CB3A8538-02B9-4A3D-AAC3-FE033E48AF32}" destId="{40907B9A-8A54-4D55-B0D3-36E8F62227CC}" srcOrd="0" destOrd="0" presId="urn:microsoft.com/office/officeart/2005/8/layout/hierarchy3"/>
    <dgm:cxn modelId="{F01EC88F-F1B9-403F-8C32-5E40134B187B}" srcId="{F610803E-60FA-4F10-ACB0-7FDAB6923D34}" destId="{CB3A8538-02B9-4A3D-AAC3-FE033E48AF32}" srcOrd="1" destOrd="0" parTransId="{3D648DCD-C7B2-49EE-9C01-C552B78EE8A2}" sibTransId="{933A83D5-5447-48C1-80C1-84029EC3337F}"/>
    <dgm:cxn modelId="{1B88278C-C85A-4CAD-8DDA-55C3FCA24064}" type="presParOf" srcId="{16A69EFC-BE51-414F-A1BE-10A1DB8795BD}" destId="{04673D3D-F00F-4166-A331-F0B2B15B5B5E}" srcOrd="0" destOrd="0" presId="urn:microsoft.com/office/officeart/2005/8/layout/hierarchy3"/>
    <dgm:cxn modelId="{0F4A27CD-5383-4AC3-BEE4-E2A5D97FAD7B}" type="presParOf" srcId="{04673D3D-F00F-4166-A331-F0B2B15B5B5E}" destId="{DE9E6AD5-3D86-435A-9E35-6FB1A78B9EDF}" srcOrd="0" destOrd="0" presId="urn:microsoft.com/office/officeart/2005/8/layout/hierarchy3"/>
    <dgm:cxn modelId="{A7F37787-590A-4B15-AA04-44AE607E773E}" type="presParOf" srcId="{DE9E6AD5-3D86-435A-9E35-6FB1A78B9EDF}" destId="{89A2B0D8-5568-40DC-88C5-902143B50576}" srcOrd="0" destOrd="0" presId="urn:microsoft.com/office/officeart/2005/8/layout/hierarchy3"/>
    <dgm:cxn modelId="{8EE22507-AF8E-4929-9E01-3DB7FD54B938}" type="presParOf" srcId="{DE9E6AD5-3D86-435A-9E35-6FB1A78B9EDF}" destId="{17CD202A-33AA-4D4A-AEE0-B6251E233F28}" srcOrd="1" destOrd="0" presId="urn:microsoft.com/office/officeart/2005/8/layout/hierarchy3"/>
    <dgm:cxn modelId="{05C877A3-CF4F-4060-A9A7-6CA490F6B7A8}" type="presParOf" srcId="{04673D3D-F00F-4166-A331-F0B2B15B5B5E}" destId="{9DD57EF5-1EA9-4FE5-9D30-EDDB25186E5F}" srcOrd="1" destOrd="0" presId="urn:microsoft.com/office/officeart/2005/8/layout/hierarchy3"/>
    <dgm:cxn modelId="{A0C1B457-A0C7-4537-AD33-8A4029DA53B5}" type="presParOf" srcId="{9DD57EF5-1EA9-4FE5-9D30-EDDB25186E5F}" destId="{71A40D1B-FDEC-4FE4-B451-718EF7CEC3DD}" srcOrd="0" destOrd="0" presId="urn:microsoft.com/office/officeart/2005/8/layout/hierarchy3"/>
    <dgm:cxn modelId="{806BBF48-012A-4FB6-8D94-658AEDF58385}" type="presParOf" srcId="{9DD57EF5-1EA9-4FE5-9D30-EDDB25186E5F}" destId="{AF4FD813-1AEE-436A-B1A1-7A4E6CA6D056}" srcOrd="1" destOrd="0" presId="urn:microsoft.com/office/officeart/2005/8/layout/hierarchy3"/>
    <dgm:cxn modelId="{FAF83AC1-8A0E-41B4-BB66-098F2D248810}" type="presParOf" srcId="{9DD57EF5-1EA9-4FE5-9D30-EDDB25186E5F}" destId="{291DFDA6-CB72-4686-A956-097262CBCA99}" srcOrd="2" destOrd="0" presId="urn:microsoft.com/office/officeart/2005/8/layout/hierarchy3"/>
    <dgm:cxn modelId="{0DA949CB-B6B5-4112-8402-396498ACF7B5}" type="presParOf" srcId="{9DD57EF5-1EA9-4FE5-9D30-EDDB25186E5F}" destId="{40907B9A-8A54-4D55-B0D3-36E8F62227CC}"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5D9A60-E285-49B6-9ECE-44CD3F30E493}"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pl-PL"/>
        </a:p>
      </dgm:t>
    </dgm:pt>
    <dgm:pt modelId="{425E91FF-4818-4F99-BE48-A6C5E14EEFEA}">
      <dgm:prSet phldrT="[Tekst]" custT="1"/>
      <dgm:spPr/>
      <dgm:t>
        <a:bodyPr/>
        <a:lstStyle/>
        <a:p>
          <a:r>
            <a:rPr lang="pl-PL" sz="1800" b="1" dirty="0" smtClean="0">
              <a:latin typeface="Arial" panose="020B0604020202020204" pitchFamily="34" charset="0"/>
              <a:ea typeface="Batang" pitchFamily="18" charset="-127"/>
              <a:cs typeface="Arial" panose="020B0604020202020204" pitchFamily="34" charset="0"/>
            </a:rPr>
            <a:t>Udzielanie zamówień w projekcie</a:t>
          </a:r>
          <a:endParaRPr lang="pl-PL" sz="1800" b="1" dirty="0">
            <a:latin typeface="Arial" panose="020B0604020202020204" pitchFamily="34" charset="0"/>
            <a:ea typeface="Batang" pitchFamily="18" charset="-127"/>
            <a:cs typeface="Arial" panose="020B0604020202020204" pitchFamily="34" charset="0"/>
          </a:endParaRPr>
        </a:p>
      </dgm:t>
    </dgm:pt>
    <dgm:pt modelId="{EE87FA0C-7BB8-4006-A69E-AD4275F57FC0}" type="parTrans" cxnId="{0363F805-554C-40F8-BA8C-453A8E85C4EC}">
      <dgm:prSet/>
      <dgm:spPr/>
      <dgm:t>
        <a:bodyPr/>
        <a:lstStyle/>
        <a:p>
          <a:endParaRPr lang="pl-PL"/>
        </a:p>
      </dgm:t>
    </dgm:pt>
    <dgm:pt modelId="{8D1BFE2D-996D-407D-BE57-0A022639BE66}" type="sibTrans" cxnId="{0363F805-554C-40F8-BA8C-453A8E85C4EC}">
      <dgm:prSet/>
      <dgm:spPr/>
      <dgm:t>
        <a:bodyPr/>
        <a:lstStyle/>
        <a:p>
          <a:endParaRPr lang="pl-PL"/>
        </a:p>
      </dgm:t>
    </dgm:pt>
    <dgm:pt modelId="{60C20EC1-B7D9-4D1F-9C38-6BE7485E6A6E}">
      <dgm:prSet phldrT="[Tekst]" custT="1"/>
      <dgm:spPr/>
      <dgm:t>
        <a:bodyPr/>
        <a:lstStyle/>
        <a:p>
          <a:pPr algn="ctr"/>
          <a:r>
            <a:rPr lang="pl-PL" sz="1100" b="1" dirty="0" smtClean="0">
              <a:solidFill>
                <a:srgbClr val="002060"/>
              </a:solidFill>
              <a:latin typeface="Arial" pitchFamily="34" charset="0"/>
              <a:ea typeface="Batang" pitchFamily="18" charset="-127"/>
              <a:cs typeface="Arial" pitchFamily="34" charset="0"/>
            </a:rPr>
            <a:t>Wytyczne Ministra Rozwoju i Finansów w zakresie kwalifikowalności wydatków w ramach Europejskiego Funduszu Rozwoju Regionalnego, Europejskiego Funduszu Społecznego oraz Funduszu Spójności na lata 2014-2020 dnia 19 lipca 2017 r.</a:t>
          </a:r>
          <a:endParaRPr lang="pl-PL" sz="1100" b="1" dirty="0">
            <a:solidFill>
              <a:srgbClr val="002060"/>
            </a:solidFill>
            <a:latin typeface="Arial" pitchFamily="34" charset="0"/>
            <a:ea typeface="Batang" pitchFamily="18" charset="-127"/>
            <a:cs typeface="Arial" pitchFamily="34" charset="0"/>
          </a:endParaRPr>
        </a:p>
      </dgm:t>
    </dgm:pt>
    <dgm:pt modelId="{7C343929-F826-4C69-AD04-CBC8504FB217}" type="parTrans" cxnId="{0904F597-9C00-4A08-8137-AD1C7A75817E}">
      <dgm:prSet/>
      <dgm:spPr/>
      <dgm:t>
        <a:bodyPr/>
        <a:lstStyle/>
        <a:p>
          <a:endParaRPr lang="pl-PL"/>
        </a:p>
      </dgm:t>
    </dgm:pt>
    <dgm:pt modelId="{AE66DBE2-6B71-4B6D-817A-A87CE89FF931}" type="sibTrans" cxnId="{0904F597-9C00-4A08-8137-AD1C7A75817E}">
      <dgm:prSet/>
      <dgm:spPr/>
      <dgm:t>
        <a:bodyPr/>
        <a:lstStyle/>
        <a:p>
          <a:endParaRPr lang="pl-PL"/>
        </a:p>
      </dgm:t>
    </dgm:pt>
    <dgm:pt modelId="{584D7D00-3499-4D5A-AD65-796AA1D60B40}">
      <dgm:prSet phldrT="[Tekst]" custT="1"/>
      <dgm:spPr/>
      <dgm:t>
        <a:bodyPr/>
        <a:lstStyle/>
        <a:p>
          <a:r>
            <a:rPr lang="pl-PL" sz="1100" b="1" dirty="0" smtClean="0">
              <a:solidFill>
                <a:srgbClr val="002060"/>
              </a:solidFill>
              <a:latin typeface="Arial" pitchFamily="34" charset="0"/>
              <a:ea typeface="Batang" pitchFamily="18" charset="-127"/>
              <a:cs typeface="Arial" pitchFamily="34" charset="0"/>
            </a:rPr>
            <a:t>Zasady w zakresie udzielania zamówień w projektach realizowanych w ramach Regionalnego Programu Operacyjnego </a:t>
          </a:r>
          <a:br>
            <a:rPr lang="pl-PL" sz="1100" b="1" dirty="0" smtClean="0">
              <a:solidFill>
                <a:srgbClr val="002060"/>
              </a:solidFill>
              <a:latin typeface="Arial" pitchFamily="34" charset="0"/>
              <a:ea typeface="Batang" pitchFamily="18" charset="-127"/>
              <a:cs typeface="Arial" pitchFamily="34" charset="0"/>
            </a:rPr>
          </a:br>
          <a:r>
            <a:rPr lang="pl-PL" sz="1100" b="1" dirty="0" smtClean="0">
              <a:solidFill>
                <a:srgbClr val="002060"/>
              </a:solidFill>
              <a:latin typeface="Arial" pitchFamily="34" charset="0"/>
              <a:ea typeface="Batang" pitchFamily="18" charset="-127"/>
              <a:cs typeface="Arial" pitchFamily="34" charset="0"/>
            </a:rPr>
            <a:t>Województwa Zachodniopomorskiego 2014-2020 </a:t>
          </a:r>
        </a:p>
        <a:p>
          <a:r>
            <a:rPr lang="pl-PL" sz="1100" b="1" dirty="0" smtClean="0">
              <a:solidFill>
                <a:srgbClr val="002060"/>
              </a:solidFill>
              <a:latin typeface="Arial" pitchFamily="34" charset="0"/>
              <a:ea typeface="Batang" pitchFamily="18" charset="-127"/>
              <a:cs typeface="Arial" pitchFamily="34" charset="0"/>
            </a:rPr>
            <a:t>(załącznik nr 5 do umowy o dofinansowanie)</a:t>
          </a:r>
          <a:endParaRPr lang="pl-PL" sz="1100" b="1" dirty="0">
            <a:solidFill>
              <a:srgbClr val="002060"/>
            </a:solidFill>
            <a:latin typeface="Arial" pitchFamily="34" charset="0"/>
            <a:ea typeface="Batang" pitchFamily="18" charset="-127"/>
            <a:cs typeface="Arial" pitchFamily="34" charset="0"/>
          </a:endParaRPr>
        </a:p>
      </dgm:t>
    </dgm:pt>
    <dgm:pt modelId="{8BEBB733-6F89-420D-BC9A-ED0C45001166}" type="parTrans" cxnId="{4F0E812C-B066-4FFD-A93A-3FF2FC09DCE4}">
      <dgm:prSet/>
      <dgm:spPr/>
      <dgm:t>
        <a:bodyPr/>
        <a:lstStyle/>
        <a:p>
          <a:endParaRPr lang="pl-PL"/>
        </a:p>
      </dgm:t>
    </dgm:pt>
    <dgm:pt modelId="{3BF24D34-F640-4FA9-AA6F-60D925FFA76B}" type="sibTrans" cxnId="{4F0E812C-B066-4FFD-A93A-3FF2FC09DCE4}">
      <dgm:prSet/>
      <dgm:spPr/>
      <dgm:t>
        <a:bodyPr/>
        <a:lstStyle/>
        <a:p>
          <a:endParaRPr lang="pl-PL"/>
        </a:p>
      </dgm:t>
    </dgm:pt>
    <dgm:pt modelId="{428AB42B-957D-4C17-9914-2E1AF17F6A3D}" type="pres">
      <dgm:prSet presAssocID="{FA5D9A60-E285-49B6-9ECE-44CD3F30E493}" presName="diagram" presStyleCnt="0">
        <dgm:presLayoutVars>
          <dgm:chPref val="1"/>
          <dgm:dir/>
          <dgm:animOne val="branch"/>
          <dgm:animLvl val="lvl"/>
          <dgm:resizeHandles/>
        </dgm:presLayoutVars>
      </dgm:prSet>
      <dgm:spPr/>
      <dgm:t>
        <a:bodyPr/>
        <a:lstStyle/>
        <a:p>
          <a:endParaRPr lang="pl-PL"/>
        </a:p>
      </dgm:t>
    </dgm:pt>
    <dgm:pt modelId="{C800C5FC-BED5-47BF-9C32-89A122AFA9F3}" type="pres">
      <dgm:prSet presAssocID="{425E91FF-4818-4F99-BE48-A6C5E14EEFEA}" presName="root" presStyleCnt="0"/>
      <dgm:spPr/>
      <dgm:t>
        <a:bodyPr/>
        <a:lstStyle/>
        <a:p>
          <a:endParaRPr lang="pl-PL"/>
        </a:p>
      </dgm:t>
    </dgm:pt>
    <dgm:pt modelId="{184146EB-9D0E-4CF8-A986-AA19DCFE28AE}" type="pres">
      <dgm:prSet presAssocID="{425E91FF-4818-4F99-BE48-A6C5E14EEFEA}" presName="rootComposite" presStyleCnt="0"/>
      <dgm:spPr/>
      <dgm:t>
        <a:bodyPr/>
        <a:lstStyle/>
        <a:p>
          <a:endParaRPr lang="pl-PL"/>
        </a:p>
      </dgm:t>
    </dgm:pt>
    <dgm:pt modelId="{8E955426-A0AE-429E-A256-87540A5131AC}" type="pres">
      <dgm:prSet presAssocID="{425E91FF-4818-4F99-BE48-A6C5E14EEFEA}" presName="rootText" presStyleLbl="node1" presStyleIdx="0" presStyleCnt="1" custScaleX="253132" custScaleY="50763"/>
      <dgm:spPr/>
      <dgm:t>
        <a:bodyPr/>
        <a:lstStyle/>
        <a:p>
          <a:endParaRPr lang="pl-PL"/>
        </a:p>
      </dgm:t>
    </dgm:pt>
    <dgm:pt modelId="{F55A78B9-DFE8-4AC2-9237-62768A4726BA}" type="pres">
      <dgm:prSet presAssocID="{425E91FF-4818-4F99-BE48-A6C5E14EEFEA}" presName="rootConnector" presStyleLbl="node1" presStyleIdx="0" presStyleCnt="1"/>
      <dgm:spPr/>
      <dgm:t>
        <a:bodyPr/>
        <a:lstStyle/>
        <a:p>
          <a:endParaRPr lang="pl-PL"/>
        </a:p>
      </dgm:t>
    </dgm:pt>
    <dgm:pt modelId="{3E56FFE0-8E5B-4227-A6BE-96E54D7ED8E4}" type="pres">
      <dgm:prSet presAssocID="{425E91FF-4818-4F99-BE48-A6C5E14EEFEA}" presName="childShape" presStyleCnt="0"/>
      <dgm:spPr/>
      <dgm:t>
        <a:bodyPr/>
        <a:lstStyle/>
        <a:p>
          <a:endParaRPr lang="pl-PL"/>
        </a:p>
      </dgm:t>
    </dgm:pt>
    <dgm:pt modelId="{C6BF4011-1F07-46EC-A165-7F1CD291B21E}" type="pres">
      <dgm:prSet presAssocID="{7C343929-F826-4C69-AD04-CBC8504FB217}" presName="Name13" presStyleLbl="parChTrans1D2" presStyleIdx="0" presStyleCnt="2"/>
      <dgm:spPr/>
      <dgm:t>
        <a:bodyPr/>
        <a:lstStyle/>
        <a:p>
          <a:endParaRPr lang="pl-PL"/>
        </a:p>
      </dgm:t>
    </dgm:pt>
    <dgm:pt modelId="{29197EC5-8815-4F40-941F-EF549772B645}" type="pres">
      <dgm:prSet presAssocID="{60C20EC1-B7D9-4D1F-9C38-6BE7485E6A6E}" presName="childText" presStyleLbl="bgAcc1" presStyleIdx="0" presStyleCnt="2" custScaleX="245711" custScaleY="74837">
        <dgm:presLayoutVars>
          <dgm:bulletEnabled val="1"/>
        </dgm:presLayoutVars>
      </dgm:prSet>
      <dgm:spPr/>
      <dgm:t>
        <a:bodyPr/>
        <a:lstStyle/>
        <a:p>
          <a:endParaRPr lang="pl-PL"/>
        </a:p>
      </dgm:t>
    </dgm:pt>
    <dgm:pt modelId="{7FD87A82-48D0-4E2F-9C98-7C84ED72E962}" type="pres">
      <dgm:prSet presAssocID="{8BEBB733-6F89-420D-BC9A-ED0C45001166}" presName="Name13" presStyleLbl="parChTrans1D2" presStyleIdx="1" presStyleCnt="2"/>
      <dgm:spPr/>
      <dgm:t>
        <a:bodyPr/>
        <a:lstStyle/>
        <a:p>
          <a:endParaRPr lang="pl-PL"/>
        </a:p>
      </dgm:t>
    </dgm:pt>
    <dgm:pt modelId="{3D3DA9B0-BE9E-4640-B185-CC53955F9684}" type="pres">
      <dgm:prSet presAssocID="{584D7D00-3499-4D5A-AD65-796AA1D60B40}" presName="childText" presStyleLbl="bgAcc1" presStyleIdx="1" presStyleCnt="2" custScaleX="250264" custScaleY="73484">
        <dgm:presLayoutVars>
          <dgm:bulletEnabled val="1"/>
        </dgm:presLayoutVars>
      </dgm:prSet>
      <dgm:spPr/>
      <dgm:t>
        <a:bodyPr/>
        <a:lstStyle/>
        <a:p>
          <a:endParaRPr lang="pl-PL"/>
        </a:p>
      </dgm:t>
    </dgm:pt>
  </dgm:ptLst>
  <dgm:cxnLst>
    <dgm:cxn modelId="{90D36AAF-0807-4BB3-BC72-5AEDE1688D41}" type="presOf" srcId="{425E91FF-4818-4F99-BE48-A6C5E14EEFEA}" destId="{F55A78B9-DFE8-4AC2-9237-62768A4726BA}" srcOrd="1" destOrd="0" presId="urn:microsoft.com/office/officeart/2005/8/layout/hierarchy3"/>
    <dgm:cxn modelId="{D92E070A-FDF5-405D-BA7C-454619D1B87A}" type="presOf" srcId="{425E91FF-4818-4F99-BE48-A6C5E14EEFEA}" destId="{8E955426-A0AE-429E-A256-87540A5131AC}" srcOrd="0" destOrd="0" presId="urn:microsoft.com/office/officeart/2005/8/layout/hierarchy3"/>
    <dgm:cxn modelId="{B0208A36-6CAB-4134-AD42-4D04D7F87A78}" type="presOf" srcId="{584D7D00-3499-4D5A-AD65-796AA1D60B40}" destId="{3D3DA9B0-BE9E-4640-B185-CC53955F9684}" srcOrd="0" destOrd="0" presId="urn:microsoft.com/office/officeart/2005/8/layout/hierarchy3"/>
    <dgm:cxn modelId="{A84CE5B3-8FFF-4EF4-BD6F-DD6982D3D5BD}" type="presOf" srcId="{FA5D9A60-E285-49B6-9ECE-44CD3F30E493}" destId="{428AB42B-957D-4C17-9914-2E1AF17F6A3D}" srcOrd="0" destOrd="0" presId="urn:microsoft.com/office/officeart/2005/8/layout/hierarchy3"/>
    <dgm:cxn modelId="{0904F597-9C00-4A08-8137-AD1C7A75817E}" srcId="{425E91FF-4818-4F99-BE48-A6C5E14EEFEA}" destId="{60C20EC1-B7D9-4D1F-9C38-6BE7485E6A6E}" srcOrd="0" destOrd="0" parTransId="{7C343929-F826-4C69-AD04-CBC8504FB217}" sibTransId="{AE66DBE2-6B71-4B6D-817A-A87CE89FF931}"/>
    <dgm:cxn modelId="{E272FDCA-27B9-40AD-848C-C5E91E15AB3A}" type="presOf" srcId="{7C343929-F826-4C69-AD04-CBC8504FB217}" destId="{C6BF4011-1F07-46EC-A165-7F1CD291B21E}" srcOrd="0" destOrd="0" presId="urn:microsoft.com/office/officeart/2005/8/layout/hierarchy3"/>
    <dgm:cxn modelId="{0363F805-554C-40F8-BA8C-453A8E85C4EC}" srcId="{FA5D9A60-E285-49B6-9ECE-44CD3F30E493}" destId="{425E91FF-4818-4F99-BE48-A6C5E14EEFEA}" srcOrd="0" destOrd="0" parTransId="{EE87FA0C-7BB8-4006-A69E-AD4275F57FC0}" sibTransId="{8D1BFE2D-996D-407D-BE57-0A022639BE66}"/>
    <dgm:cxn modelId="{A98217F4-64D1-44BA-8DD0-6D89CCFC418C}" type="presOf" srcId="{8BEBB733-6F89-420D-BC9A-ED0C45001166}" destId="{7FD87A82-48D0-4E2F-9C98-7C84ED72E962}" srcOrd="0" destOrd="0" presId="urn:microsoft.com/office/officeart/2005/8/layout/hierarchy3"/>
    <dgm:cxn modelId="{4F0E812C-B066-4FFD-A93A-3FF2FC09DCE4}" srcId="{425E91FF-4818-4F99-BE48-A6C5E14EEFEA}" destId="{584D7D00-3499-4D5A-AD65-796AA1D60B40}" srcOrd="1" destOrd="0" parTransId="{8BEBB733-6F89-420D-BC9A-ED0C45001166}" sibTransId="{3BF24D34-F640-4FA9-AA6F-60D925FFA76B}"/>
    <dgm:cxn modelId="{BF089601-80B6-47EA-B141-46BDE1790A56}" type="presOf" srcId="{60C20EC1-B7D9-4D1F-9C38-6BE7485E6A6E}" destId="{29197EC5-8815-4F40-941F-EF549772B645}" srcOrd="0" destOrd="0" presId="urn:microsoft.com/office/officeart/2005/8/layout/hierarchy3"/>
    <dgm:cxn modelId="{43F913C6-ED60-4ED8-A5D5-061205E12C1E}" type="presParOf" srcId="{428AB42B-957D-4C17-9914-2E1AF17F6A3D}" destId="{C800C5FC-BED5-47BF-9C32-89A122AFA9F3}" srcOrd="0" destOrd="0" presId="urn:microsoft.com/office/officeart/2005/8/layout/hierarchy3"/>
    <dgm:cxn modelId="{B9020A3C-5BDD-4C7E-8C50-93DF0DAFDB12}" type="presParOf" srcId="{C800C5FC-BED5-47BF-9C32-89A122AFA9F3}" destId="{184146EB-9D0E-4CF8-A986-AA19DCFE28AE}" srcOrd="0" destOrd="0" presId="urn:microsoft.com/office/officeart/2005/8/layout/hierarchy3"/>
    <dgm:cxn modelId="{A152510C-8662-49D2-B889-0D72D9A7BFE9}" type="presParOf" srcId="{184146EB-9D0E-4CF8-A986-AA19DCFE28AE}" destId="{8E955426-A0AE-429E-A256-87540A5131AC}" srcOrd="0" destOrd="0" presId="urn:microsoft.com/office/officeart/2005/8/layout/hierarchy3"/>
    <dgm:cxn modelId="{8FC961A9-8FD5-4D9B-8719-CC2E0E34FFEE}" type="presParOf" srcId="{184146EB-9D0E-4CF8-A986-AA19DCFE28AE}" destId="{F55A78B9-DFE8-4AC2-9237-62768A4726BA}" srcOrd="1" destOrd="0" presId="urn:microsoft.com/office/officeart/2005/8/layout/hierarchy3"/>
    <dgm:cxn modelId="{A7F12355-D242-41C5-A1F8-7975D6CD64A1}" type="presParOf" srcId="{C800C5FC-BED5-47BF-9C32-89A122AFA9F3}" destId="{3E56FFE0-8E5B-4227-A6BE-96E54D7ED8E4}" srcOrd="1" destOrd="0" presId="urn:microsoft.com/office/officeart/2005/8/layout/hierarchy3"/>
    <dgm:cxn modelId="{2703DEB6-C71B-4FB1-9B6F-D11F680B5258}" type="presParOf" srcId="{3E56FFE0-8E5B-4227-A6BE-96E54D7ED8E4}" destId="{C6BF4011-1F07-46EC-A165-7F1CD291B21E}" srcOrd="0" destOrd="0" presId="urn:microsoft.com/office/officeart/2005/8/layout/hierarchy3"/>
    <dgm:cxn modelId="{2C1B7E32-D69E-4105-99D5-80707786334E}" type="presParOf" srcId="{3E56FFE0-8E5B-4227-A6BE-96E54D7ED8E4}" destId="{29197EC5-8815-4F40-941F-EF549772B645}" srcOrd="1" destOrd="0" presId="urn:microsoft.com/office/officeart/2005/8/layout/hierarchy3"/>
    <dgm:cxn modelId="{CD0B2416-1345-401D-AE51-6652C33AE43F}" type="presParOf" srcId="{3E56FFE0-8E5B-4227-A6BE-96E54D7ED8E4}" destId="{7FD87A82-48D0-4E2F-9C98-7C84ED72E962}" srcOrd="2" destOrd="0" presId="urn:microsoft.com/office/officeart/2005/8/layout/hierarchy3"/>
    <dgm:cxn modelId="{3AD32227-78BC-4EE2-A040-9ED05675C641}" type="presParOf" srcId="{3E56FFE0-8E5B-4227-A6BE-96E54D7ED8E4}" destId="{3D3DA9B0-BE9E-4640-B185-CC53955F9684}" srcOrd="3"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A03FA1-9158-4ECD-BEDD-E04769F6FFC8}" type="doc">
      <dgm:prSet loTypeId="urn:microsoft.com/office/officeart/2005/8/layout/arrow2" loCatId="process" qsTypeId="urn:microsoft.com/office/officeart/2005/8/quickstyle/3d1" qsCatId="3D" csTypeId="urn:microsoft.com/office/officeart/2005/8/colors/accent1_2" csCatId="accent1" phldr="1"/>
      <dgm:spPr/>
    </dgm:pt>
    <dgm:pt modelId="{29477A05-2242-4FE5-A8FD-BFFCECDC2814}">
      <dgm:prSet phldrT="[Tekst]"/>
      <dgm:spPr/>
      <dgm:t>
        <a:bodyPr/>
        <a:lstStyle/>
        <a:p>
          <a:endParaRPr lang="pl-PL" dirty="0"/>
        </a:p>
      </dgm:t>
    </dgm:pt>
    <dgm:pt modelId="{FCE3D467-D12F-44CB-9782-D879512865D2}" type="sibTrans" cxnId="{5E349DE8-2B06-410F-A889-141924D68AAB}">
      <dgm:prSet/>
      <dgm:spPr/>
      <dgm:t>
        <a:bodyPr/>
        <a:lstStyle/>
        <a:p>
          <a:endParaRPr lang="pl-PL"/>
        </a:p>
      </dgm:t>
    </dgm:pt>
    <dgm:pt modelId="{6BC243B2-6EE9-4F56-A8E2-AE5562F1915C}" type="parTrans" cxnId="{5E349DE8-2B06-410F-A889-141924D68AAB}">
      <dgm:prSet/>
      <dgm:spPr/>
      <dgm:t>
        <a:bodyPr/>
        <a:lstStyle/>
        <a:p>
          <a:endParaRPr lang="pl-PL"/>
        </a:p>
      </dgm:t>
    </dgm:pt>
    <dgm:pt modelId="{339B60A2-4C3E-4B72-B095-A760FCDFCA2E}" type="pres">
      <dgm:prSet presAssocID="{73A03FA1-9158-4ECD-BEDD-E04769F6FFC8}" presName="arrowDiagram" presStyleCnt="0">
        <dgm:presLayoutVars>
          <dgm:chMax val="5"/>
          <dgm:dir/>
          <dgm:resizeHandles val="exact"/>
        </dgm:presLayoutVars>
      </dgm:prSet>
      <dgm:spPr/>
    </dgm:pt>
    <dgm:pt modelId="{D055086D-7E85-443A-AB67-B5211C46BD28}" type="pres">
      <dgm:prSet presAssocID="{73A03FA1-9158-4ECD-BEDD-E04769F6FFC8}" presName="arrow" presStyleLbl="bgShp" presStyleIdx="0" presStyleCnt="1" custScaleX="73248" custScaleY="76088" custLinFactNeighborX="-64189" custLinFactNeighborY="-22973"/>
      <dgm:spPr/>
    </dgm:pt>
    <dgm:pt modelId="{6CD947E0-4B5E-4751-8FB9-CCF47CD6FD32}" type="pres">
      <dgm:prSet presAssocID="{73A03FA1-9158-4ECD-BEDD-E04769F6FFC8}" presName="arrowDiagram1" presStyleCnt="0">
        <dgm:presLayoutVars>
          <dgm:bulletEnabled val="1"/>
        </dgm:presLayoutVars>
      </dgm:prSet>
      <dgm:spPr/>
    </dgm:pt>
    <dgm:pt modelId="{F6EE565B-915F-4135-841E-BFC1A152216B}" type="pres">
      <dgm:prSet presAssocID="{29477A05-2242-4FE5-A8FD-BFFCECDC2814}" presName="bullet1" presStyleLbl="node1" presStyleIdx="0" presStyleCnt="1" custScaleX="182164" custScaleY="150934" custLinFactX="39620" custLinFactY="-100000" custLinFactNeighborX="100000" custLinFactNeighborY="-198281"/>
      <dgm:spPr/>
    </dgm:pt>
    <dgm:pt modelId="{19DCEDEB-B664-4AA6-8E72-500827C332B3}" type="pres">
      <dgm:prSet presAssocID="{29477A05-2242-4FE5-A8FD-BFFCECDC2814}" presName="textBox1" presStyleLbl="revTx" presStyleIdx="0" presStyleCnt="1" custScaleX="154139" custLinFactX="129392" custLinFactY="2542" custLinFactNeighborX="200000" custLinFactNeighborY="100000">
        <dgm:presLayoutVars>
          <dgm:bulletEnabled val="1"/>
        </dgm:presLayoutVars>
      </dgm:prSet>
      <dgm:spPr/>
      <dgm:t>
        <a:bodyPr/>
        <a:lstStyle/>
        <a:p>
          <a:endParaRPr lang="pl-PL"/>
        </a:p>
      </dgm:t>
    </dgm:pt>
  </dgm:ptLst>
  <dgm:cxnLst>
    <dgm:cxn modelId="{EEF47EBF-3DEE-4F44-955F-064B0555BF79}" type="presOf" srcId="{29477A05-2242-4FE5-A8FD-BFFCECDC2814}" destId="{19DCEDEB-B664-4AA6-8E72-500827C332B3}" srcOrd="0" destOrd="0" presId="urn:microsoft.com/office/officeart/2005/8/layout/arrow2"/>
    <dgm:cxn modelId="{5E349DE8-2B06-410F-A889-141924D68AAB}" srcId="{73A03FA1-9158-4ECD-BEDD-E04769F6FFC8}" destId="{29477A05-2242-4FE5-A8FD-BFFCECDC2814}" srcOrd="0" destOrd="0" parTransId="{6BC243B2-6EE9-4F56-A8E2-AE5562F1915C}" sibTransId="{FCE3D467-D12F-44CB-9782-D879512865D2}"/>
    <dgm:cxn modelId="{DF9A7D23-3052-4C6A-9B52-59D177FDC684}" type="presOf" srcId="{73A03FA1-9158-4ECD-BEDD-E04769F6FFC8}" destId="{339B60A2-4C3E-4B72-B095-A760FCDFCA2E}" srcOrd="0" destOrd="0" presId="urn:microsoft.com/office/officeart/2005/8/layout/arrow2"/>
    <dgm:cxn modelId="{C195942A-F326-461E-A652-437176DAA341}" type="presParOf" srcId="{339B60A2-4C3E-4B72-B095-A760FCDFCA2E}" destId="{D055086D-7E85-443A-AB67-B5211C46BD28}" srcOrd="0" destOrd="0" presId="urn:microsoft.com/office/officeart/2005/8/layout/arrow2"/>
    <dgm:cxn modelId="{8E9C5BBC-B612-460B-9F99-29CAAD300B1E}" type="presParOf" srcId="{339B60A2-4C3E-4B72-B095-A760FCDFCA2E}" destId="{6CD947E0-4B5E-4751-8FB9-CCF47CD6FD32}" srcOrd="1" destOrd="0" presId="urn:microsoft.com/office/officeart/2005/8/layout/arrow2"/>
    <dgm:cxn modelId="{83973E85-3A3C-4421-9D9C-522B551C894C}" type="presParOf" srcId="{6CD947E0-4B5E-4751-8FB9-CCF47CD6FD32}" destId="{F6EE565B-915F-4135-841E-BFC1A152216B}" srcOrd="0" destOrd="0" presId="urn:microsoft.com/office/officeart/2005/8/layout/arrow2"/>
    <dgm:cxn modelId="{0C41CC22-4A09-4FBA-82E0-8E97ACBA3CC9}" type="presParOf" srcId="{6CD947E0-4B5E-4751-8FB9-CCF47CD6FD32}" destId="{19DCEDEB-B664-4AA6-8E72-500827C332B3}" srcOrd="1" destOrd="0" presId="urn:microsoft.com/office/officeart/2005/8/layout/arrow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B5747-3913-4311-BE14-5A69D1DE1F7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pl-PL"/>
        </a:p>
      </dgm:t>
    </dgm:pt>
    <dgm:pt modelId="{1572FA90-A026-4EA3-8C1A-571C91137E63}">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pl-PL" sz="1200" b="1" dirty="0" smtClean="0">
              <a:solidFill>
                <a:schemeClr val="bg1"/>
              </a:solidFill>
              <a:latin typeface="Arial" panose="020B0604020202020204" pitchFamily="34" charset="0"/>
              <a:cs typeface="Arial" panose="020B0604020202020204" pitchFamily="34" charset="0"/>
            </a:rPr>
            <a:t>RJP</a:t>
          </a:r>
          <a:r>
            <a:rPr lang="pl-PL" sz="1200" dirty="0" smtClean="0">
              <a:solidFill>
                <a:schemeClr val="bg1"/>
              </a:solidFill>
              <a:latin typeface="Arial" panose="020B0604020202020204" pitchFamily="34" charset="0"/>
              <a:cs typeface="Arial" panose="020B0604020202020204" pitchFamily="34" charset="0"/>
            </a:rPr>
            <a:t> </a:t>
          </a:r>
        </a:p>
        <a:p>
          <a:r>
            <a:rPr lang="pl-PL" sz="1200" dirty="0" smtClean="0">
              <a:solidFill>
                <a:schemeClr val="bg1"/>
              </a:solidFill>
              <a:latin typeface="Arial" panose="020B0604020202020204" pitchFamily="34" charset="0"/>
              <a:cs typeface="Arial" panose="020B0604020202020204" pitchFamily="34" charset="0"/>
            </a:rPr>
            <a:t>liczba pracowników zatrudnionych w pełnym wymiarze czasu pracy </a:t>
          </a:r>
          <a:br>
            <a:rPr lang="pl-PL" sz="1200" dirty="0" smtClean="0">
              <a:solidFill>
                <a:schemeClr val="bg1"/>
              </a:solidFill>
              <a:latin typeface="Arial" panose="020B0604020202020204" pitchFamily="34" charset="0"/>
              <a:cs typeface="Arial" panose="020B0604020202020204" pitchFamily="34" charset="0"/>
            </a:rPr>
          </a:br>
          <a:r>
            <a:rPr lang="pl-PL" sz="1200" dirty="0" smtClean="0">
              <a:solidFill>
                <a:schemeClr val="bg1"/>
              </a:solidFill>
              <a:latin typeface="Arial" panose="020B0604020202020204" pitchFamily="34" charset="0"/>
              <a:cs typeface="Arial" panose="020B0604020202020204" pitchFamily="34" charset="0"/>
            </a:rPr>
            <a:t>(w obrębie danego przedsiębiorstwa </a:t>
          </a:r>
          <a:br>
            <a:rPr lang="pl-PL" sz="1200" dirty="0" smtClean="0">
              <a:solidFill>
                <a:schemeClr val="bg1"/>
              </a:solidFill>
              <a:latin typeface="Arial" panose="020B0604020202020204" pitchFamily="34" charset="0"/>
              <a:cs typeface="Arial" panose="020B0604020202020204" pitchFamily="34" charset="0"/>
            </a:rPr>
          </a:br>
          <a:r>
            <a:rPr lang="pl-PL" sz="1200" dirty="0" smtClean="0">
              <a:solidFill>
                <a:schemeClr val="bg1"/>
              </a:solidFill>
              <a:latin typeface="Arial" panose="020B0604020202020204" pitchFamily="34" charset="0"/>
              <a:cs typeface="Arial" panose="020B0604020202020204" pitchFamily="34" charset="0"/>
            </a:rPr>
            <a:t>lub w jego imieniu) w ciągu całego uwzględnianego roku.</a:t>
          </a:r>
          <a:endParaRPr lang="pl-PL" sz="1200" dirty="0">
            <a:solidFill>
              <a:schemeClr val="bg1"/>
            </a:solidFill>
            <a:latin typeface="Arial" panose="020B0604020202020204" pitchFamily="34" charset="0"/>
            <a:cs typeface="Arial" panose="020B0604020202020204" pitchFamily="34" charset="0"/>
          </a:endParaRPr>
        </a:p>
      </dgm:t>
    </dgm:pt>
    <dgm:pt modelId="{6A2FA86F-04FB-4956-AE1F-4C57C460E638}" type="parTrans" cxnId="{17B504ED-490C-465A-BD5D-3F9F175C632F}">
      <dgm:prSet/>
      <dgm:spPr/>
      <dgm:t>
        <a:bodyPr/>
        <a:lstStyle/>
        <a:p>
          <a:endParaRPr lang="pl-PL"/>
        </a:p>
      </dgm:t>
    </dgm:pt>
    <dgm:pt modelId="{7D515056-57CE-4B71-9143-AD998E368F27}" type="sibTrans" cxnId="{17B504ED-490C-465A-BD5D-3F9F175C632F}">
      <dgm:prSet/>
      <dgm:spPr/>
      <dgm:t>
        <a:bodyPr/>
        <a:lstStyle/>
        <a:p>
          <a:endParaRPr lang="pl-PL"/>
        </a:p>
      </dgm:t>
    </dgm:pt>
    <dgm:pt modelId="{9018CF38-25D1-4CF5-AF12-9F8C8FFA459A}">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pl-PL" sz="1200" baseline="0" dirty="0" smtClean="0">
              <a:solidFill>
                <a:schemeClr val="bg1"/>
              </a:solidFill>
              <a:latin typeface="Arial" panose="020B0604020202020204" pitchFamily="34" charset="0"/>
              <a:cs typeface="Arial" panose="020B0604020202020204" pitchFamily="34" charset="0"/>
            </a:rPr>
            <a:t>pracownicy</a:t>
          </a:r>
          <a:endParaRPr lang="pl-PL" sz="1200" dirty="0"/>
        </a:p>
      </dgm:t>
    </dgm:pt>
    <dgm:pt modelId="{9C8CA7A4-1B57-40A6-9252-1D643ACA5437}" type="parTrans" cxnId="{5C8F69AD-CA8D-43EA-9874-197C77937979}">
      <dgm:prSet/>
      <dgm:spPr/>
      <dgm:t>
        <a:bodyPr/>
        <a:lstStyle/>
        <a:p>
          <a:endParaRPr lang="pl-PL"/>
        </a:p>
      </dgm:t>
    </dgm:pt>
    <dgm:pt modelId="{B81C5CA0-345C-41ED-B52D-99F7C64FE7E6}" type="sibTrans" cxnId="{5C8F69AD-CA8D-43EA-9874-197C77937979}">
      <dgm:prSet/>
      <dgm:spPr/>
      <dgm:t>
        <a:bodyPr/>
        <a:lstStyle/>
        <a:p>
          <a:endParaRPr lang="pl-PL"/>
        </a:p>
      </dgm:t>
    </dgm:pt>
    <dgm:pt modelId="{C2B8E878-79B6-4973-B02A-F9F1BC0CA360}">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pl-PL" sz="1200" dirty="0" smtClean="0">
              <a:solidFill>
                <a:schemeClr val="bg1"/>
              </a:solidFill>
              <a:latin typeface="Arial" panose="020B0604020202020204" pitchFamily="34" charset="0"/>
              <a:cs typeface="Arial" panose="020B0604020202020204" pitchFamily="34" charset="0"/>
            </a:rPr>
            <a:t>osoby uważane za pracowników na mocy prawa krajowego</a:t>
          </a:r>
          <a:endParaRPr lang="pl-PL" sz="1200" dirty="0"/>
        </a:p>
      </dgm:t>
    </dgm:pt>
    <dgm:pt modelId="{27D28B8F-F79B-43C1-AFE2-D717CD51A415}" type="parTrans" cxnId="{3D8B226A-61BA-40FF-B77E-692DF1A35684}">
      <dgm:prSet/>
      <dgm:spPr/>
      <dgm:t>
        <a:bodyPr/>
        <a:lstStyle/>
        <a:p>
          <a:endParaRPr lang="pl-PL"/>
        </a:p>
      </dgm:t>
    </dgm:pt>
    <dgm:pt modelId="{EA98F56F-DBBF-4DF1-BD08-19818305BC48}" type="sibTrans" cxnId="{3D8B226A-61BA-40FF-B77E-692DF1A35684}">
      <dgm:prSet/>
      <dgm:spPr/>
      <dgm:t>
        <a:bodyPr/>
        <a:lstStyle/>
        <a:p>
          <a:endParaRPr lang="pl-PL"/>
        </a:p>
      </dgm:t>
    </dgm:pt>
    <dgm:pt modelId="{4F0A79FA-F88A-4A7B-8613-8980D4D8B69E}">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pl-PL" sz="1200" baseline="0" dirty="0" smtClean="0">
              <a:solidFill>
                <a:schemeClr val="bg1"/>
              </a:solidFill>
              <a:latin typeface="Arial" panose="020B0604020202020204" pitchFamily="34" charset="0"/>
            </a:rPr>
            <a:t>partnerzy prowadzący regularną działalność w przedsiębiorstwie </a:t>
          </a:r>
          <a:br>
            <a:rPr lang="pl-PL" sz="1200" baseline="0" dirty="0" smtClean="0">
              <a:solidFill>
                <a:schemeClr val="bg1"/>
              </a:solidFill>
              <a:latin typeface="Arial" panose="020B0604020202020204" pitchFamily="34" charset="0"/>
            </a:rPr>
          </a:br>
          <a:r>
            <a:rPr lang="pl-PL" sz="1200" baseline="0" dirty="0" smtClean="0">
              <a:solidFill>
                <a:schemeClr val="bg1"/>
              </a:solidFill>
              <a:latin typeface="Arial" panose="020B0604020202020204" pitchFamily="34" charset="0"/>
            </a:rPr>
            <a:t>i czerpiący z niego korzyści finansowe</a:t>
          </a:r>
          <a:endParaRPr lang="pl-PL" sz="1200" dirty="0"/>
        </a:p>
      </dgm:t>
    </dgm:pt>
    <dgm:pt modelId="{5BA89B99-D2BB-4364-82CE-6B9E7AA3E4DA}" type="parTrans" cxnId="{8D9FB3ED-0E61-4DD4-9A27-FB1BAC049CF7}">
      <dgm:prSet/>
      <dgm:spPr/>
      <dgm:t>
        <a:bodyPr/>
        <a:lstStyle/>
        <a:p>
          <a:endParaRPr lang="pl-PL"/>
        </a:p>
      </dgm:t>
    </dgm:pt>
    <dgm:pt modelId="{FC6087DE-8B13-40E2-B8A9-E5C3311369C5}" type="sibTrans" cxnId="{8D9FB3ED-0E61-4DD4-9A27-FB1BAC049CF7}">
      <dgm:prSet/>
      <dgm:spPr/>
      <dgm:t>
        <a:bodyPr/>
        <a:lstStyle/>
        <a:p>
          <a:endParaRPr lang="pl-PL"/>
        </a:p>
      </dgm:t>
    </dgm:pt>
    <dgm:pt modelId="{DB5DBFB7-4396-4DBB-89A9-FFB600468180}">
      <dgm:prSet phldrT="[Tekst]" custT="1">
        <dgm:style>
          <a:lnRef idx="0">
            <a:schemeClr val="accent1"/>
          </a:lnRef>
          <a:fillRef idx="3">
            <a:schemeClr val="accent1"/>
          </a:fillRef>
          <a:effectRef idx="3">
            <a:schemeClr val="accent1"/>
          </a:effectRef>
          <a:fontRef idx="minor">
            <a:schemeClr val="lt1"/>
          </a:fontRef>
        </dgm:style>
      </dgm:prSet>
      <dgm:spPr/>
      <dgm:t>
        <a:bodyPr/>
        <a:lstStyle/>
        <a:p>
          <a:r>
            <a:rPr lang="pl-PL" sz="1200" baseline="0" dirty="0" smtClean="0">
              <a:solidFill>
                <a:schemeClr val="bg1"/>
              </a:solidFill>
              <a:latin typeface="Arial" panose="020B0604020202020204" pitchFamily="34" charset="0"/>
            </a:rPr>
            <a:t>właściciele – kierownicy</a:t>
          </a:r>
          <a:endParaRPr lang="pl-PL" sz="1200" dirty="0"/>
        </a:p>
      </dgm:t>
    </dgm:pt>
    <dgm:pt modelId="{004BF5F4-FAEB-4863-A42A-453A96F968A4}" type="parTrans" cxnId="{61008BA9-BB18-4A56-9757-B8ED7020B93F}">
      <dgm:prSet/>
      <dgm:spPr/>
      <dgm:t>
        <a:bodyPr/>
        <a:lstStyle/>
        <a:p>
          <a:endParaRPr lang="pl-PL"/>
        </a:p>
      </dgm:t>
    </dgm:pt>
    <dgm:pt modelId="{42D460FC-BA94-4A6A-9D90-7BC22FE998AD}" type="sibTrans" cxnId="{61008BA9-BB18-4A56-9757-B8ED7020B93F}">
      <dgm:prSet/>
      <dgm:spPr/>
      <dgm:t>
        <a:bodyPr/>
        <a:lstStyle/>
        <a:p>
          <a:endParaRPr lang="pl-PL"/>
        </a:p>
      </dgm:t>
    </dgm:pt>
    <dgm:pt modelId="{6FF4FC84-AF50-466A-A2E1-A002B67E9029}" type="pres">
      <dgm:prSet presAssocID="{69FB5747-3913-4311-BE14-5A69D1DE1F72}" presName="cycle" presStyleCnt="0">
        <dgm:presLayoutVars>
          <dgm:chMax val="1"/>
          <dgm:dir/>
          <dgm:animLvl val="ctr"/>
          <dgm:resizeHandles val="exact"/>
        </dgm:presLayoutVars>
      </dgm:prSet>
      <dgm:spPr/>
      <dgm:t>
        <a:bodyPr/>
        <a:lstStyle/>
        <a:p>
          <a:endParaRPr lang="pl-PL"/>
        </a:p>
      </dgm:t>
    </dgm:pt>
    <dgm:pt modelId="{EC1ADBC0-F496-40C7-909C-32D968084B03}" type="pres">
      <dgm:prSet presAssocID="{1572FA90-A026-4EA3-8C1A-571C91137E63}" presName="centerShape" presStyleLbl="node0" presStyleIdx="0" presStyleCnt="1" custScaleX="199103" custScaleY="135034"/>
      <dgm:spPr/>
      <dgm:t>
        <a:bodyPr/>
        <a:lstStyle/>
        <a:p>
          <a:endParaRPr lang="pl-PL"/>
        </a:p>
      </dgm:t>
    </dgm:pt>
    <dgm:pt modelId="{5BF2CE89-BD6D-498D-A604-3A4741E742F4}" type="pres">
      <dgm:prSet presAssocID="{9C8CA7A4-1B57-40A6-9252-1D643ACA5437}" presName="Name9" presStyleLbl="parChTrans1D2" presStyleIdx="0" presStyleCnt="4"/>
      <dgm:spPr/>
      <dgm:t>
        <a:bodyPr/>
        <a:lstStyle/>
        <a:p>
          <a:endParaRPr lang="pl-PL"/>
        </a:p>
      </dgm:t>
    </dgm:pt>
    <dgm:pt modelId="{069B7B57-2D88-44BA-B059-AD031E00020E}" type="pres">
      <dgm:prSet presAssocID="{9C8CA7A4-1B57-40A6-9252-1D643ACA5437}" presName="connTx" presStyleLbl="parChTrans1D2" presStyleIdx="0" presStyleCnt="4"/>
      <dgm:spPr/>
      <dgm:t>
        <a:bodyPr/>
        <a:lstStyle/>
        <a:p>
          <a:endParaRPr lang="pl-PL"/>
        </a:p>
      </dgm:t>
    </dgm:pt>
    <dgm:pt modelId="{9C593D18-EA23-47B5-9EFA-AB7253DB1E0A}" type="pres">
      <dgm:prSet presAssocID="{9018CF38-25D1-4CF5-AF12-9F8C8FFA459A}" presName="node" presStyleLbl="node1" presStyleIdx="0" presStyleCnt="4" custRadScaleRad="97508" custRadScaleInc="814">
        <dgm:presLayoutVars>
          <dgm:bulletEnabled val="1"/>
        </dgm:presLayoutVars>
      </dgm:prSet>
      <dgm:spPr/>
      <dgm:t>
        <a:bodyPr/>
        <a:lstStyle/>
        <a:p>
          <a:endParaRPr lang="pl-PL"/>
        </a:p>
      </dgm:t>
    </dgm:pt>
    <dgm:pt modelId="{66A205D0-BD68-4E44-B61E-674BE3290CED}" type="pres">
      <dgm:prSet presAssocID="{27D28B8F-F79B-43C1-AFE2-D717CD51A415}" presName="Name9" presStyleLbl="parChTrans1D2" presStyleIdx="1" presStyleCnt="4"/>
      <dgm:spPr/>
      <dgm:t>
        <a:bodyPr/>
        <a:lstStyle/>
        <a:p>
          <a:endParaRPr lang="pl-PL"/>
        </a:p>
      </dgm:t>
    </dgm:pt>
    <dgm:pt modelId="{7F9CBCF2-18E6-4D65-A8A3-42C7BFCC0672}" type="pres">
      <dgm:prSet presAssocID="{27D28B8F-F79B-43C1-AFE2-D717CD51A415}" presName="connTx" presStyleLbl="parChTrans1D2" presStyleIdx="1" presStyleCnt="4"/>
      <dgm:spPr/>
      <dgm:t>
        <a:bodyPr/>
        <a:lstStyle/>
        <a:p>
          <a:endParaRPr lang="pl-PL"/>
        </a:p>
      </dgm:t>
    </dgm:pt>
    <dgm:pt modelId="{EA3D72BE-AC03-49EA-B751-11EDCFE92059}" type="pres">
      <dgm:prSet presAssocID="{C2B8E878-79B6-4973-B02A-F9F1BC0CA360}" presName="node" presStyleLbl="node1" presStyleIdx="1" presStyleCnt="4" custScaleX="132668" custScaleY="114525" custLinFactX="73156" custLinFactNeighborX="100000" custLinFactNeighborY="-5016" custRadScaleRad="162364" custRadScaleInc="1209">
        <dgm:presLayoutVars>
          <dgm:bulletEnabled val="1"/>
        </dgm:presLayoutVars>
      </dgm:prSet>
      <dgm:spPr/>
      <dgm:t>
        <a:bodyPr/>
        <a:lstStyle/>
        <a:p>
          <a:endParaRPr lang="pl-PL"/>
        </a:p>
      </dgm:t>
    </dgm:pt>
    <dgm:pt modelId="{819FE0DC-5DC5-46C8-B7A3-02886A453FFB}" type="pres">
      <dgm:prSet presAssocID="{5BA89B99-D2BB-4364-82CE-6B9E7AA3E4DA}" presName="Name9" presStyleLbl="parChTrans1D2" presStyleIdx="2" presStyleCnt="4"/>
      <dgm:spPr/>
      <dgm:t>
        <a:bodyPr/>
        <a:lstStyle/>
        <a:p>
          <a:endParaRPr lang="pl-PL"/>
        </a:p>
      </dgm:t>
    </dgm:pt>
    <dgm:pt modelId="{CF660BFF-2D3C-47E2-84AF-00ACB04B0A10}" type="pres">
      <dgm:prSet presAssocID="{5BA89B99-D2BB-4364-82CE-6B9E7AA3E4DA}" presName="connTx" presStyleLbl="parChTrans1D2" presStyleIdx="2" presStyleCnt="4"/>
      <dgm:spPr/>
      <dgm:t>
        <a:bodyPr/>
        <a:lstStyle/>
        <a:p>
          <a:endParaRPr lang="pl-PL"/>
        </a:p>
      </dgm:t>
    </dgm:pt>
    <dgm:pt modelId="{A349E77F-B72A-4CBD-BFEA-02A6CCC34BD5}" type="pres">
      <dgm:prSet presAssocID="{4F0A79FA-F88A-4A7B-8613-8980D4D8B69E}" presName="node" presStyleLbl="node1" presStyleIdx="2" presStyleCnt="4" custScaleX="253340" custLinFactX="4624" custLinFactNeighborX="100000" custLinFactNeighborY="-12189">
        <dgm:presLayoutVars>
          <dgm:bulletEnabled val="1"/>
        </dgm:presLayoutVars>
      </dgm:prSet>
      <dgm:spPr/>
      <dgm:t>
        <a:bodyPr/>
        <a:lstStyle/>
        <a:p>
          <a:endParaRPr lang="pl-PL"/>
        </a:p>
      </dgm:t>
    </dgm:pt>
    <dgm:pt modelId="{78358279-B075-49AD-842C-7ECFF32D7CD6}" type="pres">
      <dgm:prSet presAssocID="{004BF5F4-FAEB-4863-A42A-453A96F968A4}" presName="Name9" presStyleLbl="parChTrans1D2" presStyleIdx="3" presStyleCnt="4"/>
      <dgm:spPr/>
      <dgm:t>
        <a:bodyPr/>
        <a:lstStyle/>
        <a:p>
          <a:endParaRPr lang="pl-PL"/>
        </a:p>
      </dgm:t>
    </dgm:pt>
    <dgm:pt modelId="{E68FCFF1-874B-4F0B-AD4E-4C7907AB4C14}" type="pres">
      <dgm:prSet presAssocID="{004BF5F4-FAEB-4863-A42A-453A96F968A4}" presName="connTx" presStyleLbl="parChTrans1D2" presStyleIdx="3" presStyleCnt="4"/>
      <dgm:spPr/>
      <dgm:t>
        <a:bodyPr/>
        <a:lstStyle/>
        <a:p>
          <a:endParaRPr lang="pl-PL"/>
        </a:p>
      </dgm:t>
    </dgm:pt>
    <dgm:pt modelId="{DAD7A3AA-35D8-4867-8113-8B2F0274BF83}" type="pres">
      <dgm:prSet presAssocID="{DB5DBFB7-4396-4DBB-89A9-FFB600468180}" presName="node" presStyleLbl="node1" presStyleIdx="3" presStyleCnt="4" custScaleX="141323" custLinFactX="45512" custLinFactNeighborX="100000" custLinFactNeighborY="6850" custRadScaleRad="153056" custRadScaleInc="3360">
        <dgm:presLayoutVars>
          <dgm:bulletEnabled val="1"/>
        </dgm:presLayoutVars>
      </dgm:prSet>
      <dgm:spPr/>
      <dgm:t>
        <a:bodyPr/>
        <a:lstStyle/>
        <a:p>
          <a:endParaRPr lang="pl-PL"/>
        </a:p>
      </dgm:t>
    </dgm:pt>
  </dgm:ptLst>
  <dgm:cxnLst>
    <dgm:cxn modelId="{F7A1C4FE-ED49-4E21-8B67-6189A1AEDED4}" type="presOf" srcId="{4F0A79FA-F88A-4A7B-8613-8980D4D8B69E}" destId="{A349E77F-B72A-4CBD-BFEA-02A6CCC34BD5}" srcOrd="0" destOrd="0" presId="urn:microsoft.com/office/officeart/2005/8/layout/radial1"/>
    <dgm:cxn modelId="{20B92FA4-B529-48D7-8D2F-D35ED8275C30}" type="presOf" srcId="{9018CF38-25D1-4CF5-AF12-9F8C8FFA459A}" destId="{9C593D18-EA23-47B5-9EFA-AB7253DB1E0A}" srcOrd="0" destOrd="0" presId="urn:microsoft.com/office/officeart/2005/8/layout/radial1"/>
    <dgm:cxn modelId="{17B504ED-490C-465A-BD5D-3F9F175C632F}" srcId="{69FB5747-3913-4311-BE14-5A69D1DE1F72}" destId="{1572FA90-A026-4EA3-8C1A-571C91137E63}" srcOrd="0" destOrd="0" parTransId="{6A2FA86F-04FB-4956-AE1F-4C57C460E638}" sibTransId="{7D515056-57CE-4B71-9143-AD998E368F27}"/>
    <dgm:cxn modelId="{8D9FB3ED-0E61-4DD4-9A27-FB1BAC049CF7}" srcId="{1572FA90-A026-4EA3-8C1A-571C91137E63}" destId="{4F0A79FA-F88A-4A7B-8613-8980D4D8B69E}" srcOrd="2" destOrd="0" parTransId="{5BA89B99-D2BB-4364-82CE-6B9E7AA3E4DA}" sibTransId="{FC6087DE-8B13-40E2-B8A9-E5C3311369C5}"/>
    <dgm:cxn modelId="{E1DB9582-EBD8-4026-A9EE-21DDB0391EF7}" type="presOf" srcId="{69FB5747-3913-4311-BE14-5A69D1DE1F72}" destId="{6FF4FC84-AF50-466A-A2E1-A002B67E9029}" srcOrd="0" destOrd="0" presId="urn:microsoft.com/office/officeart/2005/8/layout/radial1"/>
    <dgm:cxn modelId="{82D566B4-916F-4AA7-BFD9-B865D5AC83CD}" type="presOf" srcId="{1572FA90-A026-4EA3-8C1A-571C91137E63}" destId="{EC1ADBC0-F496-40C7-909C-32D968084B03}" srcOrd="0" destOrd="0" presId="urn:microsoft.com/office/officeart/2005/8/layout/radial1"/>
    <dgm:cxn modelId="{5C8F69AD-CA8D-43EA-9874-197C77937979}" srcId="{1572FA90-A026-4EA3-8C1A-571C91137E63}" destId="{9018CF38-25D1-4CF5-AF12-9F8C8FFA459A}" srcOrd="0" destOrd="0" parTransId="{9C8CA7A4-1B57-40A6-9252-1D643ACA5437}" sibTransId="{B81C5CA0-345C-41ED-B52D-99F7C64FE7E6}"/>
    <dgm:cxn modelId="{F35D92D8-D2E6-4992-AD86-E7A49DB76F35}" type="presOf" srcId="{004BF5F4-FAEB-4863-A42A-453A96F968A4}" destId="{78358279-B075-49AD-842C-7ECFF32D7CD6}" srcOrd="0" destOrd="0" presId="urn:microsoft.com/office/officeart/2005/8/layout/radial1"/>
    <dgm:cxn modelId="{4DB29A9D-D3CD-40C0-8286-9F6905C5A1E2}" type="presOf" srcId="{9C8CA7A4-1B57-40A6-9252-1D643ACA5437}" destId="{069B7B57-2D88-44BA-B059-AD031E00020E}" srcOrd="1" destOrd="0" presId="urn:microsoft.com/office/officeart/2005/8/layout/radial1"/>
    <dgm:cxn modelId="{F8CB85AF-730D-4677-A992-97E37BF47053}" type="presOf" srcId="{5BA89B99-D2BB-4364-82CE-6B9E7AA3E4DA}" destId="{CF660BFF-2D3C-47E2-84AF-00ACB04B0A10}" srcOrd="1" destOrd="0" presId="urn:microsoft.com/office/officeart/2005/8/layout/radial1"/>
    <dgm:cxn modelId="{313A0F8B-BDAC-4B64-B6D6-161E3FD61449}" type="presOf" srcId="{004BF5F4-FAEB-4863-A42A-453A96F968A4}" destId="{E68FCFF1-874B-4F0B-AD4E-4C7907AB4C14}" srcOrd="1" destOrd="0" presId="urn:microsoft.com/office/officeart/2005/8/layout/radial1"/>
    <dgm:cxn modelId="{DC5E769B-DB28-41C9-988E-73F80FE40F79}" type="presOf" srcId="{9C8CA7A4-1B57-40A6-9252-1D643ACA5437}" destId="{5BF2CE89-BD6D-498D-A604-3A4741E742F4}" srcOrd="0" destOrd="0" presId="urn:microsoft.com/office/officeart/2005/8/layout/radial1"/>
    <dgm:cxn modelId="{3D8B226A-61BA-40FF-B77E-692DF1A35684}" srcId="{1572FA90-A026-4EA3-8C1A-571C91137E63}" destId="{C2B8E878-79B6-4973-B02A-F9F1BC0CA360}" srcOrd="1" destOrd="0" parTransId="{27D28B8F-F79B-43C1-AFE2-D717CD51A415}" sibTransId="{EA98F56F-DBBF-4DF1-BD08-19818305BC48}"/>
    <dgm:cxn modelId="{3A0D32FD-A2FB-4904-BEFD-A25AFA1C4B4A}" type="presOf" srcId="{DB5DBFB7-4396-4DBB-89A9-FFB600468180}" destId="{DAD7A3AA-35D8-4867-8113-8B2F0274BF83}" srcOrd="0" destOrd="0" presId="urn:microsoft.com/office/officeart/2005/8/layout/radial1"/>
    <dgm:cxn modelId="{196A3FD4-EE33-4C82-979C-DBE42A6E3149}" type="presOf" srcId="{27D28B8F-F79B-43C1-AFE2-D717CD51A415}" destId="{66A205D0-BD68-4E44-B61E-674BE3290CED}" srcOrd="0" destOrd="0" presId="urn:microsoft.com/office/officeart/2005/8/layout/radial1"/>
    <dgm:cxn modelId="{47243A07-8699-461B-B222-4AB17415A7E1}" type="presOf" srcId="{5BA89B99-D2BB-4364-82CE-6B9E7AA3E4DA}" destId="{819FE0DC-5DC5-46C8-B7A3-02886A453FFB}" srcOrd="0" destOrd="0" presId="urn:microsoft.com/office/officeart/2005/8/layout/radial1"/>
    <dgm:cxn modelId="{61008BA9-BB18-4A56-9757-B8ED7020B93F}" srcId="{1572FA90-A026-4EA3-8C1A-571C91137E63}" destId="{DB5DBFB7-4396-4DBB-89A9-FFB600468180}" srcOrd="3" destOrd="0" parTransId="{004BF5F4-FAEB-4863-A42A-453A96F968A4}" sibTransId="{42D460FC-BA94-4A6A-9D90-7BC22FE998AD}"/>
    <dgm:cxn modelId="{B91A9950-FCAA-430D-9F7F-EE8143691F88}" type="presOf" srcId="{27D28B8F-F79B-43C1-AFE2-D717CD51A415}" destId="{7F9CBCF2-18E6-4D65-A8A3-42C7BFCC0672}" srcOrd="1" destOrd="0" presId="urn:microsoft.com/office/officeart/2005/8/layout/radial1"/>
    <dgm:cxn modelId="{1D6B2BD1-F560-4A2D-9523-FCA49B4A57AE}" type="presOf" srcId="{C2B8E878-79B6-4973-B02A-F9F1BC0CA360}" destId="{EA3D72BE-AC03-49EA-B751-11EDCFE92059}" srcOrd="0" destOrd="0" presId="urn:microsoft.com/office/officeart/2005/8/layout/radial1"/>
    <dgm:cxn modelId="{F5A029B8-7B3E-4319-98A8-9DA1B14F3E7F}" type="presParOf" srcId="{6FF4FC84-AF50-466A-A2E1-A002B67E9029}" destId="{EC1ADBC0-F496-40C7-909C-32D968084B03}" srcOrd="0" destOrd="0" presId="urn:microsoft.com/office/officeart/2005/8/layout/radial1"/>
    <dgm:cxn modelId="{B7AC3D57-2675-466E-BC1B-2043C2CCC314}" type="presParOf" srcId="{6FF4FC84-AF50-466A-A2E1-A002B67E9029}" destId="{5BF2CE89-BD6D-498D-A604-3A4741E742F4}" srcOrd="1" destOrd="0" presId="urn:microsoft.com/office/officeart/2005/8/layout/radial1"/>
    <dgm:cxn modelId="{8F4C481B-8F38-44A2-A98B-4BE225F6B3DA}" type="presParOf" srcId="{5BF2CE89-BD6D-498D-A604-3A4741E742F4}" destId="{069B7B57-2D88-44BA-B059-AD031E00020E}" srcOrd="0" destOrd="0" presId="urn:microsoft.com/office/officeart/2005/8/layout/radial1"/>
    <dgm:cxn modelId="{D7C1CC50-9000-4D69-9193-508E1C8BC30E}" type="presParOf" srcId="{6FF4FC84-AF50-466A-A2E1-A002B67E9029}" destId="{9C593D18-EA23-47B5-9EFA-AB7253DB1E0A}" srcOrd="2" destOrd="0" presId="urn:microsoft.com/office/officeart/2005/8/layout/radial1"/>
    <dgm:cxn modelId="{807242E8-724B-4AC4-AB1A-A135C72B0D8B}" type="presParOf" srcId="{6FF4FC84-AF50-466A-A2E1-A002B67E9029}" destId="{66A205D0-BD68-4E44-B61E-674BE3290CED}" srcOrd="3" destOrd="0" presId="urn:microsoft.com/office/officeart/2005/8/layout/radial1"/>
    <dgm:cxn modelId="{D3C6F6C7-1AB4-4E43-8DE4-D03EDE56080E}" type="presParOf" srcId="{66A205D0-BD68-4E44-B61E-674BE3290CED}" destId="{7F9CBCF2-18E6-4D65-A8A3-42C7BFCC0672}" srcOrd="0" destOrd="0" presId="urn:microsoft.com/office/officeart/2005/8/layout/radial1"/>
    <dgm:cxn modelId="{FC37D9E2-88D5-4CD6-A026-3FFC91DC79FC}" type="presParOf" srcId="{6FF4FC84-AF50-466A-A2E1-A002B67E9029}" destId="{EA3D72BE-AC03-49EA-B751-11EDCFE92059}" srcOrd="4" destOrd="0" presId="urn:microsoft.com/office/officeart/2005/8/layout/radial1"/>
    <dgm:cxn modelId="{E604DE17-BD9B-470E-922B-B5B675CBD89A}" type="presParOf" srcId="{6FF4FC84-AF50-466A-A2E1-A002B67E9029}" destId="{819FE0DC-5DC5-46C8-B7A3-02886A453FFB}" srcOrd="5" destOrd="0" presId="urn:microsoft.com/office/officeart/2005/8/layout/radial1"/>
    <dgm:cxn modelId="{53A50B1B-8AD9-4D95-9CC6-824AABE3E3D4}" type="presParOf" srcId="{819FE0DC-5DC5-46C8-B7A3-02886A453FFB}" destId="{CF660BFF-2D3C-47E2-84AF-00ACB04B0A10}" srcOrd="0" destOrd="0" presId="urn:microsoft.com/office/officeart/2005/8/layout/radial1"/>
    <dgm:cxn modelId="{FB3D9EA4-5D02-4726-B19F-F6602E41F665}" type="presParOf" srcId="{6FF4FC84-AF50-466A-A2E1-A002B67E9029}" destId="{A349E77F-B72A-4CBD-BFEA-02A6CCC34BD5}" srcOrd="6" destOrd="0" presId="urn:microsoft.com/office/officeart/2005/8/layout/radial1"/>
    <dgm:cxn modelId="{658C2434-C23C-4736-B41C-7AF99F73DED4}" type="presParOf" srcId="{6FF4FC84-AF50-466A-A2E1-A002B67E9029}" destId="{78358279-B075-49AD-842C-7ECFF32D7CD6}" srcOrd="7" destOrd="0" presId="urn:microsoft.com/office/officeart/2005/8/layout/radial1"/>
    <dgm:cxn modelId="{76918E6D-F66C-40D0-B404-21B1EDF538B5}" type="presParOf" srcId="{78358279-B075-49AD-842C-7ECFF32D7CD6}" destId="{E68FCFF1-874B-4F0B-AD4E-4C7907AB4C14}" srcOrd="0" destOrd="0" presId="urn:microsoft.com/office/officeart/2005/8/layout/radial1"/>
    <dgm:cxn modelId="{B6D8D1EA-EBEB-450B-A27E-A1AB16E1A8BE}" type="presParOf" srcId="{6FF4FC84-AF50-466A-A2E1-A002B67E9029}" destId="{DAD7A3AA-35D8-4867-8113-8B2F0274BF83}"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7554A-EF69-4E04-AD48-CAE80A636F8B}" type="doc">
      <dgm:prSet loTypeId="urn:microsoft.com/office/officeart/2005/8/layout/equation2" loCatId="relationship" qsTypeId="urn:microsoft.com/office/officeart/2005/8/quickstyle/3d1" qsCatId="3D" csTypeId="urn:microsoft.com/office/officeart/2005/8/colors/accent1_2" csCatId="accent1" phldr="1"/>
      <dgm:spPr/>
    </dgm:pt>
    <dgm:pt modelId="{9CC95082-35DB-44D3-ABEF-7CCF292B7930}">
      <dgm:prSet phldrT="[Tekst]" custT="1"/>
      <dgm:spPr/>
      <dgm:t>
        <a:bodyPr/>
        <a:lstStyle/>
        <a:p>
          <a:r>
            <a:rPr lang="pl-PL" sz="700" dirty="0" smtClean="0">
              <a:latin typeface="Arial" pitchFamily="34" charset="0"/>
              <a:cs typeface="Arial" pitchFamily="34" charset="0"/>
            </a:rPr>
            <a:t>PRZEDSIĘBIORSTWO</a:t>
          </a:r>
          <a:r>
            <a:rPr lang="pl-PL" sz="1200" dirty="0" smtClean="0">
              <a:latin typeface="Arial" pitchFamily="34" charset="0"/>
              <a:cs typeface="Arial" pitchFamily="34" charset="0"/>
            </a:rPr>
            <a:t> PARTNERSKIE </a:t>
          </a:r>
          <a:endParaRPr lang="pl-PL" sz="1200" dirty="0">
            <a:latin typeface="Arial" pitchFamily="34" charset="0"/>
            <a:cs typeface="Arial" pitchFamily="34" charset="0"/>
          </a:endParaRPr>
        </a:p>
      </dgm:t>
    </dgm:pt>
    <dgm:pt modelId="{A29E8F4F-767D-4869-9D9B-F07F5058B828}" type="parTrans" cxnId="{CFCC535B-5E69-4807-BCB0-F372D39F5841}">
      <dgm:prSet/>
      <dgm:spPr/>
      <dgm:t>
        <a:bodyPr/>
        <a:lstStyle/>
        <a:p>
          <a:endParaRPr lang="pl-PL"/>
        </a:p>
      </dgm:t>
    </dgm:pt>
    <dgm:pt modelId="{4CC6BB89-2FB6-4218-BEDF-78D8B7D5E0F3}" type="sibTrans" cxnId="{CFCC535B-5E69-4807-BCB0-F372D39F5841}">
      <dgm:prSet/>
      <dgm:spPr/>
      <dgm:t>
        <a:bodyPr/>
        <a:lstStyle/>
        <a:p>
          <a:endParaRPr lang="pl-PL"/>
        </a:p>
      </dgm:t>
    </dgm:pt>
    <dgm:pt modelId="{2CF2B122-B1A5-4640-935A-41A3E13B5BB1}">
      <dgm:prSet phldrT="[Tekst]" custT="1"/>
      <dgm:spPr/>
      <dgm:t>
        <a:bodyPr/>
        <a:lstStyle/>
        <a:p>
          <a:r>
            <a:rPr lang="pl-PL" sz="700" dirty="0" smtClean="0">
              <a:latin typeface="Arial" pitchFamily="34" charset="0"/>
              <a:cs typeface="Arial" pitchFamily="34" charset="0"/>
            </a:rPr>
            <a:t>PRZEDSIĘBIORSTWO </a:t>
          </a:r>
          <a:r>
            <a:rPr lang="pl-PL" sz="1200" dirty="0" smtClean="0">
              <a:latin typeface="Arial" pitchFamily="34" charset="0"/>
              <a:cs typeface="Arial" pitchFamily="34" charset="0"/>
            </a:rPr>
            <a:t>POWIĄZANE</a:t>
          </a:r>
          <a:endParaRPr lang="pl-PL" sz="1200" dirty="0">
            <a:latin typeface="Arial" pitchFamily="34" charset="0"/>
            <a:cs typeface="Arial" pitchFamily="34" charset="0"/>
          </a:endParaRPr>
        </a:p>
      </dgm:t>
    </dgm:pt>
    <dgm:pt modelId="{1764BCB5-0172-4ABC-9A9D-5E0EB8A787EB}" type="parTrans" cxnId="{A98E2C42-DBD0-4357-89B7-4AC32E3F5311}">
      <dgm:prSet/>
      <dgm:spPr/>
      <dgm:t>
        <a:bodyPr/>
        <a:lstStyle/>
        <a:p>
          <a:endParaRPr lang="pl-PL"/>
        </a:p>
      </dgm:t>
    </dgm:pt>
    <dgm:pt modelId="{BF611406-B539-45F0-887F-D17C2F0BA334}" type="sibTrans" cxnId="{A98E2C42-DBD0-4357-89B7-4AC32E3F5311}">
      <dgm:prSet/>
      <dgm:spPr/>
      <dgm:t>
        <a:bodyPr/>
        <a:lstStyle/>
        <a:p>
          <a:endParaRPr lang="pl-PL"/>
        </a:p>
      </dgm:t>
    </dgm:pt>
    <dgm:pt modelId="{C22D00F0-3E80-47C5-A43F-DA35FB35FE9E}">
      <dgm:prSet phldrT="[Tekst]" custT="1"/>
      <dgm:spPr/>
      <dgm:t>
        <a:bodyPr/>
        <a:lstStyle/>
        <a:p>
          <a:r>
            <a:rPr lang="pl-PL" sz="1200" dirty="0" smtClean="0">
              <a:latin typeface="Arial" pitchFamily="34" charset="0"/>
              <a:cs typeface="Arial" pitchFamily="34" charset="0"/>
            </a:rPr>
            <a:t>WNIOSKODAWCA</a:t>
          </a:r>
          <a:endParaRPr lang="pl-PL" sz="1200" dirty="0">
            <a:latin typeface="Arial" pitchFamily="34" charset="0"/>
            <a:cs typeface="Arial" pitchFamily="34" charset="0"/>
          </a:endParaRPr>
        </a:p>
      </dgm:t>
    </dgm:pt>
    <dgm:pt modelId="{28A6F7CB-A7CE-4A36-921B-302555D0F342}" type="parTrans" cxnId="{98F93F6E-CCBB-43C2-8603-921B37AD3E61}">
      <dgm:prSet/>
      <dgm:spPr/>
      <dgm:t>
        <a:bodyPr/>
        <a:lstStyle/>
        <a:p>
          <a:endParaRPr lang="pl-PL"/>
        </a:p>
      </dgm:t>
    </dgm:pt>
    <dgm:pt modelId="{465B7465-3C9C-4361-A17C-82EF450EE2AD}" type="sibTrans" cxnId="{98F93F6E-CCBB-43C2-8603-921B37AD3E61}">
      <dgm:prSet/>
      <dgm:spPr/>
      <dgm:t>
        <a:bodyPr/>
        <a:lstStyle/>
        <a:p>
          <a:endParaRPr lang="pl-PL"/>
        </a:p>
      </dgm:t>
    </dgm:pt>
    <dgm:pt modelId="{680CCE62-0EA6-414E-A875-01697D96A4F3}" type="pres">
      <dgm:prSet presAssocID="{4B67554A-EF69-4E04-AD48-CAE80A636F8B}" presName="Name0" presStyleCnt="0">
        <dgm:presLayoutVars>
          <dgm:dir/>
          <dgm:resizeHandles val="exact"/>
        </dgm:presLayoutVars>
      </dgm:prSet>
      <dgm:spPr/>
    </dgm:pt>
    <dgm:pt modelId="{B3C0FC38-85D9-4D87-80CB-C70004C6BB19}" type="pres">
      <dgm:prSet presAssocID="{4B67554A-EF69-4E04-AD48-CAE80A636F8B}" presName="vNodes" presStyleCnt="0"/>
      <dgm:spPr/>
    </dgm:pt>
    <dgm:pt modelId="{12B08FD5-E91D-4F81-9BDB-C2BD5007BF75}" type="pres">
      <dgm:prSet presAssocID="{9CC95082-35DB-44D3-ABEF-7CCF292B7930}" presName="node" presStyleLbl="node1" presStyleIdx="0" presStyleCnt="3" custScaleX="162697" custScaleY="155061">
        <dgm:presLayoutVars>
          <dgm:bulletEnabled val="1"/>
        </dgm:presLayoutVars>
      </dgm:prSet>
      <dgm:spPr/>
      <dgm:t>
        <a:bodyPr/>
        <a:lstStyle/>
        <a:p>
          <a:endParaRPr lang="pl-PL"/>
        </a:p>
      </dgm:t>
    </dgm:pt>
    <dgm:pt modelId="{00CD4D28-D666-4DA1-A05D-1F2248B2595C}" type="pres">
      <dgm:prSet presAssocID="{4CC6BB89-2FB6-4218-BEDF-78D8B7D5E0F3}" presName="spacerT" presStyleCnt="0"/>
      <dgm:spPr/>
    </dgm:pt>
    <dgm:pt modelId="{8349F4D6-5F58-4D17-B4EF-C9DD6CCAE11C}" type="pres">
      <dgm:prSet presAssocID="{4CC6BB89-2FB6-4218-BEDF-78D8B7D5E0F3}" presName="sibTrans" presStyleLbl="sibTrans2D1" presStyleIdx="0" presStyleCnt="2"/>
      <dgm:spPr/>
      <dgm:t>
        <a:bodyPr/>
        <a:lstStyle/>
        <a:p>
          <a:endParaRPr lang="pl-PL"/>
        </a:p>
      </dgm:t>
    </dgm:pt>
    <dgm:pt modelId="{E895B8CE-DE30-4F4D-8962-D9E4F697E0FB}" type="pres">
      <dgm:prSet presAssocID="{4CC6BB89-2FB6-4218-BEDF-78D8B7D5E0F3}" presName="spacerB" presStyleCnt="0"/>
      <dgm:spPr/>
    </dgm:pt>
    <dgm:pt modelId="{09AA542D-F98D-412D-ACAF-8C1A455DD22F}" type="pres">
      <dgm:prSet presAssocID="{2CF2B122-B1A5-4640-935A-41A3E13B5BB1}" presName="node" presStyleLbl="node1" presStyleIdx="1" presStyleCnt="3" custScaleX="141613" custScaleY="127027" custLinFactNeighborX="-2596" custLinFactNeighborY="10656">
        <dgm:presLayoutVars>
          <dgm:bulletEnabled val="1"/>
        </dgm:presLayoutVars>
      </dgm:prSet>
      <dgm:spPr/>
      <dgm:t>
        <a:bodyPr/>
        <a:lstStyle/>
        <a:p>
          <a:endParaRPr lang="pl-PL"/>
        </a:p>
      </dgm:t>
    </dgm:pt>
    <dgm:pt modelId="{7842A96E-C2E8-4DDE-B29C-8854BF64BFFE}" type="pres">
      <dgm:prSet presAssocID="{4B67554A-EF69-4E04-AD48-CAE80A636F8B}" presName="sibTransLast" presStyleLbl="sibTrans2D1" presStyleIdx="1" presStyleCnt="2" custScaleX="103703" custScaleY="152331" custLinFactNeighborX="-65036" custLinFactNeighborY="35425"/>
      <dgm:spPr/>
      <dgm:t>
        <a:bodyPr/>
        <a:lstStyle/>
        <a:p>
          <a:endParaRPr lang="pl-PL"/>
        </a:p>
      </dgm:t>
    </dgm:pt>
    <dgm:pt modelId="{CAD79B7C-41D6-4E0A-8AA8-1EBF9A6CD772}" type="pres">
      <dgm:prSet presAssocID="{4B67554A-EF69-4E04-AD48-CAE80A636F8B}" presName="connectorText" presStyleLbl="sibTrans2D1" presStyleIdx="1" presStyleCnt="2"/>
      <dgm:spPr/>
      <dgm:t>
        <a:bodyPr/>
        <a:lstStyle/>
        <a:p>
          <a:endParaRPr lang="pl-PL"/>
        </a:p>
      </dgm:t>
    </dgm:pt>
    <dgm:pt modelId="{28D09A81-B62F-42A3-A9E6-5E7589A65557}" type="pres">
      <dgm:prSet presAssocID="{4B67554A-EF69-4E04-AD48-CAE80A636F8B}" presName="lastNode" presStyleLbl="node1" presStyleIdx="2" presStyleCnt="3" custScaleX="98028" custScaleY="95954" custLinFactX="27914" custLinFactNeighborX="100000" custLinFactNeighborY="4239">
        <dgm:presLayoutVars>
          <dgm:bulletEnabled val="1"/>
        </dgm:presLayoutVars>
      </dgm:prSet>
      <dgm:spPr/>
      <dgm:t>
        <a:bodyPr/>
        <a:lstStyle/>
        <a:p>
          <a:endParaRPr lang="pl-PL"/>
        </a:p>
      </dgm:t>
    </dgm:pt>
  </dgm:ptLst>
  <dgm:cxnLst>
    <dgm:cxn modelId="{32C445CB-876D-4D07-AC43-C87F36B299B2}" type="presOf" srcId="{4B67554A-EF69-4E04-AD48-CAE80A636F8B}" destId="{680CCE62-0EA6-414E-A875-01697D96A4F3}" srcOrd="0" destOrd="0" presId="urn:microsoft.com/office/officeart/2005/8/layout/equation2"/>
    <dgm:cxn modelId="{661F1891-6A05-4DA2-8F2C-B77C609778BF}" type="presOf" srcId="{BF611406-B539-45F0-887F-D17C2F0BA334}" destId="{7842A96E-C2E8-4DDE-B29C-8854BF64BFFE}" srcOrd="0" destOrd="0" presId="urn:microsoft.com/office/officeart/2005/8/layout/equation2"/>
    <dgm:cxn modelId="{A98E2C42-DBD0-4357-89B7-4AC32E3F5311}" srcId="{4B67554A-EF69-4E04-AD48-CAE80A636F8B}" destId="{2CF2B122-B1A5-4640-935A-41A3E13B5BB1}" srcOrd="1" destOrd="0" parTransId="{1764BCB5-0172-4ABC-9A9D-5E0EB8A787EB}" sibTransId="{BF611406-B539-45F0-887F-D17C2F0BA334}"/>
    <dgm:cxn modelId="{CFCC535B-5E69-4807-BCB0-F372D39F5841}" srcId="{4B67554A-EF69-4E04-AD48-CAE80A636F8B}" destId="{9CC95082-35DB-44D3-ABEF-7CCF292B7930}" srcOrd="0" destOrd="0" parTransId="{A29E8F4F-767D-4869-9D9B-F07F5058B828}" sibTransId="{4CC6BB89-2FB6-4218-BEDF-78D8B7D5E0F3}"/>
    <dgm:cxn modelId="{A324C25F-3A46-409B-92F2-C838E96B6E66}" type="presOf" srcId="{BF611406-B539-45F0-887F-D17C2F0BA334}" destId="{CAD79B7C-41D6-4E0A-8AA8-1EBF9A6CD772}" srcOrd="1" destOrd="0" presId="urn:microsoft.com/office/officeart/2005/8/layout/equation2"/>
    <dgm:cxn modelId="{69860C53-CEB2-4E4D-A508-97683A624CC6}" type="presOf" srcId="{C22D00F0-3E80-47C5-A43F-DA35FB35FE9E}" destId="{28D09A81-B62F-42A3-A9E6-5E7589A65557}" srcOrd="0" destOrd="0" presId="urn:microsoft.com/office/officeart/2005/8/layout/equation2"/>
    <dgm:cxn modelId="{98F93F6E-CCBB-43C2-8603-921B37AD3E61}" srcId="{4B67554A-EF69-4E04-AD48-CAE80A636F8B}" destId="{C22D00F0-3E80-47C5-A43F-DA35FB35FE9E}" srcOrd="2" destOrd="0" parTransId="{28A6F7CB-A7CE-4A36-921B-302555D0F342}" sibTransId="{465B7465-3C9C-4361-A17C-82EF450EE2AD}"/>
    <dgm:cxn modelId="{7F452195-8B06-47D4-BBF0-4D98D00A3869}" type="presOf" srcId="{2CF2B122-B1A5-4640-935A-41A3E13B5BB1}" destId="{09AA542D-F98D-412D-ACAF-8C1A455DD22F}" srcOrd="0" destOrd="0" presId="urn:microsoft.com/office/officeart/2005/8/layout/equation2"/>
    <dgm:cxn modelId="{47A81405-354D-4A78-B17A-110069E913BD}" type="presOf" srcId="{9CC95082-35DB-44D3-ABEF-7CCF292B7930}" destId="{12B08FD5-E91D-4F81-9BDB-C2BD5007BF75}" srcOrd="0" destOrd="0" presId="urn:microsoft.com/office/officeart/2005/8/layout/equation2"/>
    <dgm:cxn modelId="{452C2D9D-8D11-4BFD-90B7-E5D3FFEB68CF}" type="presOf" srcId="{4CC6BB89-2FB6-4218-BEDF-78D8B7D5E0F3}" destId="{8349F4D6-5F58-4D17-B4EF-C9DD6CCAE11C}" srcOrd="0" destOrd="0" presId="urn:microsoft.com/office/officeart/2005/8/layout/equation2"/>
    <dgm:cxn modelId="{7973813C-CEB2-46E0-9447-C0BD042D0D9E}" type="presParOf" srcId="{680CCE62-0EA6-414E-A875-01697D96A4F3}" destId="{B3C0FC38-85D9-4D87-80CB-C70004C6BB19}" srcOrd="0" destOrd="0" presId="urn:microsoft.com/office/officeart/2005/8/layout/equation2"/>
    <dgm:cxn modelId="{D3296FDE-EDDE-4535-B398-CC8889996B5A}" type="presParOf" srcId="{B3C0FC38-85D9-4D87-80CB-C70004C6BB19}" destId="{12B08FD5-E91D-4F81-9BDB-C2BD5007BF75}" srcOrd="0" destOrd="0" presId="urn:microsoft.com/office/officeart/2005/8/layout/equation2"/>
    <dgm:cxn modelId="{23C28DD0-71EA-4E25-B5C6-DFDBE0B3C332}" type="presParOf" srcId="{B3C0FC38-85D9-4D87-80CB-C70004C6BB19}" destId="{00CD4D28-D666-4DA1-A05D-1F2248B2595C}" srcOrd="1" destOrd="0" presId="urn:microsoft.com/office/officeart/2005/8/layout/equation2"/>
    <dgm:cxn modelId="{0662EED2-0FF4-4C43-A143-B4D62523460F}" type="presParOf" srcId="{B3C0FC38-85D9-4D87-80CB-C70004C6BB19}" destId="{8349F4D6-5F58-4D17-B4EF-C9DD6CCAE11C}" srcOrd="2" destOrd="0" presId="urn:microsoft.com/office/officeart/2005/8/layout/equation2"/>
    <dgm:cxn modelId="{3B2CD1F1-E136-482D-818B-8EC458B435DE}" type="presParOf" srcId="{B3C0FC38-85D9-4D87-80CB-C70004C6BB19}" destId="{E895B8CE-DE30-4F4D-8962-D9E4F697E0FB}" srcOrd="3" destOrd="0" presId="urn:microsoft.com/office/officeart/2005/8/layout/equation2"/>
    <dgm:cxn modelId="{83500F46-F9CD-463C-95ED-4F3D2CB39DFF}" type="presParOf" srcId="{B3C0FC38-85D9-4D87-80CB-C70004C6BB19}" destId="{09AA542D-F98D-412D-ACAF-8C1A455DD22F}" srcOrd="4" destOrd="0" presId="urn:microsoft.com/office/officeart/2005/8/layout/equation2"/>
    <dgm:cxn modelId="{8859637B-B5AC-4670-A193-80690B61617B}" type="presParOf" srcId="{680CCE62-0EA6-414E-A875-01697D96A4F3}" destId="{7842A96E-C2E8-4DDE-B29C-8854BF64BFFE}" srcOrd="1" destOrd="0" presId="urn:microsoft.com/office/officeart/2005/8/layout/equation2"/>
    <dgm:cxn modelId="{CE92E24F-E23F-4FA2-AF49-CEB16DAD1096}" type="presParOf" srcId="{7842A96E-C2E8-4DDE-B29C-8854BF64BFFE}" destId="{CAD79B7C-41D6-4E0A-8AA8-1EBF9A6CD772}" srcOrd="0" destOrd="0" presId="urn:microsoft.com/office/officeart/2005/8/layout/equation2"/>
    <dgm:cxn modelId="{DCFD23F7-4CC1-4622-BE6D-95239B9B9653}" type="presParOf" srcId="{680CCE62-0EA6-414E-A875-01697D96A4F3}" destId="{28D09A81-B62F-42A3-A9E6-5E7589A65557}" srcOrd="2" destOrd="0" presId="urn:microsoft.com/office/officeart/2005/8/layout/equati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01DB7A-841C-49AB-A43F-B95F14C116D9}" type="doc">
      <dgm:prSet loTypeId="urn:microsoft.com/office/officeart/2005/8/layout/arrow2" loCatId="process" qsTypeId="urn:microsoft.com/office/officeart/2005/8/quickstyle/3d1" qsCatId="3D" csTypeId="urn:microsoft.com/office/officeart/2005/8/colors/accent1_2" csCatId="accent1" phldr="1"/>
      <dgm:spPr/>
    </dgm:pt>
    <dgm:pt modelId="{A93A1CAD-7605-452F-8007-E81340266DA9}">
      <dgm:prSet phldrT="[Tekst]" custT="1"/>
      <dgm:spPr/>
      <dgm:t>
        <a:bodyPr/>
        <a:lstStyle/>
        <a:p>
          <a:pPr algn="l"/>
          <a:r>
            <a:rPr lang="pl-PL" altLang="pl-PL" sz="1000" b="1" dirty="0" smtClean="0">
              <a:effectLst/>
              <a:latin typeface="Arial" pitchFamily="34" charset="0"/>
              <a:cs typeface="Arial" pitchFamily="34" charset="0"/>
            </a:rPr>
            <a:t>należy dodać 100 % danych drugiego przedsiębiorstwa</a:t>
          </a:r>
          <a:endParaRPr lang="pl-PL" sz="1000" b="1" dirty="0">
            <a:effectLst/>
            <a:latin typeface="Arial" pitchFamily="34" charset="0"/>
            <a:cs typeface="Arial" pitchFamily="34" charset="0"/>
          </a:endParaRPr>
        </a:p>
      </dgm:t>
    </dgm:pt>
    <dgm:pt modelId="{64904787-CC16-4187-B5CD-82DB4D990D75}" type="sibTrans" cxnId="{EDDF291B-891C-47BE-8D6B-A17405430973}">
      <dgm:prSet/>
      <dgm:spPr/>
      <dgm:t>
        <a:bodyPr/>
        <a:lstStyle/>
        <a:p>
          <a:endParaRPr lang="pl-PL"/>
        </a:p>
      </dgm:t>
    </dgm:pt>
    <dgm:pt modelId="{DABD0AB7-81B6-40B3-A396-39F1C28C1192}" type="parTrans" cxnId="{EDDF291B-891C-47BE-8D6B-A17405430973}">
      <dgm:prSet/>
      <dgm:spPr/>
      <dgm:t>
        <a:bodyPr/>
        <a:lstStyle/>
        <a:p>
          <a:endParaRPr lang="pl-PL"/>
        </a:p>
      </dgm:t>
    </dgm:pt>
    <dgm:pt modelId="{BE54C82B-4B92-479F-A0A2-9C98EC672410}" type="pres">
      <dgm:prSet presAssocID="{8D01DB7A-841C-49AB-A43F-B95F14C116D9}" presName="arrowDiagram" presStyleCnt="0">
        <dgm:presLayoutVars>
          <dgm:chMax val="5"/>
          <dgm:dir/>
          <dgm:resizeHandles val="exact"/>
        </dgm:presLayoutVars>
      </dgm:prSet>
      <dgm:spPr/>
    </dgm:pt>
    <dgm:pt modelId="{52D79110-3921-4A30-AA16-67D8C41F4206}" type="pres">
      <dgm:prSet presAssocID="{8D01DB7A-841C-49AB-A43F-B95F14C116D9}" presName="arrow" presStyleLbl="bgShp" presStyleIdx="0" presStyleCnt="1" custAng="13348897" custFlipVert="0" custFlipHor="1" custScaleX="31828" custScaleY="33858" custLinFactNeighborX="22320" custLinFactNeighborY="24801"/>
      <dgm:spPr/>
      <dgm:t>
        <a:bodyPr/>
        <a:lstStyle/>
        <a:p>
          <a:endParaRPr lang="pl-PL"/>
        </a:p>
      </dgm:t>
    </dgm:pt>
    <dgm:pt modelId="{A355255D-A8AA-4E7C-BA26-C19423927B8D}" type="pres">
      <dgm:prSet presAssocID="{8D01DB7A-841C-49AB-A43F-B95F14C116D9}" presName="arrowDiagram1" presStyleCnt="0">
        <dgm:presLayoutVars>
          <dgm:bulletEnabled val="1"/>
        </dgm:presLayoutVars>
      </dgm:prSet>
      <dgm:spPr/>
    </dgm:pt>
    <dgm:pt modelId="{4E668F69-8482-46D2-B7CD-FB11C44786BB}" type="pres">
      <dgm:prSet presAssocID="{A93A1CAD-7605-452F-8007-E81340266DA9}" presName="bullet1" presStyleLbl="node1" presStyleIdx="0" presStyleCnt="1" custScaleX="54999" custScaleY="57524" custLinFactX="-500000" custLinFactY="10491" custLinFactNeighborX="-573333" custLinFactNeighborY="100000"/>
      <dgm:spPr/>
    </dgm:pt>
    <dgm:pt modelId="{F6FF7715-C209-4805-B5E5-0521237B1F78}" type="pres">
      <dgm:prSet presAssocID="{A93A1CAD-7605-452F-8007-E81340266DA9}" presName="textBox1" presStyleLbl="revTx" presStyleIdx="0" presStyleCnt="1" custScaleX="75388" custScaleY="52935" custLinFactX="-95749" custLinFactNeighborX="-100000" custLinFactNeighborY="-9587">
        <dgm:presLayoutVars>
          <dgm:bulletEnabled val="1"/>
        </dgm:presLayoutVars>
      </dgm:prSet>
      <dgm:spPr/>
      <dgm:t>
        <a:bodyPr/>
        <a:lstStyle/>
        <a:p>
          <a:endParaRPr lang="pl-PL"/>
        </a:p>
      </dgm:t>
    </dgm:pt>
  </dgm:ptLst>
  <dgm:cxnLst>
    <dgm:cxn modelId="{96DCAB79-28AF-45A8-9DF7-11A3E24A0D41}" type="presOf" srcId="{8D01DB7A-841C-49AB-A43F-B95F14C116D9}" destId="{BE54C82B-4B92-479F-A0A2-9C98EC672410}" srcOrd="0" destOrd="0" presId="urn:microsoft.com/office/officeart/2005/8/layout/arrow2"/>
    <dgm:cxn modelId="{EDDF291B-891C-47BE-8D6B-A17405430973}" srcId="{8D01DB7A-841C-49AB-A43F-B95F14C116D9}" destId="{A93A1CAD-7605-452F-8007-E81340266DA9}" srcOrd="0" destOrd="0" parTransId="{DABD0AB7-81B6-40B3-A396-39F1C28C1192}" sibTransId="{64904787-CC16-4187-B5CD-82DB4D990D75}"/>
    <dgm:cxn modelId="{3BD36C49-3186-4F7B-8670-1EC7057FE740}" type="presOf" srcId="{A93A1CAD-7605-452F-8007-E81340266DA9}" destId="{F6FF7715-C209-4805-B5E5-0521237B1F78}" srcOrd="0" destOrd="0" presId="urn:microsoft.com/office/officeart/2005/8/layout/arrow2"/>
    <dgm:cxn modelId="{648361F5-59F2-4BDD-ADD8-93DC17D3C978}" type="presParOf" srcId="{BE54C82B-4B92-479F-A0A2-9C98EC672410}" destId="{52D79110-3921-4A30-AA16-67D8C41F4206}" srcOrd="0" destOrd="0" presId="urn:microsoft.com/office/officeart/2005/8/layout/arrow2"/>
    <dgm:cxn modelId="{5649247D-0800-4E06-913F-E387453ADDF2}" type="presParOf" srcId="{BE54C82B-4B92-479F-A0A2-9C98EC672410}" destId="{A355255D-A8AA-4E7C-BA26-C19423927B8D}" srcOrd="1" destOrd="0" presId="urn:microsoft.com/office/officeart/2005/8/layout/arrow2"/>
    <dgm:cxn modelId="{C58ABE06-87C4-4D1D-A23C-043459ABEAF5}" type="presParOf" srcId="{A355255D-A8AA-4E7C-BA26-C19423927B8D}" destId="{4E668F69-8482-46D2-B7CD-FB11C44786BB}" srcOrd="0" destOrd="0" presId="urn:microsoft.com/office/officeart/2005/8/layout/arrow2"/>
    <dgm:cxn modelId="{48D3E39E-09B5-48ED-8FDB-B9B1696F6454}" type="presParOf" srcId="{A355255D-A8AA-4E7C-BA26-C19423927B8D}" destId="{F6FF7715-C209-4805-B5E5-0521237B1F78}" srcOrd="1" destOrd="0" presId="urn:microsoft.com/office/officeart/2005/8/layout/arrow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BE7263-52B5-4376-ADCA-C71D6421B728}" type="doc">
      <dgm:prSet loTypeId="urn:microsoft.com/office/officeart/2005/8/layout/arrow2" loCatId="process" qsTypeId="urn:microsoft.com/office/officeart/2005/8/quickstyle/3d1" qsCatId="3D" csTypeId="urn:microsoft.com/office/officeart/2005/8/colors/accent1_2" csCatId="accent1" phldr="1"/>
      <dgm:spPr/>
      <dgm:t>
        <a:bodyPr/>
        <a:lstStyle/>
        <a:p>
          <a:endParaRPr lang="pl-PL"/>
        </a:p>
      </dgm:t>
    </dgm:pt>
    <dgm:pt modelId="{347A9CE8-1C18-4E0E-8572-B862F8A82E6A}">
      <dgm:prSet custT="1"/>
      <dgm:spPr/>
      <dgm:t>
        <a:bodyPr/>
        <a:lstStyle/>
        <a:p>
          <a:pPr algn="l"/>
          <a:r>
            <a:rPr lang="pl-PL" altLang="pl-PL" sz="1000" b="1" dirty="0" smtClean="0">
              <a:effectLst/>
              <a:latin typeface="Arial" pitchFamily="34" charset="0"/>
              <a:cs typeface="Arial" pitchFamily="34" charset="0"/>
            </a:rPr>
            <a:t>należy dodać stosowny % </a:t>
          </a:r>
          <a:br>
            <a:rPr lang="pl-PL" altLang="pl-PL" sz="1000" b="1" dirty="0" smtClean="0">
              <a:effectLst/>
              <a:latin typeface="Arial" pitchFamily="34" charset="0"/>
              <a:cs typeface="Arial" pitchFamily="34" charset="0"/>
            </a:rPr>
          </a:br>
          <a:r>
            <a:rPr lang="pl-PL" altLang="pl-PL" sz="1000" b="1" dirty="0" smtClean="0">
              <a:effectLst/>
              <a:latin typeface="Arial" pitchFamily="34" charset="0"/>
              <a:cs typeface="Arial" pitchFamily="34" charset="0"/>
            </a:rPr>
            <a:t>liczby osób zatrudnionych </a:t>
          </a:r>
          <a:br>
            <a:rPr lang="pl-PL" altLang="pl-PL" sz="1000" b="1" dirty="0" smtClean="0">
              <a:effectLst/>
              <a:latin typeface="Arial" pitchFamily="34" charset="0"/>
              <a:cs typeface="Arial" pitchFamily="34" charset="0"/>
            </a:rPr>
          </a:br>
          <a:r>
            <a:rPr lang="pl-PL" altLang="pl-PL" sz="1000" b="1" dirty="0" smtClean="0">
              <a:effectLst/>
              <a:latin typeface="Arial" pitchFamily="34" charset="0"/>
              <a:cs typeface="Arial" pitchFamily="34" charset="0"/>
            </a:rPr>
            <a:t>i danych finansowych drugiego przedsiębiorstwa odzwierciedlający posiadany proporcjonalny udział w kapitale lub głosach</a:t>
          </a:r>
          <a:endParaRPr lang="pl-PL" sz="1000" b="1" dirty="0">
            <a:effectLst/>
            <a:latin typeface="Arial" pitchFamily="34" charset="0"/>
            <a:cs typeface="Arial" pitchFamily="34" charset="0"/>
          </a:endParaRPr>
        </a:p>
      </dgm:t>
    </dgm:pt>
    <dgm:pt modelId="{28618F1A-502D-41D9-8E0A-2199DFEC7685}" type="parTrans" cxnId="{9DE69379-F97B-43FC-A84C-65AB85B0381F}">
      <dgm:prSet/>
      <dgm:spPr/>
      <dgm:t>
        <a:bodyPr/>
        <a:lstStyle/>
        <a:p>
          <a:endParaRPr lang="pl-PL"/>
        </a:p>
      </dgm:t>
    </dgm:pt>
    <dgm:pt modelId="{D473BA07-C797-4602-B43D-AEC0A91D466C}" type="sibTrans" cxnId="{9DE69379-F97B-43FC-A84C-65AB85B0381F}">
      <dgm:prSet/>
      <dgm:spPr/>
      <dgm:t>
        <a:bodyPr/>
        <a:lstStyle/>
        <a:p>
          <a:endParaRPr lang="pl-PL"/>
        </a:p>
      </dgm:t>
    </dgm:pt>
    <dgm:pt modelId="{8922DC6D-F4B1-49D2-A04C-0583DEF30325}" type="pres">
      <dgm:prSet presAssocID="{A5BE7263-52B5-4376-ADCA-C71D6421B728}" presName="arrowDiagram" presStyleCnt="0">
        <dgm:presLayoutVars>
          <dgm:chMax val="5"/>
          <dgm:dir/>
          <dgm:resizeHandles val="exact"/>
        </dgm:presLayoutVars>
      </dgm:prSet>
      <dgm:spPr/>
      <dgm:t>
        <a:bodyPr/>
        <a:lstStyle/>
        <a:p>
          <a:endParaRPr lang="pl-PL"/>
        </a:p>
      </dgm:t>
    </dgm:pt>
    <dgm:pt modelId="{8468EB7B-E54C-4B71-835B-F11C21E4CE4E}" type="pres">
      <dgm:prSet presAssocID="{A5BE7263-52B5-4376-ADCA-C71D6421B728}" presName="arrow" presStyleLbl="bgShp" presStyleIdx="0" presStyleCnt="1" custAng="13370793" custScaleX="33679" custScaleY="48200" custLinFactNeighborX="43408" custLinFactNeighborY="15473"/>
      <dgm:spPr>
        <a:scene3d>
          <a:camera prst="orthographicFront">
            <a:rot lat="0" lon="20999997" rev="10200000"/>
          </a:camera>
          <a:lightRig rig="flat" dir="t"/>
        </a:scene3d>
        <a:sp3d z="-190500" extrusionH="12700" prstMaterial="plastic">
          <a:bevelT w="50800" h="50800"/>
        </a:sp3d>
      </dgm:spPr>
      <dgm:t>
        <a:bodyPr/>
        <a:lstStyle/>
        <a:p>
          <a:endParaRPr lang="pl-PL"/>
        </a:p>
      </dgm:t>
    </dgm:pt>
    <dgm:pt modelId="{55141DF1-3456-4A9D-9769-42592D0B27FA}" type="pres">
      <dgm:prSet presAssocID="{A5BE7263-52B5-4376-ADCA-C71D6421B728}" presName="arrowDiagram1" presStyleCnt="0">
        <dgm:presLayoutVars>
          <dgm:bulletEnabled val="1"/>
        </dgm:presLayoutVars>
      </dgm:prSet>
      <dgm:spPr/>
      <dgm:t>
        <a:bodyPr/>
        <a:lstStyle/>
        <a:p>
          <a:endParaRPr lang="pl-PL"/>
        </a:p>
      </dgm:t>
    </dgm:pt>
    <dgm:pt modelId="{3BA3812F-32FE-4E21-8D76-60D8C072A326}" type="pres">
      <dgm:prSet presAssocID="{347A9CE8-1C18-4E0E-8572-B862F8A82E6A}" presName="bullet1" presStyleLbl="node1" presStyleIdx="0" presStyleCnt="1" custScaleX="51240" custScaleY="55632" custLinFactX="-462102" custLinFactNeighborX="-500000" custLinFactNeighborY="6516"/>
      <dgm:spPr/>
      <dgm:t>
        <a:bodyPr/>
        <a:lstStyle/>
        <a:p>
          <a:endParaRPr lang="pl-PL"/>
        </a:p>
      </dgm:t>
    </dgm:pt>
    <dgm:pt modelId="{A6C0B8A4-EE15-465E-8645-F60E273EC17F}" type="pres">
      <dgm:prSet presAssocID="{347A9CE8-1C18-4E0E-8572-B862F8A82E6A}" presName="textBox1" presStyleLbl="revTx" presStyleIdx="0" presStyleCnt="1" custFlipHor="1" custScaleX="93511" custScaleY="100692" custLinFactX="-81325" custLinFactNeighborX="-100000" custLinFactNeighborY="-2524">
        <dgm:presLayoutVars>
          <dgm:bulletEnabled val="1"/>
        </dgm:presLayoutVars>
      </dgm:prSet>
      <dgm:spPr/>
      <dgm:t>
        <a:bodyPr/>
        <a:lstStyle/>
        <a:p>
          <a:endParaRPr lang="pl-PL"/>
        </a:p>
      </dgm:t>
    </dgm:pt>
  </dgm:ptLst>
  <dgm:cxnLst>
    <dgm:cxn modelId="{9DE69379-F97B-43FC-A84C-65AB85B0381F}" srcId="{A5BE7263-52B5-4376-ADCA-C71D6421B728}" destId="{347A9CE8-1C18-4E0E-8572-B862F8A82E6A}" srcOrd="0" destOrd="0" parTransId="{28618F1A-502D-41D9-8E0A-2199DFEC7685}" sibTransId="{D473BA07-C797-4602-B43D-AEC0A91D466C}"/>
    <dgm:cxn modelId="{46832FD3-E3CD-4E51-81A8-6B895C447CDC}" type="presOf" srcId="{A5BE7263-52B5-4376-ADCA-C71D6421B728}" destId="{8922DC6D-F4B1-49D2-A04C-0583DEF30325}" srcOrd="0" destOrd="0" presId="urn:microsoft.com/office/officeart/2005/8/layout/arrow2"/>
    <dgm:cxn modelId="{8B843F84-1F53-4010-8D82-EF3115BF082F}" type="presOf" srcId="{347A9CE8-1C18-4E0E-8572-B862F8A82E6A}" destId="{A6C0B8A4-EE15-465E-8645-F60E273EC17F}" srcOrd="0" destOrd="0" presId="urn:microsoft.com/office/officeart/2005/8/layout/arrow2"/>
    <dgm:cxn modelId="{58DC2722-7142-4474-918E-263ED685A035}" type="presParOf" srcId="{8922DC6D-F4B1-49D2-A04C-0583DEF30325}" destId="{8468EB7B-E54C-4B71-835B-F11C21E4CE4E}" srcOrd="0" destOrd="0" presId="urn:microsoft.com/office/officeart/2005/8/layout/arrow2"/>
    <dgm:cxn modelId="{34D952BC-1FBF-4E76-8E11-FAF3228C766E}" type="presParOf" srcId="{8922DC6D-F4B1-49D2-A04C-0583DEF30325}" destId="{55141DF1-3456-4A9D-9769-42592D0B27FA}" srcOrd="1" destOrd="0" presId="urn:microsoft.com/office/officeart/2005/8/layout/arrow2"/>
    <dgm:cxn modelId="{D879B789-0797-4527-ADB6-78EA989377F7}" type="presParOf" srcId="{55141DF1-3456-4A9D-9769-42592D0B27FA}" destId="{3BA3812F-32FE-4E21-8D76-60D8C072A326}" srcOrd="0" destOrd="0" presId="urn:microsoft.com/office/officeart/2005/8/layout/arrow2"/>
    <dgm:cxn modelId="{389DC93F-459A-466F-80E8-06BD3C286460}" type="presParOf" srcId="{55141DF1-3456-4A9D-9769-42592D0B27FA}" destId="{A6C0B8A4-EE15-465E-8645-F60E273EC17F}" srcOrd="1" destOrd="0" presId="urn:microsoft.com/office/officeart/2005/8/layout/arrow2"/>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44E1F7-A924-413E-A733-D014B8A1C566}"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pl-PL"/>
        </a:p>
      </dgm:t>
    </dgm:pt>
    <dgm:pt modelId="{126BEBB6-3D37-4F17-8E3F-1F9AB9A74C07}">
      <dgm:prSet phldrT="[Tekst]" custT="1"/>
      <dgm:spPr/>
      <dgm:t>
        <a:bodyPr/>
        <a:lstStyle/>
        <a:p>
          <a:r>
            <a:rPr lang="pl-PL" sz="1000" b="1" dirty="0" smtClean="0">
              <a:solidFill>
                <a:schemeClr val="bg1"/>
              </a:solidFill>
              <a:latin typeface="Arial" pitchFamily="34" charset="0"/>
              <a:ea typeface="Batang" pitchFamily="18" charset="-127"/>
              <a:cs typeface="Arial" pitchFamily="34" charset="0"/>
            </a:rPr>
            <a:t>Maksymalny poziom dofinansowania:</a:t>
          </a:r>
        </a:p>
        <a:p>
          <a:r>
            <a:rPr lang="pl-PL" sz="1200" b="1" dirty="0" smtClean="0">
              <a:solidFill>
                <a:schemeClr val="bg1"/>
              </a:solidFill>
              <a:latin typeface="Arial" pitchFamily="34" charset="0"/>
              <a:ea typeface="Batang" pitchFamily="18" charset="-127"/>
              <a:cs typeface="Arial" pitchFamily="34" charset="0"/>
            </a:rPr>
            <a:t>55% </a:t>
          </a:r>
          <a:r>
            <a:rPr lang="pl-PL" sz="1000" b="1" dirty="0" smtClean="0">
              <a:solidFill>
                <a:schemeClr val="bg1"/>
              </a:solidFill>
              <a:latin typeface="Arial" pitchFamily="34" charset="0"/>
              <a:ea typeface="Batang" pitchFamily="18" charset="-127"/>
              <a:cs typeface="Arial" pitchFamily="34" charset="0"/>
            </a:rPr>
            <a:t>całkowitych wydatków kwalifikowalnych dla mikro i małych przedsiębiorstw;</a:t>
          </a:r>
        </a:p>
        <a:p>
          <a:r>
            <a:rPr lang="pl-PL" sz="1200" b="1" dirty="0" smtClean="0">
              <a:solidFill>
                <a:schemeClr val="bg1"/>
              </a:solidFill>
              <a:latin typeface="Arial" pitchFamily="34" charset="0"/>
              <a:ea typeface="Batang" pitchFamily="18" charset="-127"/>
              <a:cs typeface="Arial" pitchFamily="34" charset="0"/>
            </a:rPr>
            <a:t>45% </a:t>
          </a:r>
          <a:r>
            <a:rPr lang="pl-PL" sz="1000" b="1" dirty="0" smtClean="0">
              <a:solidFill>
                <a:schemeClr val="bg1"/>
              </a:solidFill>
              <a:latin typeface="Arial" pitchFamily="34" charset="0"/>
              <a:ea typeface="Batang" pitchFamily="18" charset="-127"/>
              <a:cs typeface="Arial" pitchFamily="34" charset="0"/>
            </a:rPr>
            <a:t>całkowitych wydatków kwalifikowalnych dla średnich przedsiębiorstw.</a:t>
          </a:r>
          <a:endParaRPr lang="pl-PL" sz="1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F5BBC39-56F4-4487-AFD4-39530023B0DF}" type="parTrans" cxnId="{AD45B920-E992-40C3-8D81-D4D6D0AB00BC}">
      <dgm:prSet/>
      <dgm:spPr/>
      <dgm:t>
        <a:bodyPr/>
        <a:lstStyle/>
        <a:p>
          <a:endParaRPr lang="pl-PL"/>
        </a:p>
      </dgm:t>
    </dgm:pt>
    <dgm:pt modelId="{3E919977-2E33-4850-B5D2-89C16326787B}" type="sibTrans" cxnId="{AD45B920-E992-40C3-8D81-D4D6D0AB00BC}">
      <dgm:prSet/>
      <dgm:spPr/>
      <dgm:t>
        <a:bodyPr/>
        <a:lstStyle/>
        <a:p>
          <a:endParaRPr lang="pl-PL"/>
        </a:p>
      </dgm:t>
    </dgm:pt>
    <dgm:pt modelId="{72E03BDB-5DE1-4167-8EF3-88F8067383CD}">
      <dgm:prSet phldrT="[Tekst]" custT="1"/>
      <dgm:spPr/>
      <dgm:t>
        <a:bodyPr/>
        <a:lstStyle/>
        <a:p>
          <a:r>
            <a:rPr lang="pl-PL" sz="1500" b="1" dirty="0" smtClean="0">
              <a:latin typeface="Arial" pitchFamily="34" charset="0"/>
              <a:cs typeface="Arial" pitchFamily="34" charset="0"/>
            </a:rPr>
            <a:t>ALOKACJA KONKURSU                         19 415 700,00</a:t>
          </a:r>
          <a:r>
            <a:rPr lang="pl-PL" sz="1600" b="1" dirty="0" smtClean="0">
              <a:latin typeface="Arial" pitchFamily="34" charset="0"/>
              <a:cs typeface="Arial" pitchFamily="34" charset="0"/>
            </a:rPr>
            <a:t> ZŁ</a:t>
          </a:r>
          <a:endParaRPr lang="pl-PL" sz="1600" b="1" cap="small" baseline="0" dirty="0">
            <a:effectLst>
              <a:outerShdw blurRad="38100" dist="38100" dir="2700000" algn="tl">
                <a:srgbClr val="000000">
                  <a:alpha val="43137"/>
                </a:srgbClr>
              </a:outerShdw>
            </a:effectLst>
            <a:latin typeface="Arial" pitchFamily="34" charset="0"/>
            <a:cs typeface="Arial" pitchFamily="34" charset="0"/>
          </a:endParaRPr>
        </a:p>
      </dgm:t>
    </dgm:pt>
    <dgm:pt modelId="{58B2E77D-56CA-49D2-890D-A4CF9BB3615D}" type="parTrans" cxnId="{6CD49FB6-3BCB-4FA4-8ECD-7E92AAE7059D}">
      <dgm:prSet/>
      <dgm:spPr/>
      <dgm:t>
        <a:bodyPr/>
        <a:lstStyle/>
        <a:p>
          <a:endParaRPr lang="pl-PL"/>
        </a:p>
      </dgm:t>
    </dgm:pt>
    <dgm:pt modelId="{E8EDEA4D-ACC2-4CB7-B044-10E64E629A94}" type="sibTrans" cxnId="{6CD49FB6-3BCB-4FA4-8ECD-7E92AAE7059D}">
      <dgm:prSet/>
      <dgm:spPr/>
      <dgm:t>
        <a:bodyPr/>
        <a:lstStyle/>
        <a:p>
          <a:endParaRPr lang="pl-PL"/>
        </a:p>
      </dgm:t>
    </dgm:pt>
    <dgm:pt modelId="{9C4D76CB-D15C-4875-BEF9-3764A5D322A1}">
      <dgm:prSet phldrT="[Tekst]" custT="1"/>
      <dgm:spPr/>
      <dgm:t>
        <a:bodyPr/>
        <a:lstStyle/>
        <a:p>
          <a:r>
            <a:rPr lang="pl-PL" sz="1400" b="1" dirty="0" smtClean="0">
              <a:latin typeface="Arial" pitchFamily="34" charset="0"/>
              <a:cs typeface="Arial" pitchFamily="34" charset="0"/>
            </a:rPr>
            <a:t>Minimalna wartość kosztów kwalifikowalnych projektu </a:t>
          </a:r>
        </a:p>
        <a:p>
          <a:r>
            <a:rPr lang="pl-PL" sz="1600" b="1" dirty="0" smtClean="0">
              <a:latin typeface="Arial" pitchFamily="34" charset="0"/>
              <a:cs typeface="Arial" pitchFamily="34" charset="0"/>
            </a:rPr>
            <a:t>500 000,00 zł</a:t>
          </a:r>
          <a:endParaRPr lang="pl-PL" sz="1600" b="1" dirty="0">
            <a:latin typeface="Arial" pitchFamily="34" charset="0"/>
            <a:cs typeface="Arial" pitchFamily="34" charset="0"/>
          </a:endParaRPr>
        </a:p>
      </dgm:t>
    </dgm:pt>
    <dgm:pt modelId="{B028B55A-8A2D-4D06-8FC1-9FE4961DB19D}" type="parTrans" cxnId="{578F8801-F141-463D-8CF2-23122C2F33A0}">
      <dgm:prSet/>
      <dgm:spPr/>
      <dgm:t>
        <a:bodyPr/>
        <a:lstStyle/>
        <a:p>
          <a:endParaRPr lang="pl-PL"/>
        </a:p>
      </dgm:t>
    </dgm:pt>
    <dgm:pt modelId="{D5547E60-8B7F-4F49-AC98-15C7E96B2FC6}" type="sibTrans" cxnId="{578F8801-F141-463D-8CF2-23122C2F33A0}">
      <dgm:prSet/>
      <dgm:spPr/>
      <dgm:t>
        <a:bodyPr/>
        <a:lstStyle/>
        <a:p>
          <a:endParaRPr lang="pl-PL"/>
        </a:p>
      </dgm:t>
    </dgm:pt>
    <dgm:pt modelId="{95422F52-0F12-4492-B2C4-6A340311FD3E}">
      <dgm:prSet phldrT="[Tekst]" custT="1"/>
      <dgm:spPr/>
      <dgm:t>
        <a:bodyPr/>
        <a:lstStyle/>
        <a:p>
          <a:pPr rtl="0"/>
          <a:r>
            <a:rPr lang="pl-PL" sz="1400" b="1" dirty="0" smtClean="0">
              <a:latin typeface="Arial" pitchFamily="34" charset="0"/>
              <a:cs typeface="Arial" pitchFamily="34" charset="0"/>
            </a:rPr>
            <a:t>Maksymalna kwota dofinansowania projektu </a:t>
          </a:r>
        </a:p>
        <a:p>
          <a:r>
            <a:rPr lang="pl-PL" sz="1600" b="1" dirty="0" smtClean="0">
              <a:latin typeface="Arial" pitchFamily="34" charset="0"/>
              <a:cs typeface="Arial" pitchFamily="34" charset="0"/>
            </a:rPr>
            <a:t>4 000 000,00 zł</a:t>
          </a:r>
          <a:endParaRPr lang="pl-PL" sz="1600" b="1" dirty="0">
            <a:latin typeface="Arial" pitchFamily="34" charset="0"/>
            <a:cs typeface="Arial" pitchFamily="34" charset="0"/>
          </a:endParaRPr>
        </a:p>
      </dgm:t>
    </dgm:pt>
    <dgm:pt modelId="{0C6714CD-BF1A-4FA5-993D-056AF4C4BC76}" type="parTrans" cxnId="{9A436EDE-692B-496F-AB28-3FABF8235148}">
      <dgm:prSet/>
      <dgm:spPr/>
      <dgm:t>
        <a:bodyPr/>
        <a:lstStyle/>
        <a:p>
          <a:endParaRPr lang="pl-PL"/>
        </a:p>
      </dgm:t>
    </dgm:pt>
    <dgm:pt modelId="{48BC0832-F861-47C1-A6AE-1818FD983A0E}" type="sibTrans" cxnId="{9A436EDE-692B-496F-AB28-3FABF8235148}">
      <dgm:prSet/>
      <dgm:spPr/>
      <dgm:t>
        <a:bodyPr/>
        <a:lstStyle/>
        <a:p>
          <a:endParaRPr lang="pl-PL"/>
        </a:p>
      </dgm:t>
    </dgm:pt>
    <dgm:pt modelId="{71D11170-D67C-4314-B19B-E05F4E527671}" type="pres">
      <dgm:prSet presAssocID="{9F44E1F7-A924-413E-A733-D014B8A1C566}" presName="Name0" presStyleCnt="0">
        <dgm:presLayoutVars>
          <dgm:chMax val="1"/>
          <dgm:dir/>
          <dgm:animLvl val="ctr"/>
          <dgm:resizeHandles val="exact"/>
        </dgm:presLayoutVars>
      </dgm:prSet>
      <dgm:spPr/>
      <dgm:t>
        <a:bodyPr/>
        <a:lstStyle/>
        <a:p>
          <a:endParaRPr lang="pl-PL"/>
        </a:p>
      </dgm:t>
    </dgm:pt>
    <dgm:pt modelId="{D1779DA1-ED2E-4086-9F4B-249FF4E58917}" type="pres">
      <dgm:prSet presAssocID="{126BEBB6-3D37-4F17-8E3F-1F9AB9A74C07}" presName="centerShape" presStyleLbl="node0" presStyleIdx="0" presStyleCnt="1" custScaleX="198562" custLinFactNeighborX="2796" custLinFactNeighborY="-9330"/>
      <dgm:spPr/>
      <dgm:t>
        <a:bodyPr/>
        <a:lstStyle/>
        <a:p>
          <a:endParaRPr lang="pl-PL"/>
        </a:p>
      </dgm:t>
    </dgm:pt>
    <dgm:pt modelId="{C5AC3CC1-85C2-4BCA-B358-4C1820371530}" type="pres">
      <dgm:prSet presAssocID="{72E03BDB-5DE1-4167-8EF3-88F8067383CD}" presName="node" presStyleLbl="node1" presStyleIdx="0" presStyleCnt="3" custScaleX="210911" custScaleY="76908" custRadScaleRad="109138" custRadScaleInc="-3980">
        <dgm:presLayoutVars>
          <dgm:bulletEnabled val="1"/>
        </dgm:presLayoutVars>
      </dgm:prSet>
      <dgm:spPr/>
      <dgm:t>
        <a:bodyPr/>
        <a:lstStyle/>
        <a:p>
          <a:endParaRPr lang="pl-PL"/>
        </a:p>
      </dgm:t>
    </dgm:pt>
    <dgm:pt modelId="{BA15C97C-CEFE-45EF-B55C-9968898F488D}" type="pres">
      <dgm:prSet presAssocID="{72E03BDB-5DE1-4167-8EF3-88F8067383CD}" presName="dummy" presStyleCnt="0"/>
      <dgm:spPr/>
    </dgm:pt>
    <dgm:pt modelId="{24165EAB-3313-4AFE-83DB-FDDB3432098C}" type="pres">
      <dgm:prSet presAssocID="{E8EDEA4D-ACC2-4CB7-B044-10E64E629A94}" presName="sibTrans" presStyleLbl="sibTrans2D1" presStyleIdx="0" presStyleCnt="3"/>
      <dgm:spPr/>
      <dgm:t>
        <a:bodyPr/>
        <a:lstStyle/>
        <a:p>
          <a:endParaRPr lang="pl-PL"/>
        </a:p>
      </dgm:t>
    </dgm:pt>
    <dgm:pt modelId="{7EEAC949-6753-46C6-84E4-52B63478F38A}" type="pres">
      <dgm:prSet presAssocID="{9C4D76CB-D15C-4875-BEF9-3764A5D322A1}" presName="node" presStyleLbl="node1" presStyleIdx="1" presStyleCnt="3" custScaleX="216071" custScaleY="108890" custRadScaleRad="110789" custRadScaleInc="16996">
        <dgm:presLayoutVars>
          <dgm:bulletEnabled val="1"/>
        </dgm:presLayoutVars>
      </dgm:prSet>
      <dgm:spPr/>
      <dgm:t>
        <a:bodyPr/>
        <a:lstStyle/>
        <a:p>
          <a:endParaRPr lang="pl-PL"/>
        </a:p>
      </dgm:t>
    </dgm:pt>
    <dgm:pt modelId="{5758EBE7-FF05-4DEC-816A-B918A4A40338}" type="pres">
      <dgm:prSet presAssocID="{9C4D76CB-D15C-4875-BEF9-3764A5D322A1}" presName="dummy" presStyleCnt="0"/>
      <dgm:spPr/>
    </dgm:pt>
    <dgm:pt modelId="{5DC34048-6C60-4546-8515-7538412160C6}" type="pres">
      <dgm:prSet presAssocID="{D5547E60-8B7F-4F49-AC98-15C7E96B2FC6}" presName="sibTrans" presStyleLbl="sibTrans2D1" presStyleIdx="1" presStyleCnt="3"/>
      <dgm:spPr/>
      <dgm:t>
        <a:bodyPr/>
        <a:lstStyle/>
        <a:p>
          <a:endParaRPr lang="pl-PL"/>
        </a:p>
      </dgm:t>
    </dgm:pt>
    <dgm:pt modelId="{291C82BD-E5D3-410C-99B1-36123488A683}" type="pres">
      <dgm:prSet presAssocID="{95422F52-0F12-4492-B2C4-6A340311FD3E}" presName="node" presStyleLbl="node1" presStyleIdx="2" presStyleCnt="3" custScaleX="176758" custScaleY="126801" custRadScaleRad="108166" custRadScaleInc="-5936">
        <dgm:presLayoutVars>
          <dgm:bulletEnabled val="1"/>
        </dgm:presLayoutVars>
      </dgm:prSet>
      <dgm:spPr/>
      <dgm:t>
        <a:bodyPr/>
        <a:lstStyle/>
        <a:p>
          <a:endParaRPr lang="pl-PL"/>
        </a:p>
      </dgm:t>
    </dgm:pt>
    <dgm:pt modelId="{A8C804CD-C262-4B11-8B61-66AE18C8FFE5}" type="pres">
      <dgm:prSet presAssocID="{95422F52-0F12-4492-B2C4-6A340311FD3E}" presName="dummy" presStyleCnt="0"/>
      <dgm:spPr/>
    </dgm:pt>
    <dgm:pt modelId="{1BCD65CE-1576-437E-A6AF-A758529987BE}" type="pres">
      <dgm:prSet presAssocID="{48BC0832-F861-47C1-A6AE-1818FD983A0E}" presName="sibTrans" presStyleLbl="sibTrans2D1" presStyleIdx="2" presStyleCnt="3"/>
      <dgm:spPr/>
      <dgm:t>
        <a:bodyPr/>
        <a:lstStyle/>
        <a:p>
          <a:endParaRPr lang="pl-PL"/>
        </a:p>
      </dgm:t>
    </dgm:pt>
  </dgm:ptLst>
  <dgm:cxnLst>
    <dgm:cxn modelId="{9A436EDE-692B-496F-AB28-3FABF8235148}" srcId="{126BEBB6-3D37-4F17-8E3F-1F9AB9A74C07}" destId="{95422F52-0F12-4492-B2C4-6A340311FD3E}" srcOrd="2" destOrd="0" parTransId="{0C6714CD-BF1A-4FA5-993D-056AF4C4BC76}" sibTransId="{48BC0832-F861-47C1-A6AE-1818FD983A0E}"/>
    <dgm:cxn modelId="{6B1926F6-AD6B-4FE5-BDED-EE4F40D8FFB7}" type="presOf" srcId="{48BC0832-F861-47C1-A6AE-1818FD983A0E}" destId="{1BCD65CE-1576-437E-A6AF-A758529987BE}" srcOrd="0" destOrd="0" presId="urn:microsoft.com/office/officeart/2005/8/layout/radial6"/>
    <dgm:cxn modelId="{1E9271B7-759D-46AB-B103-8D034781C97C}" type="presOf" srcId="{E8EDEA4D-ACC2-4CB7-B044-10E64E629A94}" destId="{24165EAB-3313-4AFE-83DB-FDDB3432098C}" srcOrd="0" destOrd="0" presId="urn:microsoft.com/office/officeart/2005/8/layout/radial6"/>
    <dgm:cxn modelId="{2DF52D6B-3E26-44DB-ACCB-3AD63AB5CC51}" type="presOf" srcId="{72E03BDB-5DE1-4167-8EF3-88F8067383CD}" destId="{C5AC3CC1-85C2-4BCA-B358-4C1820371530}" srcOrd="0" destOrd="0" presId="urn:microsoft.com/office/officeart/2005/8/layout/radial6"/>
    <dgm:cxn modelId="{DEB57902-7E66-4F51-A7EE-61AD84540BB6}" type="presOf" srcId="{9F44E1F7-A924-413E-A733-D014B8A1C566}" destId="{71D11170-D67C-4314-B19B-E05F4E527671}" srcOrd="0" destOrd="0" presId="urn:microsoft.com/office/officeart/2005/8/layout/radial6"/>
    <dgm:cxn modelId="{6CD49FB6-3BCB-4FA4-8ECD-7E92AAE7059D}" srcId="{126BEBB6-3D37-4F17-8E3F-1F9AB9A74C07}" destId="{72E03BDB-5DE1-4167-8EF3-88F8067383CD}" srcOrd="0" destOrd="0" parTransId="{58B2E77D-56CA-49D2-890D-A4CF9BB3615D}" sibTransId="{E8EDEA4D-ACC2-4CB7-B044-10E64E629A94}"/>
    <dgm:cxn modelId="{4349B95D-33EC-4972-96C3-2F0C8AEC2999}" type="presOf" srcId="{95422F52-0F12-4492-B2C4-6A340311FD3E}" destId="{291C82BD-E5D3-410C-99B1-36123488A683}" srcOrd="0" destOrd="0" presId="urn:microsoft.com/office/officeart/2005/8/layout/radial6"/>
    <dgm:cxn modelId="{E813F74F-4F67-4ABF-AD9B-A2F6079F663C}" type="presOf" srcId="{126BEBB6-3D37-4F17-8E3F-1F9AB9A74C07}" destId="{D1779DA1-ED2E-4086-9F4B-249FF4E58917}" srcOrd="0" destOrd="0" presId="urn:microsoft.com/office/officeart/2005/8/layout/radial6"/>
    <dgm:cxn modelId="{AD45B920-E992-40C3-8D81-D4D6D0AB00BC}" srcId="{9F44E1F7-A924-413E-A733-D014B8A1C566}" destId="{126BEBB6-3D37-4F17-8E3F-1F9AB9A74C07}" srcOrd="0" destOrd="0" parTransId="{AF5BBC39-56F4-4487-AFD4-39530023B0DF}" sibTransId="{3E919977-2E33-4850-B5D2-89C16326787B}"/>
    <dgm:cxn modelId="{A54AAB59-77A4-410D-B277-77DD508DD634}" type="presOf" srcId="{9C4D76CB-D15C-4875-BEF9-3764A5D322A1}" destId="{7EEAC949-6753-46C6-84E4-52B63478F38A}" srcOrd="0" destOrd="0" presId="urn:microsoft.com/office/officeart/2005/8/layout/radial6"/>
    <dgm:cxn modelId="{578F8801-F141-463D-8CF2-23122C2F33A0}" srcId="{126BEBB6-3D37-4F17-8E3F-1F9AB9A74C07}" destId="{9C4D76CB-D15C-4875-BEF9-3764A5D322A1}" srcOrd="1" destOrd="0" parTransId="{B028B55A-8A2D-4D06-8FC1-9FE4961DB19D}" sibTransId="{D5547E60-8B7F-4F49-AC98-15C7E96B2FC6}"/>
    <dgm:cxn modelId="{DA288B04-DE6B-4E86-9CC2-C0DFBDAFC50D}" type="presOf" srcId="{D5547E60-8B7F-4F49-AC98-15C7E96B2FC6}" destId="{5DC34048-6C60-4546-8515-7538412160C6}" srcOrd="0" destOrd="0" presId="urn:microsoft.com/office/officeart/2005/8/layout/radial6"/>
    <dgm:cxn modelId="{3A12CDA4-CC10-4262-9AA6-F3F37BBD53E6}" type="presParOf" srcId="{71D11170-D67C-4314-B19B-E05F4E527671}" destId="{D1779DA1-ED2E-4086-9F4B-249FF4E58917}" srcOrd="0" destOrd="0" presId="urn:microsoft.com/office/officeart/2005/8/layout/radial6"/>
    <dgm:cxn modelId="{7B83D7CF-4399-45A1-AD53-E542B3DB68D8}" type="presParOf" srcId="{71D11170-D67C-4314-B19B-E05F4E527671}" destId="{C5AC3CC1-85C2-4BCA-B358-4C1820371530}" srcOrd="1" destOrd="0" presId="urn:microsoft.com/office/officeart/2005/8/layout/radial6"/>
    <dgm:cxn modelId="{4CEA6EAD-D749-4A81-8726-9E6CC05160EF}" type="presParOf" srcId="{71D11170-D67C-4314-B19B-E05F4E527671}" destId="{BA15C97C-CEFE-45EF-B55C-9968898F488D}" srcOrd="2" destOrd="0" presId="urn:microsoft.com/office/officeart/2005/8/layout/radial6"/>
    <dgm:cxn modelId="{D840FBB5-1F54-4004-B498-EBC8FFB8A734}" type="presParOf" srcId="{71D11170-D67C-4314-B19B-E05F4E527671}" destId="{24165EAB-3313-4AFE-83DB-FDDB3432098C}" srcOrd="3" destOrd="0" presId="urn:microsoft.com/office/officeart/2005/8/layout/radial6"/>
    <dgm:cxn modelId="{0780E2F1-5630-4956-8146-5660400044AE}" type="presParOf" srcId="{71D11170-D67C-4314-B19B-E05F4E527671}" destId="{7EEAC949-6753-46C6-84E4-52B63478F38A}" srcOrd="4" destOrd="0" presId="urn:microsoft.com/office/officeart/2005/8/layout/radial6"/>
    <dgm:cxn modelId="{4A6B0112-D8F3-46C9-BF32-5313F95DE83A}" type="presParOf" srcId="{71D11170-D67C-4314-B19B-E05F4E527671}" destId="{5758EBE7-FF05-4DEC-816A-B918A4A40338}" srcOrd="5" destOrd="0" presId="urn:microsoft.com/office/officeart/2005/8/layout/radial6"/>
    <dgm:cxn modelId="{1E79F7C2-3DEC-4891-BBEE-D5D070735947}" type="presParOf" srcId="{71D11170-D67C-4314-B19B-E05F4E527671}" destId="{5DC34048-6C60-4546-8515-7538412160C6}" srcOrd="6" destOrd="0" presId="urn:microsoft.com/office/officeart/2005/8/layout/radial6"/>
    <dgm:cxn modelId="{E7BCDD4D-2817-4F74-8A8E-AD27C9248CBD}" type="presParOf" srcId="{71D11170-D67C-4314-B19B-E05F4E527671}" destId="{291C82BD-E5D3-410C-99B1-36123488A683}" srcOrd="7" destOrd="0" presId="urn:microsoft.com/office/officeart/2005/8/layout/radial6"/>
    <dgm:cxn modelId="{6DAAB681-CA56-4E1F-BDC7-EC71E945A894}" type="presParOf" srcId="{71D11170-D67C-4314-B19B-E05F4E527671}" destId="{A8C804CD-C262-4B11-8B61-66AE18C8FFE5}" srcOrd="8" destOrd="0" presId="urn:microsoft.com/office/officeart/2005/8/layout/radial6"/>
    <dgm:cxn modelId="{05417B60-9E61-4EC4-B49B-A119D4164C70}" type="presParOf" srcId="{71D11170-D67C-4314-B19B-E05F4E527671}" destId="{1BCD65CE-1576-437E-A6AF-A758529987BE}" srcOrd="9" destOrd="0" presId="urn:microsoft.com/office/officeart/2005/8/layout/radial6"/>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E07941-9900-43DB-A43F-96665F954CB8}" type="doc">
      <dgm:prSet loTypeId="urn:microsoft.com/office/officeart/2005/8/layout/vList6" loCatId="list" qsTypeId="urn:microsoft.com/office/officeart/2005/8/quickstyle/3d7" qsCatId="3D" csTypeId="urn:microsoft.com/office/officeart/2005/8/colors/accent0_3" csCatId="mainScheme" phldr="1"/>
      <dgm:spPr/>
      <dgm:t>
        <a:bodyPr/>
        <a:lstStyle/>
        <a:p>
          <a:endParaRPr lang="pl-PL"/>
        </a:p>
      </dgm:t>
    </dgm:pt>
    <dgm:pt modelId="{36063605-47C4-46FC-B622-18E9AC943AF9}">
      <dgm:prSet phldrT="[Tekst]" custT="1">
        <dgm:style>
          <a:lnRef idx="0">
            <a:schemeClr val="accent1"/>
          </a:lnRef>
          <a:fillRef idx="3">
            <a:schemeClr val="accent1"/>
          </a:fillRef>
          <a:effectRef idx="3">
            <a:schemeClr val="accent1"/>
          </a:effectRef>
          <a:fontRef idx="minor">
            <a:schemeClr val="lt1"/>
          </a:fontRef>
        </dgm:style>
      </dgm:prSet>
      <dgm:spPr/>
      <dgm:t>
        <a:bodyPr/>
        <a:lstStyle/>
        <a:p>
          <a:pPr>
            <a:lnSpc>
              <a:spcPct val="150000"/>
            </a:lnSpc>
          </a:pPr>
          <a:r>
            <a:rPr lang="pl-PL" sz="1400" b="1" dirty="0" smtClean="0">
              <a:solidFill>
                <a:schemeClr val="bg1"/>
              </a:solidFill>
              <a:latin typeface="Arial" pitchFamily="34" charset="0"/>
              <a:ea typeface="Batang" pitchFamily="18" charset="-127"/>
              <a:cs typeface="Arial" pitchFamily="34" charset="0"/>
            </a:rPr>
            <a:t>Wnioskodawca musi wskazać wiarygodne źródła finansowania projektu , dotyczące zarówno całkowitej wartości wydatków kwalifikowalnych, jak również całkowitej wartości wydatków niekwalifikowalnych</a:t>
          </a:r>
          <a:endParaRPr lang="pl-PL" sz="1400" b="1" dirty="0">
            <a:solidFill>
              <a:schemeClr val="bg1"/>
            </a:solidFill>
            <a:latin typeface="Arial" pitchFamily="34" charset="0"/>
            <a:ea typeface="Batang" pitchFamily="18" charset="-127"/>
            <a:cs typeface="Arial" pitchFamily="34" charset="0"/>
          </a:endParaRPr>
        </a:p>
      </dgm:t>
    </dgm:pt>
    <dgm:pt modelId="{F3964835-CC73-45AB-983C-C392AE4DB72B}" type="parTrans" cxnId="{710DAA19-8985-4C7C-84B4-12D6A6C0662E}">
      <dgm:prSet/>
      <dgm:spPr/>
      <dgm:t>
        <a:bodyPr/>
        <a:lstStyle/>
        <a:p>
          <a:endParaRPr lang="pl-PL"/>
        </a:p>
      </dgm:t>
    </dgm:pt>
    <dgm:pt modelId="{F94FDF08-4126-496B-BB86-835C9A2B4071}" type="sibTrans" cxnId="{710DAA19-8985-4C7C-84B4-12D6A6C0662E}">
      <dgm:prSet/>
      <dgm:spPr/>
      <dgm:t>
        <a:bodyPr/>
        <a:lstStyle/>
        <a:p>
          <a:endParaRPr lang="pl-PL"/>
        </a:p>
      </dgm:t>
    </dgm:pt>
    <dgm:pt modelId="{BB9B09E4-96E9-47A6-8491-01DDDCB8314B}">
      <dgm:prSet phldrT="[Tekst]" custT="1"/>
      <dgm:spPr/>
      <dgm:t>
        <a:bodyPr/>
        <a:lstStyle/>
        <a:p>
          <a:pPr>
            <a:lnSpc>
              <a:spcPct val="150000"/>
            </a:lnSpc>
          </a:pPr>
          <a:r>
            <a:rPr lang="pl-PL" sz="1200" b="1" dirty="0" smtClean="0">
              <a:latin typeface="Arial" pitchFamily="34" charset="0"/>
              <a:ea typeface="Batang" pitchFamily="18" charset="-127"/>
              <a:cs typeface="Arial" pitchFamily="34" charset="0"/>
            </a:rPr>
            <a:t>Fundusze własne</a:t>
          </a:r>
          <a:endParaRPr lang="pl-PL" sz="1200" b="1" dirty="0">
            <a:latin typeface="Arial" pitchFamily="34" charset="0"/>
            <a:ea typeface="Batang" pitchFamily="18" charset="-127"/>
            <a:cs typeface="Arial" pitchFamily="34" charset="0"/>
          </a:endParaRPr>
        </a:p>
      </dgm:t>
    </dgm:pt>
    <dgm:pt modelId="{167E8BFB-4BC2-4355-9CB5-5ACFBDA545C4}" type="parTrans" cxnId="{587E128B-DEF6-478F-BC95-C92530C72DE1}">
      <dgm:prSet/>
      <dgm:spPr/>
      <dgm:t>
        <a:bodyPr/>
        <a:lstStyle/>
        <a:p>
          <a:endParaRPr lang="pl-PL"/>
        </a:p>
      </dgm:t>
    </dgm:pt>
    <dgm:pt modelId="{AD67D531-BC30-4446-B2AD-F4E4F1CD7BF8}" type="sibTrans" cxnId="{587E128B-DEF6-478F-BC95-C92530C72DE1}">
      <dgm:prSet/>
      <dgm:spPr/>
      <dgm:t>
        <a:bodyPr/>
        <a:lstStyle/>
        <a:p>
          <a:endParaRPr lang="pl-PL"/>
        </a:p>
      </dgm:t>
    </dgm:pt>
    <dgm:pt modelId="{74DA92A0-A3F3-493C-AB24-95B6F0FEBD27}">
      <dgm:prSet phldrT="[Tekst]" custT="1">
        <dgm:style>
          <a:lnRef idx="0">
            <a:schemeClr val="accent1"/>
          </a:lnRef>
          <a:fillRef idx="3">
            <a:schemeClr val="accent1"/>
          </a:fillRef>
          <a:effectRef idx="3">
            <a:schemeClr val="accent1"/>
          </a:effectRef>
          <a:fontRef idx="minor">
            <a:schemeClr val="lt1"/>
          </a:fontRef>
        </dgm:style>
      </dgm:prSet>
      <dgm:spPr/>
      <dgm:t>
        <a:bodyPr/>
        <a:lstStyle/>
        <a:p>
          <a:pPr>
            <a:lnSpc>
              <a:spcPct val="150000"/>
            </a:lnSpc>
          </a:pPr>
          <a:r>
            <a:rPr lang="pl-PL" sz="1400" b="1" dirty="0" smtClean="0">
              <a:solidFill>
                <a:schemeClr val="bg1"/>
              </a:solidFill>
              <a:latin typeface="Arial" pitchFamily="34" charset="0"/>
              <a:ea typeface="Batang" pitchFamily="18" charset="-127"/>
              <a:cs typeface="Arial" pitchFamily="34" charset="0"/>
            </a:rPr>
            <a:t>Dokumenty, potwierdzające otrzymanie zewnętrznego finansowania projektu wnioskodawca będzie zobowiązany przedstawić przed podpisaniem umowy o dofinansowanie</a:t>
          </a:r>
          <a:endParaRPr lang="pl-PL" sz="1400" b="1" dirty="0">
            <a:solidFill>
              <a:schemeClr val="bg1"/>
            </a:solidFill>
            <a:latin typeface="Arial" pitchFamily="34" charset="0"/>
            <a:ea typeface="Batang" pitchFamily="18" charset="-127"/>
            <a:cs typeface="Arial" pitchFamily="34" charset="0"/>
          </a:endParaRPr>
        </a:p>
      </dgm:t>
    </dgm:pt>
    <dgm:pt modelId="{4A7F43DE-E462-4320-AE26-A68EE029C5CD}" type="parTrans" cxnId="{25138BD3-F0ED-4DE1-8348-D49B75C3BC57}">
      <dgm:prSet/>
      <dgm:spPr/>
      <dgm:t>
        <a:bodyPr/>
        <a:lstStyle/>
        <a:p>
          <a:endParaRPr lang="pl-PL"/>
        </a:p>
      </dgm:t>
    </dgm:pt>
    <dgm:pt modelId="{85910F07-1DE3-4D42-9734-79E52EBADBC8}" type="sibTrans" cxnId="{25138BD3-F0ED-4DE1-8348-D49B75C3BC57}">
      <dgm:prSet/>
      <dgm:spPr/>
      <dgm:t>
        <a:bodyPr/>
        <a:lstStyle/>
        <a:p>
          <a:endParaRPr lang="pl-PL"/>
        </a:p>
      </dgm:t>
    </dgm:pt>
    <dgm:pt modelId="{F61BEC5E-A763-44E3-8F5E-D8E5C91DE857}">
      <dgm:prSet phldrT="[Tekst]" custT="1"/>
      <dgm:spPr/>
      <dgm:t>
        <a:bodyPr/>
        <a:lstStyle/>
        <a:p>
          <a:pPr>
            <a:lnSpc>
              <a:spcPct val="150000"/>
            </a:lnSpc>
          </a:pPr>
          <a:r>
            <a:rPr lang="pl-PL" sz="1200" b="1" dirty="0" smtClean="0">
              <a:latin typeface="Arial" pitchFamily="34" charset="0"/>
              <a:ea typeface="Batang" pitchFamily="18" charset="-127"/>
              <a:cs typeface="Arial" pitchFamily="34" charset="0"/>
            </a:rPr>
            <a:t>dostarczenie ww. dokumentów w ramach dokumentacji aplikacyjnej może wpłynąć na ocenę projektu oraz ułatwić KOP oszacowanie sytuacji finansowej wnioskodawcy</a:t>
          </a:r>
          <a:endParaRPr lang="pl-PL" sz="1200" b="1" dirty="0">
            <a:latin typeface="Arial" pitchFamily="34" charset="0"/>
            <a:ea typeface="Batang" pitchFamily="18" charset="-127"/>
            <a:cs typeface="Arial" pitchFamily="34" charset="0"/>
          </a:endParaRPr>
        </a:p>
      </dgm:t>
    </dgm:pt>
    <dgm:pt modelId="{409613C7-76F7-4E7A-B829-55BD9753320E}" type="parTrans" cxnId="{7DEB1DBD-40E2-41EB-B9EB-64BAE3BEA064}">
      <dgm:prSet/>
      <dgm:spPr/>
      <dgm:t>
        <a:bodyPr/>
        <a:lstStyle/>
        <a:p>
          <a:endParaRPr lang="pl-PL"/>
        </a:p>
      </dgm:t>
    </dgm:pt>
    <dgm:pt modelId="{D6B127F2-BA15-4046-88E5-BD6520689315}" type="sibTrans" cxnId="{7DEB1DBD-40E2-41EB-B9EB-64BAE3BEA064}">
      <dgm:prSet/>
      <dgm:spPr/>
      <dgm:t>
        <a:bodyPr/>
        <a:lstStyle/>
        <a:p>
          <a:endParaRPr lang="pl-PL"/>
        </a:p>
      </dgm:t>
    </dgm:pt>
    <dgm:pt modelId="{5CF00482-9897-49EF-82D4-7ED94740A717}">
      <dgm:prSet phldrT="[Tekst]" custT="1"/>
      <dgm:spPr/>
      <dgm:t>
        <a:bodyPr/>
        <a:lstStyle/>
        <a:p>
          <a:pPr>
            <a:lnSpc>
              <a:spcPct val="150000"/>
            </a:lnSpc>
          </a:pPr>
          <a:r>
            <a:rPr lang="pl-PL" sz="1200" b="1" dirty="0" smtClean="0">
              <a:latin typeface="Arial" pitchFamily="34" charset="0"/>
              <a:ea typeface="Batang" pitchFamily="18" charset="-127"/>
              <a:cs typeface="Arial" pitchFamily="34" charset="0"/>
            </a:rPr>
            <a:t>Zewnętrzne źródła: kredyt, pożyczka, leasing itp.</a:t>
          </a:r>
          <a:endParaRPr lang="pl-PL" sz="1200" b="1" dirty="0">
            <a:latin typeface="Arial" pitchFamily="34" charset="0"/>
            <a:ea typeface="Batang" pitchFamily="18" charset="-127"/>
            <a:cs typeface="Arial" pitchFamily="34" charset="0"/>
          </a:endParaRPr>
        </a:p>
      </dgm:t>
    </dgm:pt>
    <dgm:pt modelId="{B505635F-56DA-46DD-A89F-61FB7C35FBEA}" type="parTrans" cxnId="{1CE20F99-48EE-4957-A6BD-81E973E027E5}">
      <dgm:prSet/>
      <dgm:spPr/>
      <dgm:t>
        <a:bodyPr/>
        <a:lstStyle/>
        <a:p>
          <a:endParaRPr lang="pl-PL"/>
        </a:p>
      </dgm:t>
    </dgm:pt>
    <dgm:pt modelId="{71EF1B04-80DB-4BA0-A646-FD756D7E08CA}" type="sibTrans" cxnId="{1CE20F99-48EE-4957-A6BD-81E973E027E5}">
      <dgm:prSet/>
      <dgm:spPr/>
      <dgm:t>
        <a:bodyPr/>
        <a:lstStyle/>
        <a:p>
          <a:endParaRPr lang="pl-PL"/>
        </a:p>
      </dgm:t>
    </dgm:pt>
    <dgm:pt modelId="{FAA47B85-E100-4BBA-A8E9-4AA765920B6F}">
      <dgm:prSet phldrT="[Tekst]" custT="1"/>
      <dgm:spPr/>
      <dgm:t>
        <a:bodyPr/>
        <a:lstStyle/>
        <a:p>
          <a:pPr>
            <a:lnSpc>
              <a:spcPct val="90000"/>
            </a:lnSpc>
          </a:pPr>
          <a:endParaRPr lang="pl-PL" sz="1200" dirty="0">
            <a:latin typeface="Batang" pitchFamily="18" charset="-127"/>
            <a:ea typeface="Batang" pitchFamily="18" charset="-127"/>
          </a:endParaRPr>
        </a:p>
      </dgm:t>
    </dgm:pt>
    <dgm:pt modelId="{7C70335A-61D7-436E-AF44-1DCBFD3BAAF4}" type="parTrans" cxnId="{A702041B-4C1F-426A-A327-9F3D256272E0}">
      <dgm:prSet/>
      <dgm:spPr/>
      <dgm:t>
        <a:bodyPr/>
        <a:lstStyle/>
        <a:p>
          <a:endParaRPr lang="pl-PL"/>
        </a:p>
      </dgm:t>
    </dgm:pt>
    <dgm:pt modelId="{BAF2C541-0D35-44AE-89CC-5D3F1A3049F1}" type="sibTrans" cxnId="{A702041B-4C1F-426A-A327-9F3D256272E0}">
      <dgm:prSet/>
      <dgm:spPr/>
      <dgm:t>
        <a:bodyPr/>
        <a:lstStyle/>
        <a:p>
          <a:endParaRPr lang="pl-PL"/>
        </a:p>
      </dgm:t>
    </dgm:pt>
    <dgm:pt modelId="{B38C82AE-8BC3-46B4-A3A8-665DEB2D832A}">
      <dgm:prSet phldrT="[Tekst]" custT="1"/>
      <dgm:spPr/>
      <dgm:t>
        <a:bodyPr/>
        <a:lstStyle/>
        <a:p>
          <a:pPr>
            <a:lnSpc>
              <a:spcPct val="90000"/>
            </a:lnSpc>
          </a:pPr>
          <a:endParaRPr lang="pl-PL" sz="1200" dirty="0">
            <a:latin typeface="Batang" pitchFamily="18" charset="-127"/>
            <a:ea typeface="Batang" pitchFamily="18" charset="-127"/>
          </a:endParaRPr>
        </a:p>
      </dgm:t>
    </dgm:pt>
    <dgm:pt modelId="{37CC3C3A-C1C9-44F6-A8CE-716AC4B20D87}" type="parTrans" cxnId="{9F427016-8429-497C-8936-862C3947D7D8}">
      <dgm:prSet/>
      <dgm:spPr/>
      <dgm:t>
        <a:bodyPr/>
        <a:lstStyle/>
        <a:p>
          <a:endParaRPr lang="pl-PL"/>
        </a:p>
      </dgm:t>
    </dgm:pt>
    <dgm:pt modelId="{664A7C85-1A2C-436A-B72E-8D4AF4585437}" type="sibTrans" cxnId="{9F427016-8429-497C-8936-862C3947D7D8}">
      <dgm:prSet/>
      <dgm:spPr/>
      <dgm:t>
        <a:bodyPr/>
        <a:lstStyle/>
        <a:p>
          <a:endParaRPr lang="pl-PL"/>
        </a:p>
      </dgm:t>
    </dgm:pt>
    <dgm:pt modelId="{AA9BB224-F450-4677-87B3-7CFB21A67656}">
      <dgm:prSet phldrT="[Tekst]" custT="1"/>
      <dgm:spPr/>
      <dgm:t>
        <a:bodyPr/>
        <a:lstStyle/>
        <a:p>
          <a:pPr>
            <a:lnSpc>
              <a:spcPct val="90000"/>
            </a:lnSpc>
          </a:pPr>
          <a:endParaRPr lang="pl-PL" sz="1200" dirty="0">
            <a:latin typeface="Batang" pitchFamily="18" charset="-127"/>
            <a:ea typeface="Batang" pitchFamily="18" charset="-127"/>
          </a:endParaRPr>
        </a:p>
      </dgm:t>
    </dgm:pt>
    <dgm:pt modelId="{72251217-2D99-4584-89A5-E75600D4F67C}" type="parTrans" cxnId="{72A5B188-F378-42A8-9ED2-43ED5F190E6F}">
      <dgm:prSet/>
      <dgm:spPr/>
      <dgm:t>
        <a:bodyPr/>
        <a:lstStyle/>
        <a:p>
          <a:endParaRPr lang="pl-PL"/>
        </a:p>
      </dgm:t>
    </dgm:pt>
    <dgm:pt modelId="{487E022A-5B2F-4091-BB0B-FDC455855F1F}" type="sibTrans" cxnId="{72A5B188-F378-42A8-9ED2-43ED5F190E6F}">
      <dgm:prSet/>
      <dgm:spPr/>
      <dgm:t>
        <a:bodyPr/>
        <a:lstStyle/>
        <a:p>
          <a:endParaRPr lang="pl-PL"/>
        </a:p>
      </dgm:t>
    </dgm:pt>
    <dgm:pt modelId="{1FEBE3D6-C589-4B2D-B1DA-D98898E2CA18}">
      <dgm:prSet phldrT="[Tekst]" custT="1"/>
      <dgm:spPr/>
      <dgm:t>
        <a:bodyPr/>
        <a:lstStyle/>
        <a:p>
          <a:pPr>
            <a:lnSpc>
              <a:spcPct val="150000"/>
            </a:lnSpc>
          </a:pPr>
          <a:endParaRPr lang="pl-PL" sz="1200" b="1" dirty="0">
            <a:latin typeface="Arial" pitchFamily="34" charset="0"/>
            <a:ea typeface="Batang" pitchFamily="18" charset="-127"/>
            <a:cs typeface="Arial" pitchFamily="34" charset="0"/>
          </a:endParaRPr>
        </a:p>
      </dgm:t>
    </dgm:pt>
    <dgm:pt modelId="{D071918B-3618-4AEB-9413-E5C56C9B047B}" type="parTrans" cxnId="{58974B8A-71EE-4330-BAEE-AB44D79BA1C3}">
      <dgm:prSet/>
      <dgm:spPr/>
      <dgm:t>
        <a:bodyPr/>
        <a:lstStyle/>
        <a:p>
          <a:endParaRPr lang="pl-PL"/>
        </a:p>
      </dgm:t>
    </dgm:pt>
    <dgm:pt modelId="{468CDF60-0213-4F6B-9D87-A00F540813E4}" type="sibTrans" cxnId="{58974B8A-71EE-4330-BAEE-AB44D79BA1C3}">
      <dgm:prSet/>
      <dgm:spPr/>
      <dgm:t>
        <a:bodyPr/>
        <a:lstStyle/>
        <a:p>
          <a:endParaRPr lang="pl-PL"/>
        </a:p>
      </dgm:t>
    </dgm:pt>
    <dgm:pt modelId="{781DF05A-E39C-4CF0-AC75-9B54D069ABF3}">
      <dgm:prSet phldrT="[Tekst]" custT="1"/>
      <dgm:spPr/>
      <dgm:t>
        <a:bodyPr/>
        <a:lstStyle/>
        <a:p>
          <a:pPr>
            <a:lnSpc>
              <a:spcPct val="150000"/>
            </a:lnSpc>
          </a:pPr>
          <a:r>
            <a:rPr lang="pl-PL" sz="1200" b="1" dirty="0" smtClean="0">
              <a:latin typeface="Arial" pitchFamily="34" charset="0"/>
              <a:ea typeface="Batang" pitchFamily="18" charset="-127"/>
              <a:cs typeface="Arial" pitchFamily="34" charset="0"/>
            </a:rPr>
            <a:t>Dofinansowanie w maksymalnej wysokości zaliczki (70% dofinansowania)</a:t>
          </a:r>
          <a:endParaRPr lang="pl-PL" sz="1200" b="1" dirty="0">
            <a:latin typeface="Arial" pitchFamily="34" charset="0"/>
            <a:ea typeface="Batang" pitchFamily="18" charset="-127"/>
            <a:cs typeface="Arial" pitchFamily="34" charset="0"/>
          </a:endParaRPr>
        </a:p>
      </dgm:t>
    </dgm:pt>
    <dgm:pt modelId="{68701685-4DC5-4E01-9D10-8A3E08BC06A4}" type="parTrans" cxnId="{D8241141-B1A4-4675-862C-742B21204215}">
      <dgm:prSet/>
      <dgm:spPr/>
      <dgm:t>
        <a:bodyPr/>
        <a:lstStyle/>
        <a:p>
          <a:endParaRPr lang="pl-PL"/>
        </a:p>
      </dgm:t>
    </dgm:pt>
    <dgm:pt modelId="{752A5E6A-71CD-4F19-8F32-DB46BED74BEF}" type="sibTrans" cxnId="{D8241141-B1A4-4675-862C-742B21204215}">
      <dgm:prSet/>
      <dgm:spPr/>
      <dgm:t>
        <a:bodyPr/>
        <a:lstStyle/>
        <a:p>
          <a:endParaRPr lang="pl-PL"/>
        </a:p>
      </dgm:t>
    </dgm:pt>
    <dgm:pt modelId="{9FB6C257-1581-49F2-8297-64F1EF8F8FFD}" type="pres">
      <dgm:prSet presAssocID="{59E07941-9900-43DB-A43F-96665F954CB8}" presName="Name0" presStyleCnt="0">
        <dgm:presLayoutVars>
          <dgm:dir/>
          <dgm:animLvl val="lvl"/>
          <dgm:resizeHandles/>
        </dgm:presLayoutVars>
      </dgm:prSet>
      <dgm:spPr/>
      <dgm:t>
        <a:bodyPr/>
        <a:lstStyle/>
        <a:p>
          <a:endParaRPr lang="pl-PL"/>
        </a:p>
      </dgm:t>
    </dgm:pt>
    <dgm:pt modelId="{E26452FC-32E4-4677-8AE4-D6006763FE11}" type="pres">
      <dgm:prSet presAssocID="{36063605-47C4-46FC-B622-18E9AC943AF9}" presName="linNode" presStyleCnt="0"/>
      <dgm:spPr/>
      <dgm:t>
        <a:bodyPr/>
        <a:lstStyle/>
        <a:p>
          <a:endParaRPr lang="pl-PL"/>
        </a:p>
      </dgm:t>
    </dgm:pt>
    <dgm:pt modelId="{D84A0936-6B0E-491F-B51A-83DC3483C0E6}" type="pres">
      <dgm:prSet presAssocID="{36063605-47C4-46FC-B622-18E9AC943AF9}" presName="parentShp" presStyleLbl="node1" presStyleIdx="0" presStyleCnt="2">
        <dgm:presLayoutVars>
          <dgm:bulletEnabled val="1"/>
        </dgm:presLayoutVars>
      </dgm:prSet>
      <dgm:spPr/>
      <dgm:t>
        <a:bodyPr/>
        <a:lstStyle/>
        <a:p>
          <a:endParaRPr lang="pl-PL"/>
        </a:p>
      </dgm:t>
    </dgm:pt>
    <dgm:pt modelId="{25E471F1-83A0-4916-89BB-7C0238855D82}" type="pres">
      <dgm:prSet presAssocID="{36063605-47C4-46FC-B622-18E9AC943AF9}" presName="childShp" presStyleLbl="bgAccFollowNode1" presStyleIdx="0" presStyleCnt="2">
        <dgm:presLayoutVars>
          <dgm:bulletEnabled val="1"/>
        </dgm:presLayoutVars>
      </dgm:prSet>
      <dgm:spPr/>
      <dgm:t>
        <a:bodyPr/>
        <a:lstStyle/>
        <a:p>
          <a:endParaRPr lang="pl-PL"/>
        </a:p>
      </dgm:t>
    </dgm:pt>
    <dgm:pt modelId="{158008B2-2490-48A8-8A55-468B865D0CB3}" type="pres">
      <dgm:prSet presAssocID="{F94FDF08-4126-496B-BB86-835C9A2B4071}" presName="spacing" presStyleCnt="0"/>
      <dgm:spPr/>
      <dgm:t>
        <a:bodyPr/>
        <a:lstStyle/>
        <a:p>
          <a:endParaRPr lang="pl-PL"/>
        </a:p>
      </dgm:t>
    </dgm:pt>
    <dgm:pt modelId="{39EE2847-D4A6-44E6-9134-2C38E663553F}" type="pres">
      <dgm:prSet presAssocID="{74DA92A0-A3F3-493C-AB24-95B6F0FEBD27}" presName="linNode" presStyleCnt="0"/>
      <dgm:spPr/>
      <dgm:t>
        <a:bodyPr/>
        <a:lstStyle/>
        <a:p>
          <a:endParaRPr lang="pl-PL"/>
        </a:p>
      </dgm:t>
    </dgm:pt>
    <dgm:pt modelId="{A105227C-E8AD-4F9C-A3B0-A00459A1369F}" type="pres">
      <dgm:prSet presAssocID="{74DA92A0-A3F3-493C-AB24-95B6F0FEBD27}" presName="parentShp" presStyleLbl="node1" presStyleIdx="1" presStyleCnt="2">
        <dgm:presLayoutVars>
          <dgm:bulletEnabled val="1"/>
        </dgm:presLayoutVars>
      </dgm:prSet>
      <dgm:spPr/>
      <dgm:t>
        <a:bodyPr/>
        <a:lstStyle/>
        <a:p>
          <a:endParaRPr lang="pl-PL"/>
        </a:p>
      </dgm:t>
    </dgm:pt>
    <dgm:pt modelId="{158861A8-4EA6-4876-A6F7-FF1FB0781D1F}" type="pres">
      <dgm:prSet presAssocID="{74DA92A0-A3F3-493C-AB24-95B6F0FEBD27}" presName="childShp" presStyleLbl="bgAccFollowNode1" presStyleIdx="1" presStyleCnt="2">
        <dgm:presLayoutVars>
          <dgm:bulletEnabled val="1"/>
        </dgm:presLayoutVars>
      </dgm:prSet>
      <dgm:spPr/>
      <dgm:t>
        <a:bodyPr/>
        <a:lstStyle/>
        <a:p>
          <a:endParaRPr lang="pl-PL"/>
        </a:p>
      </dgm:t>
    </dgm:pt>
  </dgm:ptLst>
  <dgm:cxnLst>
    <dgm:cxn modelId="{97E475BA-08B1-4516-8EFE-4A5D351F3F59}" type="presOf" srcId="{AA9BB224-F450-4677-87B3-7CFB21A67656}" destId="{158861A8-4EA6-4876-A6F7-FF1FB0781D1F}" srcOrd="0" destOrd="0" presId="urn:microsoft.com/office/officeart/2005/8/layout/vList6"/>
    <dgm:cxn modelId="{691BA6EF-A7F3-4B00-89D4-C978AD8834A5}" type="presOf" srcId="{B38C82AE-8BC3-46B4-A3A8-665DEB2D832A}" destId="{25E471F1-83A0-4916-89BB-7C0238855D82}" srcOrd="0" destOrd="1" presId="urn:microsoft.com/office/officeart/2005/8/layout/vList6"/>
    <dgm:cxn modelId="{58974B8A-71EE-4330-BAEE-AB44D79BA1C3}" srcId="{74DA92A0-A3F3-493C-AB24-95B6F0FEBD27}" destId="{1FEBE3D6-C589-4B2D-B1DA-D98898E2CA18}" srcOrd="1" destOrd="0" parTransId="{D071918B-3618-4AEB-9413-E5C56C9B047B}" sibTransId="{468CDF60-0213-4F6B-9D87-A00F540813E4}"/>
    <dgm:cxn modelId="{A1507456-C2E9-4409-BAF3-1B2C1BAABB65}" type="presOf" srcId="{59E07941-9900-43DB-A43F-96665F954CB8}" destId="{9FB6C257-1581-49F2-8297-64F1EF8F8FFD}" srcOrd="0" destOrd="0" presId="urn:microsoft.com/office/officeart/2005/8/layout/vList6"/>
    <dgm:cxn modelId="{72A5B188-F378-42A8-9ED2-43ED5F190E6F}" srcId="{74DA92A0-A3F3-493C-AB24-95B6F0FEBD27}" destId="{AA9BB224-F450-4677-87B3-7CFB21A67656}" srcOrd="0" destOrd="0" parTransId="{72251217-2D99-4584-89A5-E75600D4F67C}" sibTransId="{487E022A-5B2F-4091-BB0B-FDC455855F1F}"/>
    <dgm:cxn modelId="{1C89BEF6-E851-4719-965F-166D21985103}" type="presOf" srcId="{BB9B09E4-96E9-47A6-8491-01DDDCB8314B}" destId="{25E471F1-83A0-4916-89BB-7C0238855D82}" srcOrd="0" destOrd="2" presId="urn:microsoft.com/office/officeart/2005/8/layout/vList6"/>
    <dgm:cxn modelId="{530FE140-82D1-4119-81B7-371E88889FE5}" type="presOf" srcId="{5CF00482-9897-49EF-82D4-7ED94740A717}" destId="{25E471F1-83A0-4916-89BB-7C0238855D82}" srcOrd="0" destOrd="3" presId="urn:microsoft.com/office/officeart/2005/8/layout/vList6"/>
    <dgm:cxn modelId="{587E128B-DEF6-478F-BC95-C92530C72DE1}" srcId="{36063605-47C4-46FC-B622-18E9AC943AF9}" destId="{BB9B09E4-96E9-47A6-8491-01DDDCB8314B}" srcOrd="2" destOrd="0" parTransId="{167E8BFB-4BC2-4355-9CB5-5ACFBDA545C4}" sibTransId="{AD67D531-BC30-4446-B2AD-F4E4F1CD7BF8}"/>
    <dgm:cxn modelId="{1CE20F99-48EE-4957-A6BD-81E973E027E5}" srcId="{36063605-47C4-46FC-B622-18E9AC943AF9}" destId="{5CF00482-9897-49EF-82D4-7ED94740A717}" srcOrd="3" destOrd="0" parTransId="{B505635F-56DA-46DD-A89F-61FB7C35FBEA}" sibTransId="{71EF1B04-80DB-4BA0-A646-FD756D7E08CA}"/>
    <dgm:cxn modelId="{22247C86-0C59-40AE-8873-1587D0D77D72}" type="presOf" srcId="{FAA47B85-E100-4BBA-A8E9-4AA765920B6F}" destId="{25E471F1-83A0-4916-89BB-7C0238855D82}" srcOrd="0" destOrd="0" presId="urn:microsoft.com/office/officeart/2005/8/layout/vList6"/>
    <dgm:cxn modelId="{44530257-5FEA-4E3B-A048-FC352016E50F}" type="presOf" srcId="{74DA92A0-A3F3-493C-AB24-95B6F0FEBD27}" destId="{A105227C-E8AD-4F9C-A3B0-A00459A1369F}" srcOrd="0" destOrd="0" presId="urn:microsoft.com/office/officeart/2005/8/layout/vList6"/>
    <dgm:cxn modelId="{7DEB1DBD-40E2-41EB-B9EB-64BAE3BEA064}" srcId="{74DA92A0-A3F3-493C-AB24-95B6F0FEBD27}" destId="{F61BEC5E-A763-44E3-8F5E-D8E5C91DE857}" srcOrd="2" destOrd="0" parTransId="{409613C7-76F7-4E7A-B829-55BD9753320E}" sibTransId="{D6B127F2-BA15-4046-88E5-BD6520689315}"/>
    <dgm:cxn modelId="{96CCE213-D834-4D4F-94D6-9322A760A276}" type="presOf" srcId="{1FEBE3D6-C589-4B2D-B1DA-D98898E2CA18}" destId="{158861A8-4EA6-4876-A6F7-FF1FB0781D1F}" srcOrd="0" destOrd="1" presId="urn:microsoft.com/office/officeart/2005/8/layout/vList6"/>
    <dgm:cxn modelId="{A702041B-4C1F-426A-A327-9F3D256272E0}" srcId="{36063605-47C4-46FC-B622-18E9AC943AF9}" destId="{FAA47B85-E100-4BBA-A8E9-4AA765920B6F}" srcOrd="0" destOrd="0" parTransId="{7C70335A-61D7-436E-AF44-1DCBFD3BAAF4}" sibTransId="{BAF2C541-0D35-44AE-89CC-5D3F1A3049F1}"/>
    <dgm:cxn modelId="{E39FEBF8-B8DB-4F7E-B43F-D736FC5C299C}" type="presOf" srcId="{781DF05A-E39C-4CF0-AC75-9B54D069ABF3}" destId="{25E471F1-83A0-4916-89BB-7C0238855D82}" srcOrd="0" destOrd="4" presId="urn:microsoft.com/office/officeart/2005/8/layout/vList6"/>
    <dgm:cxn modelId="{25138BD3-F0ED-4DE1-8348-D49B75C3BC57}" srcId="{59E07941-9900-43DB-A43F-96665F954CB8}" destId="{74DA92A0-A3F3-493C-AB24-95B6F0FEBD27}" srcOrd="1" destOrd="0" parTransId="{4A7F43DE-E462-4320-AE26-A68EE029C5CD}" sibTransId="{85910F07-1DE3-4D42-9734-79E52EBADBC8}"/>
    <dgm:cxn modelId="{D8241141-B1A4-4675-862C-742B21204215}" srcId="{36063605-47C4-46FC-B622-18E9AC943AF9}" destId="{781DF05A-E39C-4CF0-AC75-9B54D069ABF3}" srcOrd="4" destOrd="0" parTransId="{68701685-4DC5-4E01-9D10-8A3E08BC06A4}" sibTransId="{752A5E6A-71CD-4F19-8F32-DB46BED74BEF}"/>
    <dgm:cxn modelId="{710DAA19-8985-4C7C-84B4-12D6A6C0662E}" srcId="{59E07941-9900-43DB-A43F-96665F954CB8}" destId="{36063605-47C4-46FC-B622-18E9AC943AF9}" srcOrd="0" destOrd="0" parTransId="{F3964835-CC73-45AB-983C-C392AE4DB72B}" sibTransId="{F94FDF08-4126-496B-BB86-835C9A2B4071}"/>
    <dgm:cxn modelId="{9F427016-8429-497C-8936-862C3947D7D8}" srcId="{36063605-47C4-46FC-B622-18E9AC943AF9}" destId="{B38C82AE-8BC3-46B4-A3A8-665DEB2D832A}" srcOrd="1" destOrd="0" parTransId="{37CC3C3A-C1C9-44F6-A8CE-716AC4B20D87}" sibTransId="{664A7C85-1A2C-436A-B72E-8D4AF4585437}"/>
    <dgm:cxn modelId="{FD61C660-8E39-4975-A4BC-36311CAEB5A5}" type="presOf" srcId="{36063605-47C4-46FC-B622-18E9AC943AF9}" destId="{D84A0936-6B0E-491F-B51A-83DC3483C0E6}" srcOrd="0" destOrd="0" presId="urn:microsoft.com/office/officeart/2005/8/layout/vList6"/>
    <dgm:cxn modelId="{DE394209-D760-4CDD-8997-E7F35F9D74F6}" type="presOf" srcId="{F61BEC5E-A763-44E3-8F5E-D8E5C91DE857}" destId="{158861A8-4EA6-4876-A6F7-FF1FB0781D1F}" srcOrd="0" destOrd="2" presId="urn:microsoft.com/office/officeart/2005/8/layout/vList6"/>
    <dgm:cxn modelId="{346ADFAD-36F6-4DDB-8250-8E2FE787AF7A}" type="presParOf" srcId="{9FB6C257-1581-49F2-8297-64F1EF8F8FFD}" destId="{E26452FC-32E4-4677-8AE4-D6006763FE11}" srcOrd="0" destOrd="0" presId="urn:microsoft.com/office/officeart/2005/8/layout/vList6"/>
    <dgm:cxn modelId="{2E0B53E1-8B54-47F9-BE6C-7C52AA931E5A}" type="presParOf" srcId="{E26452FC-32E4-4677-8AE4-D6006763FE11}" destId="{D84A0936-6B0E-491F-B51A-83DC3483C0E6}" srcOrd="0" destOrd="0" presId="urn:microsoft.com/office/officeart/2005/8/layout/vList6"/>
    <dgm:cxn modelId="{876A57FC-3A8A-46D7-8213-6CE4CC9DAC1F}" type="presParOf" srcId="{E26452FC-32E4-4677-8AE4-D6006763FE11}" destId="{25E471F1-83A0-4916-89BB-7C0238855D82}" srcOrd="1" destOrd="0" presId="urn:microsoft.com/office/officeart/2005/8/layout/vList6"/>
    <dgm:cxn modelId="{4E4EA0ED-0F39-4333-A776-A1D8131A4176}" type="presParOf" srcId="{9FB6C257-1581-49F2-8297-64F1EF8F8FFD}" destId="{158008B2-2490-48A8-8A55-468B865D0CB3}" srcOrd="1" destOrd="0" presId="urn:microsoft.com/office/officeart/2005/8/layout/vList6"/>
    <dgm:cxn modelId="{96007BAC-D869-4D41-9AC0-892A63A25461}" type="presParOf" srcId="{9FB6C257-1581-49F2-8297-64F1EF8F8FFD}" destId="{39EE2847-D4A6-44E6-9134-2C38E663553F}" srcOrd="2" destOrd="0" presId="urn:microsoft.com/office/officeart/2005/8/layout/vList6"/>
    <dgm:cxn modelId="{BF657248-6E43-433F-A802-5BBAAAA3E1AD}" type="presParOf" srcId="{39EE2847-D4A6-44E6-9134-2C38E663553F}" destId="{A105227C-E8AD-4F9C-A3B0-A00459A1369F}" srcOrd="0" destOrd="0" presId="urn:microsoft.com/office/officeart/2005/8/layout/vList6"/>
    <dgm:cxn modelId="{DABF8A22-6842-4F8E-8DB1-B3DA6EE795C5}" type="presParOf" srcId="{39EE2847-D4A6-44E6-9134-2C38E663553F}" destId="{158861A8-4EA6-4876-A6F7-FF1FB0781D1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52B2E-DB2D-4FC0-942C-B80FA8674D8D}">
      <dsp:nvSpPr>
        <dsp:cNvPr id="0" name=""/>
        <dsp:cNvSpPr/>
      </dsp:nvSpPr>
      <dsp:spPr>
        <a:xfrm>
          <a:off x="566003" y="56957"/>
          <a:ext cx="5927362" cy="16872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pl-PL" sz="3600" kern="1200" dirty="0"/>
        </a:p>
      </dsp:txBody>
      <dsp:txXfrm>
        <a:off x="566003" y="56957"/>
        <a:ext cx="4330089" cy="1687260"/>
      </dsp:txXfrm>
    </dsp:sp>
    <dsp:sp modelId="{336229EC-9D4E-4B6D-871E-CAB40CE072A7}">
      <dsp:nvSpPr>
        <dsp:cNvPr id="0" name=""/>
        <dsp:cNvSpPr/>
      </dsp:nvSpPr>
      <dsp:spPr>
        <a:xfrm>
          <a:off x="581122" y="2454311"/>
          <a:ext cx="5927362" cy="11476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pl-PL" sz="1400" kern="1200" dirty="0">
            <a:latin typeface="Arial" pitchFamily="34" charset="0"/>
            <a:cs typeface="Arial" pitchFamily="34" charset="0"/>
          </a:endParaRPr>
        </a:p>
      </dsp:txBody>
      <dsp:txXfrm>
        <a:off x="581122" y="2454311"/>
        <a:ext cx="3816509" cy="1147693"/>
      </dsp:txXfrm>
    </dsp:sp>
    <dsp:sp modelId="{0AF139C7-E51B-426F-B147-31F9F94DC51B}">
      <dsp:nvSpPr>
        <dsp:cNvPr id="0" name=""/>
        <dsp:cNvSpPr/>
      </dsp:nvSpPr>
      <dsp:spPr>
        <a:xfrm>
          <a:off x="2721465" y="1921320"/>
          <a:ext cx="1064848" cy="49973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pl-PL" sz="2200" kern="1200"/>
        </a:p>
      </dsp:txBody>
      <dsp:txXfrm>
        <a:off x="2721465" y="1921320"/>
        <a:ext cx="1064848" cy="49973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3046B2-DF90-4A4D-95ED-1341F9C9C821}">
      <dsp:nvSpPr>
        <dsp:cNvPr id="0" name=""/>
        <dsp:cNvSpPr/>
      </dsp:nvSpPr>
      <dsp:spPr>
        <a:xfrm>
          <a:off x="490" y="0"/>
          <a:ext cx="2055329" cy="3828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smtClean="0">
              <a:effectLst/>
              <a:latin typeface="Arial" pitchFamily="34" charset="0"/>
              <a:ea typeface="Batang" pitchFamily="18" charset="-127"/>
              <a:cs typeface="Arial" pitchFamily="34" charset="0"/>
            </a:rPr>
            <a:t>Rozpoczęcie prac</a:t>
          </a:r>
        </a:p>
      </dsp:txBody>
      <dsp:txXfrm>
        <a:off x="490" y="0"/>
        <a:ext cx="2055329" cy="1148655"/>
      </dsp:txXfrm>
    </dsp:sp>
    <dsp:sp modelId="{BD306995-9D3A-44F2-8CEB-C4F03F0D7AFD}">
      <dsp:nvSpPr>
        <dsp:cNvPr id="0" name=""/>
        <dsp:cNvSpPr/>
      </dsp:nvSpPr>
      <dsp:spPr>
        <a:xfrm>
          <a:off x="112201" y="897296"/>
          <a:ext cx="1881991" cy="79133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Roboty  budowlane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związane z inwestycją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objętą projektem</a:t>
          </a:r>
          <a:endParaRPr lang="pl-PL" sz="1000" b="1" kern="1200" dirty="0">
            <a:latin typeface="Arial" pitchFamily="34" charset="0"/>
            <a:ea typeface="Batang" pitchFamily="18" charset="-127"/>
            <a:cs typeface="Arial" pitchFamily="34" charset="0"/>
          </a:endParaRPr>
        </a:p>
      </dsp:txBody>
      <dsp:txXfrm>
        <a:off x="112201" y="897296"/>
        <a:ext cx="1881991" cy="791331"/>
      </dsp:txXfrm>
    </dsp:sp>
    <dsp:sp modelId="{AF672E40-4939-49CF-B995-F3EDDE5514E2}">
      <dsp:nvSpPr>
        <dsp:cNvPr id="0" name=""/>
        <dsp:cNvSpPr/>
      </dsp:nvSpPr>
      <dsp:spPr>
        <a:xfrm>
          <a:off x="93144" y="1990031"/>
          <a:ext cx="1870021" cy="164669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l" defTabSz="444500">
            <a:lnSpc>
              <a:spcPct val="90000"/>
            </a:lnSpc>
            <a:spcBef>
              <a:spcPct val="0"/>
            </a:spcBef>
            <a:spcAft>
              <a:spcPct val="35000"/>
            </a:spcAft>
          </a:pPr>
          <a:endParaRPr lang="pl-PL" sz="1000" b="1" kern="1200" dirty="0" smtClean="0">
            <a:latin typeface="Arial" pitchFamily="34" charset="0"/>
            <a:ea typeface="Batang" pitchFamily="18" charset="-127"/>
            <a:cs typeface="Arial" pitchFamily="34" charset="0"/>
          </a:endParaRP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Pierwsze prawnie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wiążące zobowiązania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do zamówienia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urządzeń lub inne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zobowiązania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powodujące</a:t>
          </a:r>
          <a:r>
            <a:rPr lang="pl-PL" sz="1000" b="1" kern="1200" smtClean="0">
              <a:latin typeface="Arial" pitchFamily="34" charset="0"/>
              <a:ea typeface="Batang" pitchFamily="18" charset="-127"/>
              <a:cs typeface="Arial" pitchFamily="34" charset="0"/>
            </a:rPr>
            <a:t>, że </a:t>
          </a:r>
          <a:endParaRPr lang="pl-PL" sz="1000" b="1" kern="1200" dirty="0" smtClean="0">
            <a:latin typeface="Arial" pitchFamily="34" charset="0"/>
            <a:ea typeface="Batang" pitchFamily="18" charset="-127"/>
            <a:cs typeface="Arial" pitchFamily="34" charset="0"/>
          </a:endParaRP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inwestycja staje się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nieodwracalna</a:t>
          </a:r>
        </a:p>
        <a:p>
          <a:pPr lvl="0" algn="ctr" defTabSz="444500">
            <a:lnSpc>
              <a:spcPct val="90000"/>
            </a:lnSpc>
            <a:spcBef>
              <a:spcPct val="0"/>
            </a:spcBef>
            <a:spcAft>
              <a:spcPct val="35000"/>
            </a:spcAft>
          </a:pPr>
          <a:endParaRPr lang="pl-PL" sz="1200" b="1" kern="1200" dirty="0">
            <a:latin typeface="Batang" pitchFamily="18" charset="-127"/>
            <a:ea typeface="Batang" pitchFamily="18" charset="-127"/>
          </a:endParaRPr>
        </a:p>
      </dsp:txBody>
      <dsp:txXfrm>
        <a:off x="93144" y="1990031"/>
        <a:ext cx="1870021" cy="1646690"/>
      </dsp:txXfrm>
    </dsp:sp>
    <dsp:sp modelId="{9E386FA6-E9CA-4B18-810C-23569271EE74}">
      <dsp:nvSpPr>
        <dsp:cNvPr id="0" name=""/>
        <dsp:cNvSpPr/>
      </dsp:nvSpPr>
      <dsp:spPr>
        <a:xfrm>
          <a:off x="2209969" y="0"/>
          <a:ext cx="3662207" cy="3828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smtClean="0">
              <a:effectLst/>
              <a:latin typeface="Arial" pitchFamily="34" charset="0"/>
              <a:ea typeface="Batang" pitchFamily="18" charset="-127"/>
              <a:cs typeface="Arial" pitchFamily="34" charset="0"/>
            </a:rPr>
            <a:t>Prace przygotowawcze</a:t>
          </a:r>
          <a:endParaRPr lang="pl-PL" sz="1300" b="1" kern="1200" dirty="0">
            <a:effectLst/>
            <a:latin typeface="Arial" pitchFamily="34" charset="0"/>
            <a:ea typeface="Batang" pitchFamily="18" charset="-127"/>
            <a:cs typeface="Arial" pitchFamily="34" charset="0"/>
          </a:endParaRPr>
        </a:p>
      </dsp:txBody>
      <dsp:txXfrm>
        <a:off x="2209969" y="0"/>
        <a:ext cx="3662207" cy="1148655"/>
      </dsp:txXfrm>
    </dsp:sp>
    <dsp:sp modelId="{A6D2F7BA-2F8D-4F99-91AE-95DE52AAAC26}">
      <dsp:nvSpPr>
        <dsp:cNvPr id="0" name=""/>
        <dsp:cNvSpPr/>
      </dsp:nvSpPr>
      <dsp:spPr>
        <a:xfrm>
          <a:off x="2697578" y="873935"/>
          <a:ext cx="2709615" cy="1239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endParaRPr lang="pl-PL" sz="1100" b="1" kern="1200" dirty="0" smtClean="0">
            <a:latin typeface="Batang" pitchFamily="18" charset="-127"/>
            <a:ea typeface="Batang" pitchFamily="18" charset="-127"/>
          </a:endParaRPr>
        </a:p>
        <a:p>
          <a:pPr lvl="0" algn="ctr" defTabSz="48895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Uzyskanie zezwoleń i przeprowadzenie </a:t>
          </a:r>
        </a:p>
        <a:p>
          <a:pPr lvl="0" algn="ctr" defTabSz="48895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studiów  wykonalności.                                          </a:t>
          </a:r>
        </a:p>
        <a:p>
          <a:pPr lvl="0" algn="ctr" defTabSz="48895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Podjęcie prac przed złożeniem </a:t>
          </a:r>
        </a:p>
        <a:p>
          <a:pPr lvl="0" algn="ctr" defTabSz="48895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    pisemnego wniosku </a:t>
          </a:r>
          <a:r>
            <a:rPr lang="pl-PL" sz="1000" b="1" u="sng" kern="1200" dirty="0" smtClean="0">
              <a:latin typeface="Arial" pitchFamily="34" charset="0"/>
              <a:ea typeface="Batang" pitchFamily="18" charset="-127"/>
              <a:cs typeface="Arial" pitchFamily="34" charset="0"/>
            </a:rPr>
            <a:t>nie niweczy efektu </a:t>
          </a:r>
        </a:p>
        <a:p>
          <a:pPr lvl="0" algn="ctr" defTabSz="488950">
            <a:lnSpc>
              <a:spcPct val="90000"/>
            </a:lnSpc>
            <a:spcBef>
              <a:spcPct val="0"/>
            </a:spcBef>
            <a:spcAft>
              <a:spcPct val="35000"/>
            </a:spcAft>
          </a:pPr>
          <a:r>
            <a:rPr lang="pl-PL" sz="1000" b="1" u="none" kern="1200" dirty="0" smtClean="0">
              <a:latin typeface="Arial" pitchFamily="34" charset="0"/>
              <a:ea typeface="Batang" pitchFamily="18" charset="-127"/>
              <a:cs typeface="Arial" pitchFamily="34" charset="0"/>
            </a:rPr>
            <a:t>    </a:t>
          </a:r>
          <a:r>
            <a:rPr lang="pl-PL" sz="1000" b="1" u="sng" kern="1200" dirty="0" smtClean="0">
              <a:latin typeface="Arial" pitchFamily="34" charset="0"/>
              <a:ea typeface="Batang" pitchFamily="18" charset="-127"/>
              <a:cs typeface="Arial" pitchFamily="34" charset="0"/>
            </a:rPr>
            <a:t>zachęty!</a:t>
          </a:r>
        </a:p>
        <a:p>
          <a:pPr lvl="0" algn="ctr" defTabSz="488950">
            <a:lnSpc>
              <a:spcPct val="90000"/>
            </a:lnSpc>
            <a:spcBef>
              <a:spcPct val="0"/>
            </a:spcBef>
            <a:spcAft>
              <a:spcPct val="35000"/>
            </a:spcAft>
          </a:pPr>
          <a:endParaRPr lang="pl-PL" sz="1200" b="1" kern="1200" dirty="0">
            <a:latin typeface="Batang" pitchFamily="18" charset="-127"/>
            <a:ea typeface="Batang" pitchFamily="18" charset="-127"/>
          </a:endParaRPr>
        </a:p>
      </dsp:txBody>
      <dsp:txXfrm>
        <a:off x="2697578" y="873935"/>
        <a:ext cx="2709615" cy="1239516"/>
      </dsp:txXfrm>
    </dsp:sp>
    <dsp:sp modelId="{018F1958-3407-4BCF-9D2E-EDAF610526E6}">
      <dsp:nvSpPr>
        <dsp:cNvPr id="0" name=""/>
        <dsp:cNvSpPr/>
      </dsp:nvSpPr>
      <dsp:spPr>
        <a:xfrm>
          <a:off x="2572400" y="2247098"/>
          <a:ext cx="2939549" cy="123951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UWAGA ! </a:t>
          </a: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Rozpoczęcie prac przygotowawczych zdefiniowanych w   ustawie z  dnia 7 lipca 1994 r. Prawo  budowlane przed   złożeniem pisemnego wniosku niweczy  efekt zachęty!</a:t>
          </a:r>
          <a:endParaRPr lang="pl-PL" sz="1000" b="1" kern="1200" dirty="0">
            <a:latin typeface="Arial" pitchFamily="34" charset="0"/>
            <a:ea typeface="Batang" pitchFamily="18" charset="-127"/>
            <a:cs typeface="Arial" pitchFamily="34" charset="0"/>
          </a:endParaRPr>
        </a:p>
      </dsp:txBody>
      <dsp:txXfrm>
        <a:off x="2572400" y="2247098"/>
        <a:ext cx="2939549" cy="1239516"/>
      </dsp:txXfrm>
    </dsp:sp>
    <dsp:sp modelId="{7F2C8554-61DB-492F-8B03-5121AFFA98EC}">
      <dsp:nvSpPr>
        <dsp:cNvPr id="0" name=""/>
        <dsp:cNvSpPr/>
      </dsp:nvSpPr>
      <dsp:spPr>
        <a:xfrm>
          <a:off x="6026326" y="0"/>
          <a:ext cx="2006228" cy="3828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dirty="0" smtClean="0">
              <a:effectLst/>
              <a:latin typeface="Arial" pitchFamily="34" charset="0"/>
              <a:ea typeface="Batang" pitchFamily="18" charset="-127"/>
              <a:cs typeface="Arial" pitchFamily="34" charset="0"/>
            </a:rPr>
            <a:t>Okres kwalifikowalności wydatków</a:t>
          </a:r>
        </a:p>
      </dsp:txBody>
      <dsp:txXfrm>
        <a:off x="6026326" y="0"/>
        <a:ext cx="2006228" cy="1148655"/>
      </dsp:txXfrm>
    </dsp:sp>
    <dsp:sp modelId="{70523CD1-3DFC-41A9-A8AB-052ABB2D4E17}">
      <dsp:nvSpPr>
        <dsp:cNvPr id="0" name=""/>
        <dsp:cNvSpPr/>
      </dsp:nvSpPr>
      <dsp:spPr>
        <a:xfrm>
          <a:off x="6098343" y="1121727"/>
          <a:ext cx="1840917" cy="24887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To okres, w którym ponoszone będą wydatki kwalifikowalne.</a:t>
          </a:r>
        </a:p>
        <a:p>
          <a:pPr lvl="0" algn="ctr" defTabSz="444500">
            <a:lnSpc>
              <a:spcPct val="90000"/>
            </a:lnSpc>
            <a:spcBef>
              <a:spcPct val="0"/>
            </a:spcBef>
            <a:spcAft>
              <a:spcPct val="35000"/>
            </a:spcAft>
          </a:pPr>
          <a:endParaRPr lang="pl-PL" sz="1000" b="1" kern="1200" dirty="0" smtClean="0">
            <a:latin typeface="Arial" pitchFamily="34" charset="0"/>
            <a:ea typeface="Batang" pitchFamily="18" charset="-127"/>
            <a:cs typeface="Arial" pitchFamily="34" charset="0"/>
          </a:endParaRPr>
        </a:p>
        <a:p>
          <a:pPr lvl="0" algn="ctr" defTabSz="444500">
            <a:lnSpc>
              <a:spcPct val="90000"/>
            </a:lnSpc>
            <a:spcBef>
              <a:spcPct val="0"/>
            </a:spcBef>
            <a:spcAft>
              <a:spcPct val="35000"/>
            </a:spcAft>
          </a:pPr>
          <a:r>
            <a:rPr lang="pl-PL" sz="1000" b="1" kern="1200" dirty="0" smtClean="0">
              <a:latin typeface="Arial" pitchFamily="34" charset="0"/>
              <a:ea typeface="Batang" pitchFamily="18" charset="-127"/>
              <a:cs typeface="Arial" pitchFamily="34" charset="0"/>
            </a:rPr>
            <a:t>Data rozpoczęcie kwalifikowalności  wydatków nie może być wcześniejsza niż data rozpoczęcia realizacji projektu</a:t>
          </a:r>
          <a:r>
            <a:rPr lang="pl-PL" sz="1000" i="1" kern="1200" dirty="0" smtClean="0"/>
            <a:t>.</a:t>
          </a:r>
          <a:endParaRPr lang="pl-PL" sz="1000" b="1" kern="1200" dirty="0">
            <a:latin typeface="Arial" pitchFamily="34" charset="0"/>
            <a:ea typeface="Batang" pitchFamily="18" charset="-127"/>
            <a:cs typeface="Arial" pitchFamily="34" charset="0"/>
          </a:endParaRPr>
        </a:p>
      </dsp:txBody>
      <dsp:txXfrm>
        <a:off x="6098343" y="1121727"/>
        <a:ext cx="1840917" cy="248875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686008-D65D-45A5-A927-80D4891D9DED}">
      <dsp:nvSpPr>
        <dsp:cNvPr id="0" name=""/>
        <dsp:cNvSpPr/>
      </dsp:nvSpPr>
      <dsp:spPr>
        <a:xfrm>
          <a:off x="100"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Nabycie nieruchomości niezabudowanej (gruntu) i/lub nabycie nieruchomości zabudowanej </a:t>
          </a:r>
          <a:br>
            <a:rPr lang="pl-PL" sz="800" kern="1200" dirty="0" smtClean="0">
              <a:latin typeface="Arial" pitchFamily="34" charset="0"/>
              <a:cs typeface="Arial" pitchFamily="34" charset="0"/>
            </a:rPr>
          </a:br>
          <a:r>
            <a:rPr lang="pl-PL" sz="800" kern="1200" dirty="0" smtClean="0">
              <a:latin typeface="Arial" pitchFamily="34" charset="0"/>
              <a:cs typeface="Arial" pitchFamily="34" charset="0"/>
            </a:rPr>
            <a:t>(gruntu z budynkiem lub budynku)</a:t>
          </a:r>
        </a:p>
        <a:p>
          <a:pPr lvl="0" algn="ctr" defTabSz="355600">
            <a:lnSpc>
              <a:spcPct val="90000"/>
            </a:lnSpc>
            <a:spcBef>
              <a:spcPct val="0"/>
            </a:spcBef>
            <a:spcAft>
              <a:spcPct val="35000"/>
            </a:spcAft>
          </a:pPr>
          <a:r>
            <a:rPr lang="pl-PL" sz="800" kern="1200" dirty="0" smtClean="0">
              <a:latin typeface="Arial" pitchFamily="34" charset="0"/>
              <a:cs typeface="Arial" pitchFamily="34" charset="0"/>
            </a:rPr>
            <a:t>Uwaga limity 10% oraz w przypadku terenów poprzemysłowych i opuszczonych 15%. </a:t>
          </a:r>
          <a:endParaRPr lang="pl-PL" sz="800" kern="1200" dirty="0">
            <a:latin typeface="Arial" pitchFamily="34" charset="0"/>
            <a:cs typeface="Arial" pitchFamily="34" charset="0"/>
          </a:endParaRPr>
        </a:p>
      </dsp:txBody>
      <dsp:txXfrm>
        <a:off x="100" y="1467908"/>
        <a:ext cx="1343671" cy="1467908"/>
      </dsp:txXfrm>
    </dsp:sp>
    <dsp:sp modelId="{7935A5AA-089C-4816-BA8C-8AFF1850FB0F}">
      <dsp:nvSpPr>
        <dsp:cNvPr id="0" name=""/>
        <dsp:cNvSpPr/>
      </dsp:nvSpPr>
      <dsp:spPr>
        <a:xfrm>
          <a:off x="60919" y="220186"/>
          <a:ext cx="1222034" cy="122203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175A-C8B2-4ED5-BB43-608FD36623C9}">
      <dsp:nvSpPr>
        <dsp:cNvPr id="0" name=""/>
        <dsp:cNvSpPr/>
      </dsp:nvSpPr>
      <dsp:spPr>
        <a:xfrm>
          <a:off x="1384082"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Nabycie nowych i/lub używanych środków trwałych</a:t>
          </a:r>
          <a:endParaRPr lang="pl-PL" sz="800" kern="1200" dirty="0">
            <a:latin typeface="Arial" pitchFamily="34" charset="0"/>
            <a:cs typeface="Arial" pitchFamily="34" charset="0"/>
          </a:endParaRPr>
        </a:p>
      </dsp:txBody>
      <dsp:txXfrm>
        <a:off x="1384082" y="1467908"/>
        <a:ext cx="1343671" cy="1467908"/>
      </dsp:txXfrm>
    </dsp:sp>
    <dsp:sp modelId="{7FFE98DF-7906-43C6-A6AC-12ACE72A26DA}">
      <dsp:nvSpPr>
        <dsp:cNvPr id="0" name=""/>
        <dsp:cNvSpPr/>
      </dsp:nvSpPr>
      <dsp:spPr>
        <a:xfrm>
          <a:off x="1444901" y="220186"/>
          <a:ext cx="1222034" cy="122203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2C3BF-1DF2-4B08-8E1A-2CB864C1B156}">
      <dsp:nvSpPr>
        <dsp:cNvPr id="0" name=""/>
        <dsp:cNvSpPr/>
      </dsp:nvSpPr>
      <dsp:spPr>
        <a:xfrm>
          <a:off x="2768065"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Zakup robót  i materiałów budowlanych</a:t>
          </a:r>
          <a:endParaRPr lang="pl-PL" sz="800" kern="1200" dirty="0">
            <a:latin typeface="Arial" pitchFamily="34" charset="0"/>
            <a:cs typeface="Arial" pitchFamily="34" charset="0"/>
          </a:endParaRPr>
        </a:p>
      </dsp:txBody>
      <dsp:txXfrm>
        <a:off x="2768065" y="1467908"/>
        <a:ext cx="1343671" cy="1467908"/>
      </dsp:txXfrm>
    </dsp:sp>
    <dsp:sp modelId="{11283D3F-3594-45C1-82E8-AFC84488C8B7}">
      <dsp:nvSpPr>
        <dsp:cNvPr id="0" name=""/>
        <dsp:cNvSpPr/>
      </dsp:nvSpPr>
      <dsp:spPr>
        <a:xfrm>
          <a:off x="2828883" y="220186"/>
          <a:ext cx="1222034" cy="122203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F7F4A-433A-45FF-9013-BC7C216A0F8D}">
      <dsp:nvSpPr>
        <dsp:cNvPr id="0" name=""/>
        <dsp:cNvSpPr/>
      </dsp:nvSpPr>
      <dsp:spPr>
        <a:xfrm>
          <a:off x="4152047"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Nabycie wartości niematerialnych                       i prawnych</a:t>
          </a:r>
          <a:endParaRPr lang="pl-PL" sz="800" kern="1200" dirty="0">
            <a:latin typeface="Arial" pitchFamily="34" charset="0"/>
            <a:cs typeface="Arial" pitchFamily="34" charset="0"/>
          </a:endParaRPr>
        </a:p>
      </dsp:txBody>
      <dsp:txXfrm>
        <a:off x="4152047" y="1467908"/>
        <a:ext cx="1343671" cy="1467908"/>
      </dsp:txXfrm>
    </dsp:sp>
    <dsp:sp modelId="{FD7A4C77-3F86-476F-B3F0-25731592E2CE}">
      <dsp:nvSpPr>
        <dsp:cNvPr id="0" name=""/>
        <dsp:cNvSpPr/>
      </dsp:nvSpPr>
      <dsp:spPr>
        <a:xfrm>
          <a:off x="4212865" y="220186"/>
          <a:ext cx="1222034" cy="122203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882CD-3975-488F-9961-0CFF8AA3061B}">
      <dsp:nvSpPr>
        <dsp:cNvPr id="0" name=""/>
        <dsp:cNvSpPr/>
      </dsp:nvSpPr>
      <dsp:spPr>
        <a:xfrm>
          <a:off x="5536029"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Dzierżawa/najem instalacji lub maszyn dokonana </a:t>
          </a:r>
          <a:br>
            <a:rPr lang="pl-PL" sz="800" kern="1200" dirty="0" smtClean="0">
              <a:latin typeface="Arial" pitchFamily="34" charset="0"/>
              <a:cs typeface="Arial" pitchFamily="34" charset="0"/>
            </a:rPr>
          </a:br>
          <a:r>
            <a:rPr lang="pl-PL" sz="800" kern="1200" dirty="0" smtClean="0">
              <a:latin typeface="Arial" pitchFamily="34" charset="0"/>
              <a:cs typeface="Arial" pitchFamily="34" charset="0"/>
            </a:rPr>
            <a:t>na podstawie </a:t>
          </a:r>
          <a:br>
            <a:rPr lang="pl-PL" sz="800" kern="1200" dirty="0" smtClean="0">
              <a:latin typeface="Arial" pitchFamily="34" charset="0"/>
              <a:cs typeface="Arial" pitchFamily="34" charset="0"/>
            </a:rPr>
          </a:br>
          <a:r>
            <a:rPr lang="pl-PL" sz="800" kern="1200" dirty="0" smtClean="0">
              <a:latin typeface="Arial" pitchFamily="34" charset="0"/>
              <a:cs typeface="Arial" pitchFamily="34" charset="0"/>
            </a:rPr>
            <a:t>umowy leasingu finansowego</a:t>
          </a:r>
          <a:endParaRPr lang="pl-PL" sz="800" kern="1200" dirty="0">
            <a:latin typeface="Arial" pitchFamily="34" charset="0"/>
            <a:cs typeface="Arial" pitchFamily="34" charset="0"/>
          </a:endParaRPr>
        </a:p>
      </dsp:txBody>
      <dsp:txXfrm>
        <a:off x="5536029" y="1467908"/>
        <a:ext cx="1343671" cy="1467908"/>
      </dsp:txXfrm>
    </dsp:sp>
    <dsp:sp modelId="{9B2CFF34-9927-440C-889C-D21D15B691DD}">
      <dsp:nvSpPr>
        <dsp:cNvPr id="0" name=""/>
        <dsp:cNvSpPr/>
      </dsp:nvSpPr>
      <dsp:spPr>
        <a:xfrm>
          <a:off x="5596848" y="220186"/>
          <a:ext cx="1222034" cy="1222034"/>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835BC-C617-4E5E-9031-49C432CECE70}">
      <dsp:nvSpPr>
        <dsp:cNvPr id="0" name=""/>
        <dsp:cNvSpPr/>
      </dsp:nvSpPr>
      <dsp:spPr>
        <a:xfrm>
          <a:off x="6920011" y="0"/>
          <a:ext cx="1343671" cy="3669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pl-PL" sz="800" kern="1200" dirty="0" smtClean="0">
              <a:latin typeface="Arial" pitchFamily="34" charset="0"/>
              <a:cs typeface="Arial" pitchFamily="34" charset="0"/>
            </a:rPr>
            <a:t>Zakup środków transportu, ograniczony do rodzaju 743 (samochody specjalne), 748 (przyczepy), 773 (tabor transportu śródlądowego) oraz 790 (pozostałe środki transportu) zgodnie z klasyfikacją środków trwałych</a:t>
          </a:r>
          <a:endParaRPr lang="pl-PL" sz="800" kern="1200" dirty="0">
            <a:latin typeface="Arial" pitchFamily="34" charset="0"/>
            <a:cs typeface="Arial" pitchFamily="34" charset="0"/>
          </a:endParaRPr>
        </a:p>
      </dsp:txBody>
      <dsp:txXfrm>
        <a:off x="6920011" y="1467908"/>
        <a:ext cx="1343671" cy="1467908"/>
      </dsp:txXfrm>
    </dsp:sp>
    <dsp:sp modelId="{79286E30-7D55-4514-A041-55DBED454370}">
      <dsp:nvSpPr>
        <dsp:cNvPr id="0" name=""/>
        <dsp:cNvSpPr/>
      </dsp:nvSpPr>
      <dsp:spPr>
        <a:xfrm>
          <a:off x="6980830" y="220186"/>
          <a:ext cx="1222034" cy="1222034"/>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FC9D1-0B98-46A3-898D-4E64A02F179F}">
      <dsp:nvSpPr>
        <dsp:cNvPr id="0" name=""/>
        <dsp:cNvSpPr/>
      </dsp:nvSpPr>
      <dsp:spPr>
        <a:xfrm flipH="1">
          <a:off x="4109045" y="3187584"/>
          <a:ext cx="45692" cy="46932"/>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8743A-18F8-4C71-B583-FC28C235546D}">
      <dsp:nvSpPr>
        <dsp:cNvPr id="0" name=""/>
        <dsp:cNvSpPr/>
      </dsp:nvSpPr>
      <dsp:spPr>
        <a:xfrm>
          <a:off x="0" y="90672"/>
          <a:ext cx="5391509" cy="936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47D25F-CBCF-4399-9229-EBAE70BE0296}">
      <dsp:nvSpPr>
        <dsp:cNvPr id="0" name=""/>
        <dsp:cNvSpPr/>
      </dsp:nvSpPr>
      <dsp:spPr>
        <a:xfrm>
          <a:off x="230498" y="299035"/>
          <a:ext cx="4663323" cy="51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90000"/>
            </a:lnSpc>
            <a:spcBef>
              <a:spcPct val="0"/>
            </a:spcBef>
            <a:spcAft>
              <a:spcPct val="35000"/>
            </a:spcAft>
          </a:pPr>
          <a:r>
            <a:rPr lang="pl-PL" sz="1300" b="1" kern="1200" dirty="0" smtClean="0">
              <a:solidFill>
                <a:schemeClr val="bg1"/>
              </a:solidFill>
              <a:effectLst/>
              <a:latin typeface="Arial" pitchFamily="34" charset="0"/>
              <a:cs typeface="Arial" pitchFamily="34" charset="0"/>
            </a:rPr>
            <a:t>ZAMKNIĘTY KATALOG WYDATKÓW KWALIFIKOWALNYCH</a:t>
          </a:r>
          <a:endParaRPr lang="pl-PL" sz="1300" b="1" kern="1200" cap="small" baseline="0" dirty="0">
            <a:solidFill>
              <a:schemeClr val="bg1"/>
            </a:solidFill>
            <a:effectLst/>
            <a:latin typeface="Arial" pitchFamily="34" charset="0"/>
            <a:cs typeface="Arial" pitchFamily="34" charset="0"/>
          </a:endParaRPr>
        </a:p>
      </dsp:txBody>
      <dsp:txXfrm>
        <a:off x="230498" y="299035"/>
        <a:ext cx="4663323" cy="51522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ED5B0B-35FE-4462-94E3-82BAE966D2C9}">
      <dsp:nvSpPr>
        <dsp:cNvPr id="0" name=""/>
        <dsp:cNvSpPr/>
      </dsp:nvSpPr>
      <dsp:spPr>
        <a:xfrm rot="16200000">
          <a:off x="-555747" y="558795"/>
          <a:ext cx="2965955" cy="1848364"/>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pl-PL" sz="1300" b="0" kern="1200" dirty="0" smtClean="0">
              <a:effectLst>
                <a:outerShdw blurRad="38100" dist="38100" dir="2700000" algn="tl">
                  <a:srgbClr val="000000">
                    <a:alpha val="43137"/>
                  </a:srgbClr>
                </a:outerShdw>
              </a:effectLst>
              <a:latin typeface="Arial" pitchFamily="34" charset="0"/>
              <a:cs typeface="Arial" pitchFamily="34" charset="0"/>
            </a:rPr>
            <a:t>Ocena prowadzona będzie na bieżąco  - termin 120 dni od dnia zamknięcia naboru projektów</a:t>
          </a:r>
          <a:endParaRPr lang="pl-PL" sz="1300" b="0" kern="1200" dirty="0">
            <a:effectLst>
              <a:outerShdw blurRad="38100" dist="38100" dir="2700000" algn="tl">
                <a:srgbClr val="000000">
                  <a:alpha val="43137"/>
                </a:srgbClr>
              </a:outerShdw>
            </a:effectLst>
            <a:latin typeface="Arial" pitchFamily="34" charset="0"/>
            <a:cs typeface="Arial" pitchFamily="34" charset="0"/>
          </a:endParaRPr>
        </a:p>
      </dsp:txBody>
      <dsp:txXfrm rot="16200000">
        <a:off x="-555747" y="558795"/>
        <a:ext cx="2965955" cy="1848364"/>
      </dsp:txXfrm>
    </dsp:sp>
    <dsp:sp modelId="{389A367F-70C4-474E-ACEB-CA9B3BE3E47B}">
      <dsp:nvSpPr>
        <dsp:cNvPr id="0" name=""/>
        <dsp:cNvSpPr/>
      </dsp:nvSpPr>
      <dsp:spPr>
        <a:xfrm rot="16200000">
          <a:off x="1572136" y="417904"/>
          <a:ext cx="2965955" cy="2130147"/>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pl-PL" sz="1300" b="0" kern="1200" dirty="0" smtClean="0">
              <a:effectLst>
                <a:outerShdw blurRad="38100" dist="38100" dir="2700000" algn="tl">
                  <a:srgbClr val="000000">
                    <a:alpha val="43137"/>
                  </a:srgbClr>
                </a:outerShdw>
              </a:effectLst>
              <a:latin typeface="Arial" pitchFamily="34" charset="0"/>
              <a:cs typeface="Arial" pitchFamily="34" charset="0"/>
            </a:rPr>
            <a:t>Orientacyjny termin rozstrzygnięcia konkursu to listopad 2019 r. </a:t>
          </a:r>
          <a:br>
            <a:rPr lang="pl-PL" sz="1300" b="0" kern="1200" dirty="0" smtClean="0">
              <a:effectLst>
                <a:outerShdw blurRad="38100" dist="38100" dir="2700000" algn="tl">
                  <a:srgbClr val="000000">
                    <a:alpha val="43137"/>
                  </a:srgbClr>
                </a:outerShdw>
              </a:effectLst>
              <a:latin typeface="Arial" pitchFamily="34" charset="0"/>
              <a:cs typeface="Arial" pitchFamily="34" charset="0"/>
            </a:rPr>
          </a:br>
          <a:r>
            <a:rPr lang="pl-PL" sz="1300" b="0" kern="1200" dirty="0" smtClean="0">
              <a:effectLst>
                <a:outerShdw blurRad="38100" dist="38100" dir="2700000" algn="tl">
                  <a:srgbClr val="000000">
                    <a:alpha val="43137"/>
                  </a:srgbClr>
                </a:outerShdw>
              </a:effectLst>
              <a:latin typeface="Arial" pitchFamily="34" charset="0"/>
              <a:cs typeface="Arial" pitchFamily="34" charset="0"/>
            </a:rPr>
            <a:t>Termin ten </a:t>
          </a:r>
          <a:br>
            <a:rPr lang="pl-PL" sz="1300" b="0" kern="1200" dirty="0" smtClean="0">
              <a:effectLst>
                <a:outerShdw blurRad="38100" dist="38100" dir="2700000" algn="tl">
                  <a:srgbClr val="000000">
                    <a:alpha val="43137"/>
                  </a:srgbClr>
                </a:outerShdw>
              </a:effectLst>
              <a:latin typeface="Arial" pitchFamily="34" charset="0"/>
              <a:cs typeface="Arial" pitchFamily="34" charset="0"/>
            </a:rPr>
          </a:br>
          <a:r>
            <a:rPr lang="pl-PL" sz="1300" b="0" kern="1200" dirty="0" smtClean="0">
              <a:effectLst>
                <a:outerShdw blurRad="38100" dist="38100" dir="2700000" algn="tl">
                  <a:srgbClr val="000000">
                    <a:alpha val="43137"/>
                  </a:srgbClr>
                </a:outerShdw>
              </a:effectLst>
              <a:latin typeface="Arial" pitchFamily="34" charset="0"/>
              <a:cs typeface="Arial" pitchFamily="34" charset="0"/>
            </a:rPr>
            <a:t>w uzasadnionych przypadkach może być wydłużony.</a:t>
          </a:r>
        </a:p>
      </dsp:txBody>
      <dsp:txXfrm rot="16200000">
        <a:off x="1572136" y="417904"/>
        <a:ext cx="2965955" cy="2130147"/>
      </dsp:txXfrm>
    </dsp:sp>
    <dsp:sp modelId="{FF3B997E-209A-4FA5-82BF-70C078CBCBBA}">
      <dsp:nvSpPr>
        <dsp:cNvPr id="0" name=""/>
        <dsp:cNvSpPr/>
      </dsp:nvSpPr>
      <dsp:spPr>
        <a:xfrm rot="16200000">
          <a:off x="3700019" y="558795"/>
          <a:ext cx="2965955" cy="1848364"/>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pl-PL" sz="1300" b="0" kern="1200" dirty="0" smtClean="0">
              <a:effectLst>
                <a:outerShdw blurRad="38100" dist="38100" dir="2700000" algn="tl">
                  <a:srgbClr val="000000">
                    <a:alpha val="43137"/>
                  </a:srgbClr>
                </a:outerShdw>
              </a:effectLst>
              <a:latin typeface="Arial" pitchFamily="34" charset="0"/>
              <a:cs typeface="Arial" pitchFamily="34" charset="0"/>
            </a:rPr>
            <a:t>Oceny projektów dokonuje Komisja Oceniająca Projekty, składająca się </a:t>
          </a:r>
          <a:br>
            <a:rPr lang="pl-PL" sz="1300" b="0" kern="1200" dirty="0" smtClean="0">
              <a:effectLst>
                <a:outerShdw blurRad="38100" dist="38100" dir="2700000" algn="tl">
                  <a:srgbClr val="000000">
                    <a:alpha val="43137"/>
                  </a:srgbClr>
                </a:outerShdw>
              </a:effectLst>
              <a:latin typeface="Arial" pitchFamily="34" charset="0"/>
              <a:cs typeface="Arial" pitchFamily="34" charset="0"/>
            </a:rPr>
          </a:br>
          <a:r>
            <a:rPr lang="pl-PL" sz="1300" b="0" kern="1200" dirty="0" smtClean="0">
              <a:effectLst>
                <a:outerShdw blurRad="38100" dist="38100" dir="2700000" algn="tl">
                  <a:srgbClr val="000000">
                    <a:alpha val="43137"/>
                  </a:srgbClr>
                </a:outerShdw>
              </a:effectLst>
              <a:latin typeface="Arial" pitchFamily="34" charset="0"/>
              <a:cs typeface="Arial" pitchFamily="34" charset="0"/>
            </a:rPr>
            <a:t>z pracowników IZ RPO WZ oraz niezależnych ekspertów. </a:t>
          </a:r>
        </a:p>
      </dsp:txBody>
      <dsp:txXfrm rot="16200000">
        <a:off x="3700019" y="558795"/>
        <a:ext cx="2965955" cy="1848364"/>
      </dsp:txXfrm>
    </dsp:sp>
    <dsp:sp modelId="{91CAD785-20A6-42E6-AA79-93A748B96178}">
      <dsp:nvSpPr>
        <dsp:cNvPr id="0" name=""/>
        <dsp:cNvSpPr/>
      </dsp:nvSpPr>
      <dsp:spPr>
        <a:xfrm rot="16200000">
          <a:off x="5687011" y="558795"/>
          <a:ext cx="2965955" cy="1848364"/>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a:lnSpc>
              <a:spcPct val="90000"/>
            </a:lnSpc>
            <a:spcBef>
              <a:spcPct val="0"/>
            </a:spcBef>
            <a:spcAft>
              <a:spcPct val="35000"/>
            </a:spcAft>
          </a:pPr>
          <a:r>
            <a:rPr lang="pl-PL" sz="1300" b="0" kern="1200" dirty="0" smtClean="0">
              <a:effectLst>
                <a:outerShdw blurRad="38100" dist="38100" dir="2700000" algn="tl">
                  <a:srgbClr val="000000">
                    <a:alpha val="43137"/>
                  </a:srgbClr>
                </a:outerShdw>
              </a:effectLst>
              <a:latin typeface="Arial" pitchFamily="34" charset="0"/>
              <a:cs typeface="Arial" pitchFamily="34" charset="0"/>
            </a:rPr>
            <a:t>Projekty oceniane są w płaszczyznach dopuszczalności, administracyjności, wykonalności </a:t>
          </a:r>
          <a:br>
            <a:rPr lang="pl-PL" sz="1300" b="0" kern="1200" dirty="0" smtClean="0">
              <a:effectLst>
                <a:outerShdw blurRad="38100" dist="38100" dir="2700000" algn="tl">
                  <a:srgbClr val="000000">
                    <a:alpha val="43137"/>
                  </a:srgbClr>
                </a:outerShdw>
              </a:effectLst>
              <a:latin typeface="Arial" pitchFamily="34" charset="0"/>
              <a:cs typeface="Arial" pitchFamily="34" charset="0"/>
            </a:rPr>
          </a:br>
          <a:r>
            <a:rPr lang="pl-PL" sz="1300" b="0" kern="1200" dirty="0" smtClean="0">
              <a:effectLst>
                <a:outerShdw blurRad="38100" dist="38100" dir="2700000" algn="tl">
                  <a:srgbClr val="000000">
                    <a:alpha val="43137"/>
                  </a:srgbClr>
                </a:outerShdw>
              </a:effectLst>
              <a:latin typeface="Arial" pitchFamily="34" charset="0"/>
              <a:cs typeface="Arial" pitchFamily="34" charset="0"/>
            </a:rPr>
            <a:t>oraz jakości. </a:t>
          </a:r>
          <a:endParaRPr lang="pl-PL" sz="1300" b="0" kern="1200" dirty="0">
            <a:effectLst>
              <a:outerShdw blurRad="38100" dist="38100" dir="2700000" algn="tl">
                <a:srgbClr val="000000">
                  <a:alpha val="43137"/>
                </a:srgbClr>
              </a:outerShdw>
            </a:effectLst>
            <a:latin typeface="Arial" pitchFamily="34" charset="0"/>
            <a:cs typeface="Arial" pitchFamily="34" charset="0"/>
          </a:endParaRPr>
        </a:p>
      </dsp:txBody>
      <dsp:txXfrm rot="16200000">
        <a:off x="5687011" y="558795"/>
        <a:ext cx="2965955" cy="184836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6B7507-C688-4393-8AA0-D20737F2EB40}">
      <dsp:nvSpPr>
        <dsp:cNvPr id="0" name=""/>
        <dsp:cNvSpPr/>
      </dsp:nvSpPr>
      <dsp:spPr>
        <a:xfrm>
          <a:off x="4465" y="0"/>
          <a:ext cx="4567925" cy="9209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DOKUMENTACJA KONKURSOWA – ZAPOZNAJ SIĘ ! </a:t>
          </a:r>
        </a:p>
      </dsp:txBody>
      <dsp:txXfrm>
        <a:off x="4465" y="0"/>
        <a:ext cx="4567925" cy="92095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FF2107-1DDF-4FCA-9663-23D86006AA71}">
      <dsp:nvSpPr>
        <dsp:cNvPr id="0" name=""/>
        <dsp:cNvSpPr/>
      </dsp:nvSpPr>
      <dsp:spPr>
        <a:xfrm>
          <a:off x="2414" y="28009"/>
          <a:ext cx="2942082" cy="11768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pl-PL" sz="1300" b="1" kern="1200" dirty="0" smtClean="0">
              <a:effectLst>
                <a:outerShdw blurRad="38100" dist="38100" dir="2700000" algn="tl">
                  <a:srgbClr val="000000">
                    <a:alpha val="43137"/>
                  </a:srgbClr>
                </a:outerShdw>
              </a:effectLst>
              <a:latin typeface="Arial" pitchFamily="34" charset="0"/>
              <a:cs typeface="Arial" pitchFamily="34" charset="0"/>
            </a:rPr>
            <a:t>NABÓR WNIOSKÓW O DOFINANSOWANIE TRWA:</a:t>
          </a:r>
          <a:endParaRPr lang="pl-PL" sz="1300" kern="1200" dirty="0">
            <a:latin typeface="Arial" pitchFamily="34" charset="0"/>
            <a:cs typeface="Arial" pitchFamily="34" charset="0"/>
          </a:endParaRPr>
        </a:p>
      </dsp:txBody>
      <dsp:txXfrm>
        <a:off x="2414" y="28009"/>
        <a:ext cx="2942082" cy="1176833"/>
      </dsp:txXfrm>
    </dsp:sp>
    <dsp:sp modelId="{CE40CAB5-7D8E-4402-A3B1-AA2FE60E76C6}">
      <dsp:nvSpPr>
        <dsp:cNvPr id="0" name=""/>
        <dsp:cNvSpPr/>
      </dsp:nvSpPr>
      <dsp:spPr>
        <a:xfrm>
          <a:off x="2650289" y="28009"/>
          <a:ext cx="2942082" cy="11768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b="1" u="sng" kern="1200" dirty="0" smtClean="0">
              <a:effectLst>
                <a:outerShdw blurRad="38100" dist="38100" dir="2700000" algn="tl">
                  <a:srgbClr val="000000">
                    <a:alpha val="43137"/>
                  </a:srgbClr>
                </a:outerShdw>
              </a:effectLst>
              <a:latin typeface="Arial" pitchFamily="34" charset="0"/>
              <a:cs typeface="Arial" pitchFamily="34" charset="0"/>
            </a:rPr>
            <a:t>OD 30 kwietnia 2019 r.</a:t>
          </a:r>
          <a:endParaRPr lang="pl-PL" sz="1400" b="1" u="sng" kern="1200" dirty="0">
            <a:effectLst>
              <a:outerShdw blurRad="38100" dist="38100" dir="2700000" algn="tl">
                <a:srgbClr val="000000">
                  <a:alpha val="43137"/>
                </a:srgbClr>
              </a:outerShdw>
            </a:effectLst>
            <a:latin typeface="Arial" pitchFamily="34" charset="0"/>
            <a:cs typeface="Arial" pitchFamily="34" charset="0"/>
          </a:endParaRPr>
        </a:p>
      </dsp:txBody>
      <dsp:txXfrm>
        <a:off x="2650289" y="28009"/>
        <a:ext cx="2942082" cy="1176833"/>
      </dsp:txXfrm>
    </dsp:sp>
    <dsp:sp modelId="{20357A4C-7A26-4329-8FA7-DBAC0739A4A3}">
      <dsp:nvSpPr>
        <dsp:cNvPr id="0" name=""/>
        <dsp:cNvSpPr/>
      </dsp:nvSpPr>
      <dsp:spPr>
        <a:xfrm>
          <a:off x="5298164" y="28009"/>
          <a:ext cx="2942082" cy="117683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b="1" u="sng" kern="1200" dirty="0" smtClean="0">
              <a:effectLst>
                <a:outerShdw blurRad="38100" dist="38100" dir="2700000" algn="tl">
                  <a:srgbClr val="000000">
                    <a:alpha val="43137"/>
                  </a:srgbClr>
                </a:outerShdw>
              </a:effectLst>
              <a:latin typeface="Arial" pitchFamily="34" charset="0"/>
              <a:cs typeface="Arial" pitchFamily="34" charset="0"/>
            </a:rPr>
            <a:t>DO 28 czerwca 2019 r.</a:t>
          </a:r>
          <a:endParaRPr lang="pl-PL" sz="1400" b="1" u="sng" kern="1200" dirty="0">
            <a:effectLst>
              <a:outerShdw blurRad="38100" dist="38100" dir="2700000" algn="tl">
                <a:srgbClr val="000000">
                  <a:alpha val="43137"/>
                </a:srgbClr>
              </a:outerShdw>
            </a:effectLst>
            <a:latin typeface="Arial" pitchFamily="34" charset="0"/>
            <a:cs typeface="Arial" pitchFamily="34" charset="0"/>
          </a:endParaRPr>
        </a:p>
      </dsp:txBody>
      <dsp:txXfrm>
        <a:off x="5298164" y="28009"/>
        <a:ext cx="2942082" cy="1176833"/>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34799B-803D-427C-92FE-474BD60CD5AD}">
      <dsp:nvSpPr>
        <dsp:cNvPr id="0" name=""/>
        <dsp:cNvSpPr/>
      </dsp:nvSpPr>
      <dsp:spPr>
        <a:xfrm>
          <a:off x="7560" y="0"/>
          <a:ext cx="4519573" cy="163426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pl-PL" sz="1300" b="1" kern="1200" dirty="0" smtClean="0">
              <a:effectLst>
                <a:outerShdw blurRad="38100" dist="38100" dir="2700000" algn="tl">
                  <a:srgbClr val="000000">
                    <a:alpha val="43137"/>
                  </a:srgbClr>
                </a:outerShdw>
              </a:effectLst>
              <a:latin typeface="Arial" pitchFamily="34" charset="0"/>
              <a:cs typeface="Arial" pitchFamily="34" charset="0"/>
            </a:rPr>
            <a:t>Opublikuj wniosek </a:t>
          </a:r>
          <a:br>
            <a:rPr lang="pl-PL" sz="1300" b="1" kern="1200" dirty="0" smtClean="0">
              <a:effectLst>
                <a:outerShdw blurRad="38100" dist="38100" dir="2700000" algn="tl">
                  <a:srgbClr val="000000">
                    <a:alpha val="43137"/>
                  </a:srgbClr>
                </a:outerShdw>
              </a:effectLst>
              <a:latin typeface="Arial" pitchFamily="34" charset="0"/>
              <a:cs typeface="Arial" pitchFamily="34" charset="0"/>
            </a:rPr>
          </a:br>
          <a:r>
            <a:rPr lang="pl-PL" sz="1300" b="1" kern="1200" dirty="0" smtClean="0">
              <a:effectLst>
                <a:outerShdw blurRad="38100" dist="38100" dir="2700000" algn="tl">
                  <a:srgbClr val="000000">
                    <a:alpha val="43137"/>
                  </a:srgbClr>
                </a:outerShdw>
              </a:effectLst>
              <a:latin typeface="Arial" pitchFamily="34" charset="0"/>
              <a:cs typeface="Arial" pitchFamily="34" charset="0"/>
            </a:rPr>
            <a:t>o dofinansowanie wraz </a:t>
          </a:r>
          <a:br>
            <a:rPr lang="pl-PL" sz="1300" b="1" kern="1200" dirty="0" smtClean="0">
              <a:effectLst>
                <a:outerShdw blurRad="38100" dist="38100" dir="2700000" algn="tl">
                  <a:srgbClr val="000000">
                    <a:alpha val="43137"/>
                  </a:srgbClr>
                </a:outerShdw>
              </a:effectLst>
              <a:latin typeface="Arial" pitchFamily="34" charset="0"/>
              <a:cs typeface="Arial" pitchFamily="34" charset="0"/>
            </a:rPr>
          </a:br>
          <a:r>
            <a:rPr lang="pl-PL" sz="1300" b="1" kern="1200" dirty="0" smtClean="0">
              <a:effectLst>
                <a:outerShdw blurRad="38100" dist="38100" dir="2700000" algn="tl">
                  <a:srgbClr val="000000">
                    <a:alpha val="43137"/>
                  </a:srgbClr>
                </a:outerShdw>
              </a:effectLst>
              <a:latin typeface="Arial" pitchFamily="34" charset="0"/>
              <a:cs typeface="Arial" pitchFamily="34" charset="0"/>
            </a:rPr>
            <a:t>z załącznikami w wersji elektronicznej w LSI2014 do dnia </a:t>
          </a:r>
        </a:p>
        <a:p>
          <a:pPr lvl="0" algn="ctr" defTabSz="577850">
            <a:lnSpc>
              <a:spcPct val="90000"/>
            </a:lnSpc>
            <a:spcBef>
              <a:spcPct val="0"/>
            </a:spcBef>
            <a:spcAft>
              <a:spcPct val="35000"/>
            </a:spcAft>
          </a:pPr>
          <a:r>
            <a:rPr lang="pl-PL" sz="1300" b="1" u="sng" kern="1200" dirty="0" smtClean="0">
              <a:effectLst>
                <a:outerShdw blurRad="38100" dist="38100" dir="2700000" algn="tl">
                  <a:srgbClr val="000000">
                    <a:alpha val="43137"/>
                  </a:srgbClr>
                </a:outerShdw>
              </a:effectLst>
              <a:latin typeface="Arial" pitchFamily="34" charset="0"/>
              <a:cs typeface="Arial" pitchFamily="34" charset="0"/>
            </a:rPr>
            <a:t>28 czerwca 2019 r. </a:t>
          </a:r>
        </a:p>
        <a:p>
          <a:pPr lvl="0" algn="ctr" defTabSz="577850">
            <a:lnSpc>
              <a:spcPct val="90000"/>
            </a:lnSpc>
            <a:spcBef>
              <a:spcPct val="0"/>
            </a:spcBef>
            <a:spcAft>
              <a:spcPct val="35000"/>
            </a:spcAft>
          </a:pPr>
          <a:r>
            <a:rPr lang="pl-PL" sz="1300" b="1" u="sng" kern="1200" dirty="0" smtClean="0">
              <a:effectLst>
                <a:outerShdw blurRad="38100" dist="38100" dir="2700000" algn="tl">
                  <a:srgbClr val="000000">
                    <a:alpha val="43137"/>
                  </a:srgbClr>
                </a:outerShdw>
              </a:effectLst>
              <a:latin typeface="Arial" pitchFamily="34" charset="0"/>
              <a:cs typeface="Arial" pitchFamily="34" charset="0"/>
            </a:rPr>
            <a:t>do godz. 15:00.</a:t>
          </a:r>
          <a:endParaRPr lang="pl-PL" sz="1300" u="sng" kern="1200" dirty="0">
            <a:latin typeface="Arial" pitchFamily="34" charset="0"/>
            <a:cs typeface="Arial" pitchFamily="34" charset="0"/>
          </a:endParaRPr>
        </a:p>
      </dsp:txBody>
      <dsp:txXfrm>
        <a:off x="7560" y="0"/>
        <a:ext cx="4519573" cy="1634262"/>
      </dsp:txXfrm>
    </dsp:sp>
    <dsp:sp modelId="{EA0EE42B-74BA-49D3-8259-1CF329692147}">
      <dsp:nvSpPr>
        <dsp:cNvPr id="0" name=""/>
        <dsp:cNvSpPr/>
      </dsp:nvSpPr>
      <dsp:spPr>
        <a:xfrm>
          <a:off x="4075176" y="0"/>
          <a:ext cx="4519573" cy="163426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pl-PL" sz="1300" b="1" kern="1200" dirty="0" smtClean="0">
              <a:effectLst>
                <a:outerShdw blurRad="38100" dist="38100" dir="2700000" algn="tl">
                  <a:srgbClr val="000000">
                    <a:alpha val="43137"/>
                  </a:srgbClr>
                </a:outerShdw>
              </a:effectLst>
              <a:latin typeface="Arial" pitchFamily="34" charset="0"/>
              <a:cs typeface="Arial" pitchFamily="34" charset="0"/>
            </a:rPr>
            <a:t>Złóż  (osobiście albo za pośrednictwem Poczty Polskiej </a:t>
          </a:r>
          <a:br>
            <a:rPr lang="pl-PL" sz="1300" b="1" kern="1200" dirty="0" smtClean="0">
              <a:effectLst>
                <a:outerShdw blurRad="38100" dist="38100" dir="2700000" algn="tl">
                  <a:srgbClr val="000000">
                    <a:alpha val="43137"/>
                  </a:srgbClr>
                </a:outerShdw>
              </a:effectLst>
              <a:latin typeface="Arial" pitchFamily="34" charset="0"/>
              <a:cs typeface="Arial" pitchFamily="34" charset="0"/>
            </a:rPr>
          </a:br>
          <a:r>
            <a:rPr lang="pl-PL" sz="1300" b="1" kern="1200" dirty="0" smtClean="0">
              <a:effectLst>
                <a:outerShdw blurRad="38100" dist="38100" dir="2700000" algn="tl">
                  <a:srgbClr val="000000">
                    <a:alpha val="43137"/>
                  </a:srgbClr>
                </a:outerShdw>
              </a:effectLst>
              <a:latin typeface="Arial" pitchFamily="34" charset="0"/>
              <a:cs typeface="Arial" pitchFamily="34" charset="0"/>
            </a:rPr>
            <a:t>lub innego operatora pocztowego) do IZ RPO WZ pisemny wniosek o przyznanie pomocy (1 kartka) do dnia </a:t>
          </a:r>
        </a:p>
        <a:p>
          <a:pPr lvl="0" algn="ctr" defTabSz="577850">
            <a:lnSpc>
              <a:spcPct val="90000"/>
            </a:lnSpc>
            <a:spcBef>
              <a:spcPct val="0"/>
            </a:spcBef>
            <a:spcAft>
              <a:spcPct val="35000"/>
            </a:spcAft>
          </a:pPr>
          <a:r>
            <a:rPr lang="pl-PL" sz="1300" b="1" u="sng" kern="1200" dirty="0" smtClean="0">
              <a:effectLst>
                <a:outerShdw blurRad="38100" dist="38100" dir="2700000" algn="tl">
                  <a:srgbClr val="000000">
                    <a:alpha val="43137"/>
                  </a:srgbClr>
                </a:outerShdw>
              </a:effectLst>
              <a:latin typeface="Arial" pitchFamily="34" charset="0"/>
              <a:cs typeface="Arial" pitchFamily="34" charset="0"/>
            </a:rPr>
            <a:t>5 lipca 2019 r.</a:t>
          </a:r>
        </a:p>
        <a:p>
          <a:pPr lvl="0" algn="ctr" defTabSz="577850">
            <a:lnSpc>
              <a:spcPct val="90000"/>
            </a:lnSpc>
            <a:spcBef>
              <a:spcPct val="0"/>
            </a:spcBef>
            <a:spcAft>
              <a:spcPct val="35000"/>
            </a:spcAft>
          </a:pPr>
          <a:r>
            <a:rPr lang="pl-PL" sz="1300" b="1" kern="1200" dirty="0" smtClean="0">
              <a:effectLst>
                <a:outerShdw blurRad="38100" dist="38100" dir="2700000" algn="tl">
                  <a:srgbClr val="000000">
                    <a:alpha val="43137"/>
                  </a:srgbClr>
                </a:outerShdw>
              </a:effectLst>
              <a:latin typeface="Arial" pitchFamily="34" charset="0"/>
              <a:cs typeface="Arial" pitchFamily="34" charset="0"/>
            </a:rPr>
            <a:t>(data wpływu!)</a:t>
          </a:r>
          <a:endParaRPr lang="pl-PL" sz="1300" b="1" kern="1200" dirty="0">
            <a:effectLst>
              <a:outerShdw blurRad="38100" dist="38100" dir="2700000" algn="tl">
                <a:srgbClr val="000000">
                  <a:alpha val="43137"/>
                </a:srgbClr>
              </a:outerShdw>
            </a:effectLst>
            <a:latin typeface="Arial" pitchFamily="34" charset="0"/>
            <a:cs typeface="Arial" pitchFamily="34" charset="0"/>
          </a:endParaRPr>
        </a:p>
      </dsp:txBody>
      <dsp:txXfrm>
        <a:off x="4075176" y="0"/>
        <a:ext cx="4519573" cy="163426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91449A-DA79-42D1-94BE-42E96C2EF355}">
      <dsp:nvSpPr>
        <dsp:cNvPr id="0" name=""/>
        <dsp:cNvSpPr/>
      </dsp:nvSpPr>
      <dsp:spPr>
        <a:xfrm rot="16200000">
          <a:off x="259119" y="-257591"/>
          <a:ext cx="3734991" cy="4250173"/>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5250" bIns="0" numCol="1" spcCol="1270" anchor="ctr" anchorCtr="0">
          <a:noAutofit/>
        </a:bodyPr>
        <a:lstStyle/>
        <a:p>
          <a:pPr lvl="0" algn="ctr" defTabSz="666750">
            <a:lnSpc>
              <a:spcPct val="90000"/>
            </a:lnSpc>
            <a:spcBef>
              <a:spcPct val="0"/>
            </a:spcBef>
            <a:spcAft>
              <a:spcPct val="35000"/>
            </a:spcAft>
          </a:pPr>
          <a:r>
            <a:rPr lang="pl-PL" altLang="pl-PL" sz="1500" b="1" kern="1200" dirty="0" smtClean="0">
              <a:effectLst/>
              <a:latin typeface="Arial" pitchFamily="34" charset="0"/>
              <a:cs typeface="Arial" pitchFamily="34" charset="0"/>
            </a:rPr>
            <a:t>Miejsce składania wniosków:</a:t>
          </a:r>
        </a:p>
        <a:p>
          <a:pPr lvl="0" algn="ctr" defTabSz="666750">
            <a:lnSpc>
              <a:spcPct val="90000"/>
            </a:lnSpc>
            <a:spcBef>
              <a:spcPct val="0"/>
            </a:spcBef>
            <a:spcAft>
              <a:spcPct val="35000"/>
            </a:spcAft>
          </a:pPr>
          <a:r>
            <a:rPr lang="pl-PL" altLang="pl-PL" sz="1500" b="1" kern="1200" cap="small" baseline="0" dirty="0" smtClean="0">
              <a:effectLst/>
              <a:latin typeface="Arial" pitchFamily="34" charset="0"/>
              <a:cs typeface="Arial" pitchFamily="34" charset="0"/>
            </a:rPr>
            <a:t>Urząd Marszałkowski Województwa Zachodniopomorskiego</a:t>
          </a:r>
        </a:p>
        <a:p>
          <a:pPr lvl="0" algn="ctr" defTabSz="666750">
            <a:lnSpc>
              <a:spcPct val="90000"/>
            </a:lnSpc>
            <a:spcBef>
              <a:spcPct val="0"/>
            </a:spcBef>
            <a:spcAft>
              <a:spcPct val="35000"/>
            </a:spcAft>
          </a:pPr>
          <a:r>
            <a:rPr lang="pl-PL" altLang="pl-PL" sz="1500" b="1" kern="1200" cap="small" baseline="0" dirty="0" smtClean="0">
              <a:effectLst/>
              <a:latin typeface="Arial" pitchFamily="34" charset="0"/>
              <a:cs typeface="Arial" pitchFamily="34" charset="0"/>
            </a:rPr>
            <a:t>Wydział Wdrażania Regionalnego Programu Operacyjnego</a:t>
          </a:r>
        </a:p>
        <a:p>
          <a:pPr lvl="0" algn="ctr" defTabSz="666750">
            <a:lnSpc>
              <a:spcPct val="90000"/>
            </a:lnSpc>
            <a:spcBef>
              <a:spcPct val="0"/>
            </a:spcBef>
            <a:spcAft>
              <a:spcPct val="35000"/>
            </a:spcAft>
          </a:pPr>
          <a:r>
            <a:rPr lang="pl-PL" altLang="pl-PL" sz="1500" b="1" kern="1200" cap="small" baseline="0" dirty="0" smtClean="0">
              <a:effectLst/>
              <a:latin typeface="Arial" pitchFamily="34" charset="0"/>
              <a:cs typeface="Arial" pitchFamily="34" charset="0"/>
            </a:rPr>
            <a:t>ul. Ks. Kardynała Stefana Wyszyńskiego 30</a:t>
          </a:r>
        </a:p>
        <a:p>
          <a:pPr lvl="0" algn="ctr" defTabSz="666750">
            <a:lnSpc>
              <a:spcPct val="90000"/>
            </a:lnSpc>
            <a:spcBef>
              <a:spcPct val="0"/>
            </a:spcBef>
            <a:spcAft>
              <a:spcPct val="35000"/>
            </a:spcAft>
          </a:pPr>
          <a:r>
            <a:rPr lang="pl-PL" altLang="pl-PL" sz="1500" b="1" kern="1200" cap="small" baseline="0" dirty="0" smtClean="0">
              <a:effectLst/>
              <a:latin typeface="Arial" pitchFamily="34" charset="0"/>
              <a:cs typeface="Arial" pitchFamily="34" charset="0"/>
            </a:rPr>
            <a:t>70-203 Szczecin</a:t>
          </a:r>
        </a:p>
      </dsp:txBody>
      <dsp:txXfrm rot="16200000">
        <a:off x="259119" y="-257591"/>
        <a:ext cx="3734991" cy="4250173"/>
      </dsp:txXfrm>
    </dsp:sp>
    <dsp:sp modelId="{B62C0792-9FB4-42A1-87CA-C6B40843E52D}">
      <dsp:nvSpPr>
        <dsp:cNvPr id="0" name=""/>
        <dsp:cNvSpPr/>
      </dsp:nvSpPr>
      <dsp:spPr>
        <a:xfrm rot="16200000">
          <a:off x="4366209" y="144014"/>
          <a:ext cx="3734991" cy="3446962"/>
        </a:xfrm>
        <a:prstGeom prst="flowChartManualOperation">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pl-PL" sz="6500" kern="1200" dirty="0" smtClean="0"/>
            <a:t> </a:t>
          </a:r>
          <a:endParaRPr lang="pl-PL" sz="6500" kern="1200" dirty="0"/>
        </a:p>
      </dsp:txBody>
      <dsp:txXfrm rot="16200000">
        <a:off x="4366209" y="144014"/>
        <a:ext cx="3734991" cy="344696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8743A-18F8-4C71-B583-FC28C235546D}">
      <dsp:nvSpPr>
        <dsp:cNvPr id="0" name=""/>
        <dsp:cNvSpPr/>
      </dsp:nvSpPr>
      <dsp:spPr>
        <a:xfrm>
          <a:off x="0" y="15040"/>
          <a:ext cx="5391509" cy="1080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47D25F-CBCF-4399-9229-EBAE70BE0296}">
      <dsp:nvSpPr>
        <dsp:cNvPr id="0" name=""/>
        <dsp:cNvSpPr/>
      </dsp:nvSpPr>
      <dsp:spPr>
        <a:xfrm>
          <a:off x="434741" y="285040"/>
          <a:ext cx="4665626" cy="594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lvl="0" algn="ctr" defTabSz="666750">
            <a:lnSpc>
              <a:spcPct val="90000"/>
            </a:lnSpc>
            <a:spcBef>
              <a:spcPct val="0"/>
            </a:spcBef>
            <a:spcAft>
              <a:spcPct val="35000"/>
            </a:spcAft>
          </a:pPr>
          <a:r>
            <a:rPr lang="pl-PL" sz="1500" b="1" kern="1200" dirty="0" smtClean="0">
              <a:solidFill>
                <a:schemeClr val="bg1"/>
              </a:solidFill>
              <a:effectLst/>
              <a:latin typeface="Arial" pitchFamily="34" charset="0"/>
              <a:cs typeface="Arial" pitchFamily="34" charset="0"/>
            </a:rPr>
            <a:t>INFORMACJE O NABORZE</a:t>
          </a:r>
          <a:endParaRPr lang="pl-PL" sz="1500" b="1" kern="1200" cap="small" baseline="0" dirty="0">
            <a:solidFill>
              <a:schemeClr val="bg1"/>
            </a:solidFill>
            <a:effectLst/>
            <a:latin typeface="Arial" pitchFamily="34" charset="0"/>
            <a:cs typeface="Arial" pitchFamily="34" charset="0"/>
          </a:endParaRPr>
        </a:p>
      </dsp:txBody>
      <dsp:txXfrm>
        <a:off x="434741" y="285040"/>
        <a:ext cx="4665626" cy="5944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CE090E-6809-43EE-B896-67ADBD03A867}">
      <dsp:nvSpPr>
        <dsp:cNvPr id="0" name=""/>
        <dsp:cNvSpPr/>
      </dsp:nvSpPr>
      <dsp:spPr>
        <a:xfrm rot="5400000">
          <a:off x="-789796" y="789796"/>
          <a:ext cx="4064000" cy="248440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pl-PL" sz="2400" b="1" kern="1200" dirty="0" smtClean="0">
              <a:effectLst>
                <a:outerShdw blurRad="38100" dist="38100" dir="2700000" algn="tl">
                  <a:srgbClr val="000000">
                    <a:alpha val="43137"/>
                  </a:srgbClr>
                </a:outerShdw>
              </a:effectLst>
              <a:latin typeface="TitilliumText25L"/>
            </a:rPr>
            <a:t>Realizacja projektu </a:t>
          </a:r>
          <a:r>
            <a:rPr lang="pl-PL" sz="2400" b="1" u="sng" kern="1200" dirty="0" smtClean="0">
              <a:effectLst>
                <a:outerShdw blurRad="38100" dist="38100" dir="2700000" algn="tl">
                  <a:srgbClr val="000000">
                    <a:alpha val="43137"/>
                  </a:srgbClr>
                </a:outerShdw>
              </a:effectLst>
              <a:latin typeface="TitilliumText25L"/>
            </a:rPr>
            <a:t>musi</a:t>
          </a:r>
          <a:r>
            <a:rPr lang="pl-PL" sz="2400" b="1" kern="1200" dirty="0" smtClean="0">
              <a:effectLst>
                <a:outerShdw blurRad="38100" dist="38100" dir="2700000" algn="tl">
                  <a:srgbClr val="000000">
                    <a:alpha val="43137"/>
                  </a:srgbClr>
                </a:outerShdw>
              </a:effectLst>
              <a:latin typeface="TitilliumText25L"/>
            </a:rPr>
            <a:t> prowadzić do: </a:t>
          </a:r>
          <a:endParaRPr lang="pl-PL" sz="2400" b="1" kern="1200" dirty="0">
            <a:effectLst>
              <a:outerShdw blurRad="38100" dist="38100" dir="2700000" algn="tl">
                <a:srgbClr val="000000">
                  <a:alpha val="43137"/>
                </a:srgbClr>
              </a:outerShdw>
            </a:effectLst>
          </a:endParaRPr>
        </a:p>
      </dsp:txBody>
      <dsp:txXfrm rot="5400000">
        <a:off x="-789796" y="789796"/>
        <a:ext cx="4064000" cy="2484407"/>
      </dsp:txXfrm>
    </dsp:sp>
    <dsp:sp modelId="{F7F3F593-8493-4EB2-A51B-801AF5E239D1}">
      <dsp:nvSpPr>
        <dsp:cNvPr id="0" name=""/>
        <dsp:cNvSpPr/>
      </dsp:nvSpPr>
      <dsp:spPr>
        <a:xfrm rot="5400000">
          <a:off x="2898728" y="-452407"/>
          <a:ext cx="2821796" cy="37266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pl-PL" sz="1200" b="1" kern="1200" dirty="0" smtClean="0">
              <a:effectLst/>
              <a:latin typeface="TitilliumText25L"/>
            </a:rPr>
            <a:t>wprowadzenia w przedsiębiorstwie innowacji produktowej lub procesowej </a:t>
          </a:r>
          <a:br>
            <a:rPr lang="pl-PL" sz="1200" b="1" kern="1200" dirty="0" smtClean="0">
              <a:effectLst/>
              <a:latin typeface="TitilliumText25L"/>
            </a:rPr>
          </a:br>
          <a:r>
            <a:rPr lang="pl-PL" sz="1200" b="1" u="sng" kern="1200" dirty="0" smtClean="0">
              <a:effectLst/>
              <a:latin typeface="TitilliumText25L"/>
            </a:rPr>
            <a:t>co najmniej w skali regionalnej</a:t>
          </a:r>
          <a:r>
            <a:rPr lang="pl-PL" sz="1200" b="1" kern="1200" dirty="0" smtClean="0">
              <a:effectLst/>
              <a:latin typeface="TitilliumText25L"/>
            </a:rPr>
            <a:t>, </a:t>
          </a:r>
          <a:r>
            <a:rPr lang="pl-PL" sz="1200" b="1" kern="1200" dirty="0" smtClean="0">
              <a:latin typeface="TitilliumText25L"/>
            </a:rPr>
            <a:t>tj. w skali województwa zachodniopomorskiego. UWAGA: Warunek ten jest warunkiem dopuszczającym=koniecznym do spełnienia!</a:t>
          </a:r>
          <a:endParaRPr lang="pl-PL" sz="1200" b="1" kern="1200" dirty="0">
            <a:effectLst/>
            <a:latin typeface="TitilliumText25L"/>
          </a:endParaRPr>
        </a:p>
        <a:p>
          <a:pPr marL="114300" lvl="1" indent="-114300" algn="l" defTabSz="533400" rtl="0">
            <a:lnSpc>
              <a:spcPct val="90000"/>
            </a:lnSpc>
            <a:spcBef>
              <a:spcPct val="0"/>
            </a:spcBef>
            <a:spcAft>
              <a:spcPct val="15000"/>
            </a:spcAft>
            <a:buChar char="••"/>
          </a:pPr>
          <a:endParaRPr lang="pl-PL" sz="1200" b="1" kern="1200" dirty="0">
            <a:effectLst/>
            <a:latin typeface="TitilliumText25L"/>
          </a:endParaRPr>
        </a:p>
        <a:p>
          <a:pPr marL="114300" lvl="1" indent="-114300" algn="l" defTabSz="533400" rtl="0">
            <a:lnSpc>
              <a:spcPct val="90000"/>
            </a:lnSpc>
            <a:spcBef>
              <a:spcPct val="0"/>
            </a:spcBef>
            <a:spcAft>
              <a:spcPct val="15000"/>
            </a:spcAft>
            <a:buChar char="••"/>
          </a:pPr>
          <a:r>
            <a:rPr lang="pl-PL" sz="1200" b="1" kern="1200" dirty="0" smtClean="0">
              <a:effectLst/>
              <a:latin typeface="TitilliumText25L"/>
            </a:rPr>
            <a:t>podniesienia konkurencyjności przedsiębiorstwa </a:t>
          </a:r>
          <a:r>
            <a:rPr lang="pl-PL" sz="1200" b="1" u="sng" kern="1200" dirty="0" smtClean="0">
              <a:effectLst/>
              <a:latin typeface="TitilliumText25L"/>
            </a:rPr>
            <a:t>co najmniej na poziomie ponadregionalnym</a:t>
          </a:r>
          <a:r>
            <a:rPr lang="pl-PL" sz="1200" b="1" kern="1200" dirty="0" smtClean="0">
              <a:effectLst/>
              <a:latin typeface="TitilliumText25L"/>
            </a:rPr>
            <a:t>, </a:t>
          </a:r>
          <a:r>
            <a:rPr lang="pl-PL" sz="1200" b="1" kern="1200" dirty="0" smtClean="0">
              <a:latin typeface="TitilliumText25L"/>
            </a:rPr>
            <a:t>tzn. zrealizowana inwestycja i jej rezultaty powinny przekładać się na poprawę pozycji przedsiębiorstwa wobec konkurencji (w działalności, której projekt dotyczy) w skali co najmniej ponadregionalnej.</a:t>
          </a:r>
          <a:endParaRPr lang="pl-PL" sz="1200" b="1" kern="1200" dirty="0">
            <a:effectLst/>
            <a:latin typeface="TitilliumText25L"/>
          </a:endParaRPr>
        </a:p>
      </dsp:txBody>
      <dsp:txXfrm rot="5400000">
        <a:off x="2898728" y="-452407"/>
        <a:ext cx="2821796" cy="372661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55086D-7E85-443A-AB67-B5211C46BD28}">
      <dsp:nvSpPr>
        <dsp:cNvPr id="0" name=""/>
        <dsp:cNvSpPr/>
      </dsp:nvSpPr>
      <dsp:spPr>
        <a:xfrm>
          <a:off x="0" y="158654"/>
          <a:ext cx="846702" cy="549707"/>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6EE565B-915F-4135-841E-BFC1A152216B}">
      <dsp:nvSpPr>
        <dsp:cNvPr id="0" name=""/>
        <dsp:cNvSpPr/>
      </dsp:nvSpPr>
      <dsp:spPr>
        <a:xfrm>
          <a:off x="941974" y="107830"/>
          <a:ext cx="155822" cy="1291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DCEDEB-B664-4AA6-8E72-500827C332B3}">
      <dsp:nvSpPr>
        <dsp:cNvPr id="0" name=""/>
        <dsp:cNvSpPr/>
      </dsp:nvSpPr>
      <dsp:spPr>
        <a:xfrm>
          <a:off x="443238" y="752158"/>
          <a:ext cx="712701" cy="53317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326" bIns="0" numCol="1" spcCol="1270" anchor="t" anchorCtr="0">
          <a:noAutofit/>
        </a:bodyPr>
        <a:lstStyle/>
        <a:p>
          <a:pPr lvl="0" algn="r" defTabSz="1511300">
            <a:lnSpc>
              <a:spcPct val="90000"/>
            </a:lnSpc>
            <a:spcBef>
              <a:spcPct val="0"/>
            </a:spcBef>
            <a:spcAft>
              <a:spcPct val="35000"/>
            </a:spcAft>
          </a:pPr>
          <a:endParaRPr lang="pl-PL" sz="3400" kern="1200" dirty="0"/>
        </a:p>
      </dsp:txBody>
      <dsp:txXfrm>
        <a:off x="443238" y="752158"/>
        <a:ext cx="712701" cy="5331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1ADBC0-F496-40C7-909C-32D968084B03}">
      <dsp:nvSpPr>
        <dsp:cNvPr id="0" name=""/>
        <dsp:cNvSpPr/>
      </dsp:nvSpPr>
      <dsp:spPr>
        <a:xfrm>
          <a:off x="2449017" y="1495054"/>
          <a:ext cx="2608539" cy="1769142"/>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1" kern="1200" dirty="0" smtClean="0">
              <a:solidFill>
                <a:schemeClr val="bg1"/>
              </a:solidFill>
              <a:latin typeface="Arial" panose="020B0604020202020204" pitchFamily="34" charset="0"/>
              <a:cs typeface="Arial" panose="020B0604020202020204" pitchFamily="34" charset="0"/>
            </a:rPr>
            <a:t>RJP</a:t>
          </a:r>
          <a:r>
            <a:rPr lang="pl-PL" sz="1200" kern="1200" dirty="0" smtClean="0">
              <a:solidFill>
                <a:schemeClr val="bg1"/>
              </a:solidFill>
              <a:latin typeface="Arial" panose="020B0604020202020204" pitchFamily="34" charset="0"/>
              <a:cs typeface="Arial" panose="020B0604020202020204" pitchFamily="34" charset="0"/>
            </a:rPr>
            <a:t> </a:t>
          </a:r>
        </a:p>
        <a:p>
          <a:pPr lvl="0" algn="ctr" defTabSz="533400">
            <a:lnSpc>
              <a:spcPct val="90000"/>
            </a:lnSpc>
            <a:spcBef>
              <a:spcPct val="0"/>
            </a:spcBef>
            <a:spcAft>
              <a:spcPct val="35000"/>
            </a:spcAft>
          </a:pPr>
          <a:r>
            <a:rPr lang="pl-PL" sz="1200" kern="1200" dirty="0" smtClean="0">
              <a:solidFill>
                <a:schemeClr val="bg1"/>
              </a:solidFill>
              <a:latin typeface="Arial" panose="020B0604020202020204" pitchFamily="34" charset="0"/>
              <a:cs typeface="Arial" panose="020B0604020202020204" pitchFamily="34" charset="0"/>
            </a:rPr>
            <a:t>liczba pracowników zatrudnionych w pełnym wymiarze czasu pracy </a:t>
          </a:r>
          <a:br>
            <a:rPr lang="pl-PL" sz="1200" kern="1200" dirty="0" smtClean="0">
              <a:solidFill>
                <a:schemeClr val="bg1"/>
              </a:solidFill>
              <a:latin typeface="Arial" panose="020B0604020202020204" pitchFamily="34" charset="0"/>
              <a:cs typeface="Arial" panose="020B0604020202020204" pitchFamily="34" charset="0"/>
            </a:rPr>
          </a:br>
          <a:r>
            <a:rPr lang="pl-PL" sz="1200" kern="1200" dirty="0" smtClean="0">
              <a:solidFill>
                <a:schemeClr val="bg1"/>
              </a:solidFill>
              <a:latin typeface="Arial" panose="020B0604020202020204" pitchFamily="34" charset="0"/>
              <a:cs typeface="Arial" panose="020B0604020202020204" pitchFamily="34" charset="0"/>
            </a:rPr>
            <a:t>(w obrębie danego przedsiębiorstwa </a:t>
          </a:r>
          <a:br>
            <a:rPr lang="pl-PL" sz="1200" kern="1200" dirty="0" smtClean="0">
              <a:solidFill>
                <a:schemeClr val="bg1"/>
              </a:solidFill>
              <a:latin typeface="Arial" panose="020B0604020202020204" pitchFamily="34" charset="0"/>
              <a:cs typeface="Arial" panose="020B0604020202020204" pitchFamily="34" charset="0"/>
            </a:rPr>
          </a:br>
          <a:r>
            <a:rPr lang="pl-PL" sz="1200" kern="1200" dirty="0" smtClean="0">
              <a:solidFill>
                <a:schemeClr val="bg1"/>
              </a:solidFill>
              <a:latin typeface="Arial" panose="020B0604020202020204" pitchFamily="34" charset="0"/>
              <a:cs typeface="Arial" panose="020B0604020202020204" pitchFamily="34" charset="0"/>
            </a:rPr>
            <a:t>lub w jego imieniu) w ciągu całego uwzględnianego roku.</a:t>
          </a:r>
          <a:endParaRPr lang="pl-PL" sz="1200" kern="1200" dirty="0">
            <a:solidFill>
              <a:schemeClr val="bg1"/>
            </a:solidFill>
            <a:latin typeface="Arial" panose="020B0604020202020204" pitchFamily="34" charset="0"/>
            <a:cs typeface="Arial" panose="020B0604020202020204" pitchFamily="34" charset="0"/>
          </a:endParaRPr>
        </a:p>
      </dsp:txBody>
      <dsp:txXfrm>
        <a:off x="2449017" y="1495054"/>
        <a:ext cx="2608539" cy="1769142"/>
      </dsp:txXfrm>
    </dsp:sp>
    <dsp:sp modelId="{5BF2CE89-BD6D-498D-A604-3A4741E742F4}">
      <dsp:nvSpPr>
        <dsp:cNvPr id="0" name=""/>
        <dsp:cNvSpPr/>
      </dsp:nvSpPr>
      <dsp:spPr>
        <a:xfrm rot="16221978">
          <a:off x="3697847" y="1417748"/>
          <a:ext cx="122976" cy="31655"/>
        </a:xfrm>
        <a:custGeom>
          <a:avLst/>
          <a:gdLst/>
          <a:ahLst/>
          <a:cxnLst/>
          <a:rect l="0" t="0" r="0" b="0"/>
          <a:pathLst>
            <a:path>
              <a:moveTo>
                <a:pt x="0" y="15827"/>
              </a:moveTo>
              <a:lnTo>
                <a:pt x="122976" y="1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6221978">
        <a:off x="3756261" y="1430501"/>
        <a:ext cx="6148" cy="6148"/>
      </dsp:txXfrm>
    </dsp:sp>
    <dsp:sp modelId="{9C593D18-EA23-47B5-9EFA-AB7253DB1E0A}">
      <dsp:nvSpPr>
        <dsp:cNvPr id="0" name=""/>
        <dsp:cNvSpPr/>
      </dsp:nvSpPr>
      <dsp:spPr>
        <a:xfrm>
          <a:off x="3108844" y="61956"/>
          <a:ext cx="1310145" cy="131014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baseline="0" dirty="0" smtClean="0">
              <a:solidFill>
                <a:schemeClr val="bg1"/>
              </a:solidFill>
              <a:latin typeface="Arial" panose="020B0604020202020204" pitchFamily="34" charset="0"/>
              <a:cs typeface="Arial" panose="020B0604020202020204" pitchFamily="34" charset="0"/>
            </a:rPr>
            <a:t>pracownicy</a:t>
          </a:r>
          <a:endParaRPr lang="pl-PL" sz="1200" kern="1200" dirty="0"/>
        </a:p>
      </dsp:txBody>
      <dsp:txXfrm>
        <a:off x="3108844" y="61956"/>
        <a:ext cx="1310145" cy="1310145"/>
      </dsp:txXfrm>
    </dsp:sp>
    <dsp:sp modelId="{66A205D0-BD68-4E44-B61E-674BE3290CED}">
      <dsp:nvSpPr>
        <dsp:cNvPr id="0" name=""/>
        <dsp:cNvSpPr/>
      </dsp:nvSpPr>
      <dsp:spPr>
        <a:xfrm rot="32643">
          <a:off x="5057416" y="2379007"/>
          <a:ext cx="595244" cy="31655"/>
        </a:xfrm>
        <a:custGeom>
          <a:avLst/>
          <a:gdLst/>
          <a:ahLst/>
          <a:cxnLst/>
          <a:rect l="0" t="0" r="0" b="0"/>
          <a:pathLst>
            <a:path>
              <a:moveTo>
                <a:pt x="0" y="15827"/>
              </a:moveTo>
              <a:lnTo>
                <a:pt x="595244" y="1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32643">
        <a:off x="5340157" y="2379954"/>
        <a:ext cx="29762" cy="29762"/>
      </dsp:txXfrm>
    </dsp:sp>
    <dsp:sp modelId="{EA3D72BE-AC03-49EA-B751-11EDCFE92059}">
      <dsp:nvSpPr>
        <dsp:cNvPr id="0" name=""/>
        <dsp:cNvSpPr/>
      </dsp:nvSpPr>
      <dsp:spPr>
        <a:xfrm>
          <a:off x="5652594" y="1655691"/>
          <a:ext cx="1738144" cy="150044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dirty="0" smtClean="0">
              <a:solidFill>
                <a:schemeClr val="bg1"/>
              </a:solidFill>
              <a:latin typeface="Arial" panose="020B0604020202020204" pitchFamily="34" charset="0"/>
              <a:cs typeface="Arial" panose="020B0604020202020204" pitchFamily="34" charset="0"/>
            </a:rPr>
            <a:t>osoby uważane za pracowników na mocy prawa krajowego</a:t>
          </a:r>
          <a:endParaRPr lang="pl-PL" sz="1200" kern="1200" dirty="0"/>
        </a:p>
      </dsp:txBody>
      <dsp:txXfrm>
        <a:off x="5652594" y="1655691"/>
        <a:ext cx="1738144" cy="1500444"/>
      </dsp:txXfrm>
    </dsp:sp>
    <dsp:sp modelId="{819FE0DC-5DC5-46C8-B7A3-02886A453FFB}">
      <dsp:nvSpPr>
        <dsp:cNvPr id="0" name=""/>
        <dsp:cNvSpPr/>
      </dsp:nvSpPr>
      <dsp:spPr>
        <a:xfrm rot="5400000">
          <a:off x="3670548" y="3331108"/>
          <a:ext cx="165477" cy="31655"/>
        </a:xfrm>
        <a:custGeom>
          <a:avLst/>
          <a:gdLst/>
          <a:ahLst/>
          <a:cxnLst/>
          <a:rect l="0" t="0" r="0" b="0"/>
          <a:pathLst>
            <a:path>
              <a:moveTo>
                <a:pt x="0" y="15827"/>
              </a:moveTo>
              <a:lnTo>
                <a:pt x="165477" y="1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5400000">
        <a:off x="3749150" y="3342798"/>
        <a:ext cx="8273" cy="8273"/>
      </dsp:txXfrm>
    </dsp:sp>
    <dsp:sp modelId="{A349E77F-B72A-4CBD-BFEA-02A6CCC34BD5}">
      <dsp:nvSpPr>
        <dsp:cNvPr id="0" name=""/>
        <dsp:cNvSpPr/>
      </dsp:nvSpPr>
      <dsp:spPr>
        <a:xfrm>
          <a:off x="2093726" y="3429674"/>
          <a:ext cx="3319123" cy="131014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baseline="0" dirty="0" smtClean="0">
              <a:solidFill>
                <a:schemeClr val="bg1"/>
              </a:solidFill>
              <a:latin typeface="Arial" panose="020B0604020202020204" pitchFamily="34" charset="0"/>
            </a:rPr>
            <a:t>partnerzy prowadzący regularną działalność w przedsiębiorstwie </a:t>
          </a:r>
          <a:br>
            <a:rPr lang="pl-PL" sz="1200" kern="1200" baseline="0" dirty="0" smtClean="0">
              <a:solidFill>
                <a:schemeClr val="bg1"/>
              </a:solidFill>
              <a:latin typeface="Arial" panose="020B0604020202020204" pitchFamily="34" charset="0"/>
            </a:rPr>
          </a:br>
          <a:r>
            <a:rPr lang="pl-PL" sz="1200" kern="1200" baseline="0" dirty="0" smtClean="0">
              <a:solidFill>
                <a:schemeClr val="bg1"/>
              </a:solidFill>
              <a:latin typeface="Arial" panose="020B0604020202020204" pitchFamily="34" charset="0"/>
            </a:rPr>
            <a:t>i czerpiący z niego korzyści finansowe</a:t>
          </a:r>
          <a:endParaRPr lang="pl-PL" sz="1200" kern="1200" dirty="0"/>
        </a:p>
      </dsp:txBody>
      <dsp:txXfrm>
        <a:off x="2093726" y="3429674"/>
        <a:ext cx="3319123" cy="1310145"/>
      </dsp:txXfrm>
    </dsp:sp>
    <dsp:sp modelId="{78358279-B075-49AD-842C-7ECFF32D7CD6}">
      <dsp:nvSpPr>
        <dsp:cNvPr id="0" name=""/>
        <dsp:cNvSpPr/>
      </dsp:nvSpPr>
      <dsp:spPr>
        <a:xfrm rot="10890720">
          <a:off x="2069464" y="2324375"/>
          <a:ext cx="380606" cy="31655"/>
        </a:xfrm>
        <a:custGeom>
          <a:avLst/>
          <a:gdLst/>
          <a:ahLst/>
          <a:cxnLst/>
          <a:rect l="0" t="0" r="0" b="0"/>
          <a:pathLst>
            <a:path>
              <a:moveTo>
                <a:pt x="0" y="15827"/>
              </a:moveTo>
              <a:lnTo>
                <a:pt x="380606" y="15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0890720">
        <a:off x="2250252" y="2330688"/>
        <a:ext cx="19030" cy="19030"/>
      </dsp:txXfrm>
    </dsp:sp>
    <dsp:sp modelId="{DAD7A3AA-35D8-4867-8113-8B2F0274BF83}">
      <dsp:nvSpPr>
        <dsp:cNvPr id="0" name=""/>
        <dsp:cNvSpPr/>
      </dsp:nvSpPr>
      <dsp:spPr>
        <a:xfrm>
          <a:off x="218636" y="1655689"/>
          <a:ext cx="1851537" cy="131014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kern="1200" baseline="0" dirty="0" smtClean="0">
              <a:solidFill>
                <a:schemeClr val="bg1"/>
              </a:solidFill>
              <a:latin typeface="Arial" panose="020B0604020202020204" pitchFamily="34" charset="0"/>
            </a:rPr>
            <a:t>właściciele – kierownicy</a:t>
          </a:r>
          <a:endParaRPr lang="pl-PL" sz="1200" kern="1200" dirty="0"/>
        </a:p>
      </dsp:txBody>
      <dsp:txXfrm>
        <a:off x="218636" y="1655689"/>
        <a:ext cx="1851537" cy="13101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B08FD5-E91D-4F81-9BDB-C2BD5007BF75}">
      <dsp:nvSpPr>
        <dsp:cNvPr id="0" name=""/>
        <dsp:cNvSpPr/>
      </dsp:nvSpPr>
      <dsp:spPr>
        <a:xfrm>
          <a:off x="2038872" y="105"/>
          <a:ext cx="1694456" cy="161492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pl-PL" sz="700" kern="1200" dirty="0" smtClean="0">
              <a:latin typeface="Arial" pitchFamily="34" charset="0"/>
              <a:cs typeface="Arial" pitchFamily="34" charset="0"/>
            </a:rPr>
            <a:t>PRZEDSIĘBIORSTWO</a:t>
          </a:r>
          <a:r>
            <a:rPr lang="pl-PL" sz="1200" kern="1200" dirty="0" smtClean="0">
              <a:latin typeface="Arial" pitchFamily="34" charset="0"/>
              <a:cs typeface="Arial" pitchFamily="34" charset="0"/>
            </a:rPr>
            <a:t> PARTNERSKIE </a:t>
          </a:r>
          <a:endParaRPr lang="pl-PL" sz="1200" kern="1200" dirty="0">
            <a:latin typeface="Arial" pitchFamily="34" charset="0"/>
            <a:cs typeface="Arial" pitchFamily="34" charset="0"/>
          </a:endParaRPr>
        </a:p>
      </dsp:txBody>
      <dsp:txXfrm>
        <a:off x="2038872" y="105"/>
        <a:ext cx="1694456" cy="1614928"/>
      </dsp:txXfrm>
    </dsp:sp>
    <dsp:sp modelId="{8349F4D6-5F58-4D17-B4EF-C9DD6CCAE11C}">
      <dsp:nvSpPr>
        <dsp:cNvPr id="0" name=""/>
        <dsp:cNvSpPr/>
      </dsp:nvSpPr>
      <dsp:spPr>
        <a:xfrm>
          <a:off x="2584071" y="1699602"/>
          <a:ext cx="604058" cy="604058"/>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pl-PL" sz="1000" kern="1200"/>
        </a:p>
      </dsp:txBody>
      <dsp:txXfrm>
        <a:off x="2584071" y="1699602"/>
        <a:ext cx="604058" cy="604058"/>
      </dsp:txXfrm>
    </dsp:sp>
    <dsp:sp modelId="{09AA542D-F98D-412D-ACAF-8C1A455DD22F}">
      <dsp:nvSpPr>
        <dsp:cNvPr id="0" name=""/>
        <dsp:cNvSpPr/>
      </dsp:nvSpPr>
      <dsp:spPr>
        <a:xfrm>
          <a:off x="2121628" y="2388333"/>
          <a:ext cx="1474870" cy="13229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pl-PL" sz="700" kern="1200" dirty="0" smtClean="0">
              <a:latin typeface="Arial" pitchFamily="34" charset="0"/>
              <a:cs typeface="Arial" pitchFamily="34" charset="0"/>
            </a:rPr>
            <a:t>PRZEDSIĘBIORSTWO </a:t>
          </a:r>
          <a:r>
            <a:rPr lang="pl-PL" sz="1200" kern="1200" dirty="0" smtClean="0">
              <a:latin typeface="Arial" pitchFamily="34" charset="0"/>
              <a:cs typeface="Arial" pitchFamily="34" charset="0"/>
            </a:rPr>
            <a:t>POWIĄZANE</a:t>
          </a:r>
          <a:endParaRPr lang="pl-PL" sz="1200" kern="1200" dirty="0">
            <a:latin typeface="Arial" pitchFamily="34" charset="0"/>
            <a:cs typeface="Arial" pitchFamily="34" charset="0"/>
          </a:endParaRPr>
        </a:p>
      </dsp:txBody>
      <dsp:txXfrm>
        <a:off x="2121628" y="2388333"/>
        <a:ext cx="1474870" cy="1322960"/>
      </dsp:txXfrm>
    </dsp:sp>
    <dsp:sp modelId="{7842A96E-C2E8-4DDE-B29C-8854BF64BFFE}">
      <dsp:nvSpPr>
        <dsp:cNvPr id="0" name=""/>
        <dsp:cNvSpPr/>
      </dsp:nvSpPr>
      <dsp:spPr>
        <a:xfrm rot="82485">
          <a:off x="3543937" y="1740551"/>
          <a:ext cx="994672" cy="5901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pl-PL" sz="2500" kern="1200"/>
        </a:p>
      </dsp:txBody>
      <dsp:txXfrm rot="82485">
        <a:off x="3543937" y="1740551"/>
        <a:ext cx="994672" cy="590176"/>
      </dsp:txXfrm>
    </dsp:sp>
    <dsp:sp modelId="{28D09A81-B62F-42A3-A9E6-5E7589A65557}">
      <dsp:nvSpPr>
        <dsp:cNvPr id="0" name=""/>
        <dsp:cNvSpPr/>
      </dsp:nvSpPr>
      <dsp:spPr>
        <a:xfrm>
          <a:off x="5542228" y="944602"/>
          <a:ext cx="2041883" cy="199868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latin typeface="Arial" pitchFamily="34" charset="0"/>
              <a:cs typeface="Arial" pitchFamily="34" charset="0"/>
            </a:rPr>
            <a:t>WNIOSKODAWCA</a:t>
          </a:r>
          <a:endParaRPr lang="pl-PL" sz="1200" kern="1200" dirty="0">
            <a:latin typeface="Arial" pitchFamily="34" charset="0"/>
            <a:cs typeface="Arial" pitchFamily="34" charset="0"/>
          </a:endParaRPr>
        </a:p>
      </dsp:txBody>
      <dsp:txXfrm>
        <a:off x="5542228" y="944602"/>
        <a:ext cx="2041883" cy="19986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D79110-3921-4A30-AA16-67D8C41F4206}">
      <dsp:nvSpPr>
        <dsp:cNvPr id="0" name=""/>
        <dsp:cNvSpPr/>
      </dsp:nvSpPr>
      <dsp:spPr>
        <a:xfrm rot="8251103" flipH="1">
          <a:off x="4795628" y="1487618"/>
          <a:ext cx="1418933" cy="943396"/>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E668F69-8482-46D2-B7CD-FB11C44786BB}">
      <dsp:nvSpPr>
        <dsp:cNvPr id="0" name=""/>
        <dsp:cNvSpPr/>
      </dsp:nvSpPr>
      <dsp:spPr>
        <a:xfrm>
          <a:off x="2215814" y="924028"/>
          <a:ext cx="181442" cy="1897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F7715-C209-4805-B5E5-0521237B1F78}">
      <dsp:nvSpPr>
        <dsp:cNvPr id="0" name=""/>
        <dsp:cNvSpPr/>
      </dsp:nvSpPr>
      <dsp:spPr>
        <a:xfrm>
          <a:off x="792975" y="941166"/>
          <a:ext cx="1344358" cy="1088509"/>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4808" bIns="0" numCol="1" spcCol="1270" anchor="t" anchorCtr="0">
          <a:noAutofit/>
        </a:bodyPr>
        <a:lstStyle/>
        <a:p>
          <a:pPr lvl="0" algn="l" defTabSz="444500">
            <a:lnSpc>
              <a:spcPct val="90000"/>
            </a:lnSpc>
            <a:spcBef>
              <a:spcPct val="0"/>
            </a:spcBef>
            <a:spcAft>
              <a:spcPct val="35000"/>
            </a:spcAft>
          </a:pPr>
          <a:r>
            <a:rPr lang="pl-PL" altLang="pl-PL" sz="1000" b="1" kern="1200" dirty="0" smtClean="0">
              <a:effectLst/>
              <a:latin typeface="Arial" pitchFamily="34" charset="0"/>
              <a:cs typeface="Arial" pitchFamily="34" charset="0"/>
            </a:rPr>
            <a:t>należy dodać 100 % danych drugiego przedsiębiorstwa</a:t>
          </a:r>
          <a:endParaRPr lang="pl-PL" sz="1000" b="1" kern="1200" dirty="0">
            <a:effectLst/>
            <a:latin typeface="Arial" pitchFamily="34" charset="0"/>
            <a:cs typeface="Arial" pitchFamily="34" charset="0"/>
          </a:endParaRPr>
        </a:p>
      </dsp:txBody>
      <dsp:txXfrm>
        <a:off x="792975" y="941166"/>
        <a:ext cx="1344358" cy="108850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68EB7B-E54C-4B71-835B-F11C21E4CE4E}">
      <dsp:nvSpPr>
        <dsp:cNvPr id="0" name=""/>
        <dsp:cNvSpPr/>
      </dsp:nvSpPr>
      <dsp:spPr>
        <a:xfrm rot="13370793">
          <a:off x="5447051" y="720175"/>
          <a:ext cx="1302618" cy="1165158"/>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rot lat="0" lon="20999997" rev="10200000"/>
          </a:camera>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BA3812F-32FE-4E21-8D76-60D8C072A326}">
      <dsp:nvSpPr>
        <dsp:cNvPr id="0" name=""/>
        <dsp:cNvSpPr/>
      </dsp:nvSpPr>
      <dsp:spPr>
        <a:xfrm>
          <a:off x="2752781" y="292428"/>
          <a:ext cx="146655" cy="15922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6C0B8A4-EE15-465E-8645-F60E273EC17F}">
      <dsp:nvSpPr>
        <dsp:cNvPr id="0" name=""/>
        <dsp:cNvSpPr/>
      </dsp:nvSpPr>
      <dsp:spPr>
        <a:xfrm flipH="1">
          <a:off x="1277593" y="302191"/>
          <a:ext cx="1446707" cy="1796343"/>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1658" bIns="0" numCol="1" spcCol="1270" anchor="t" anchorCtr="0">
          <a:noAutofit/>
        </a:bodyPr>
        <a:lstStyle/>
        <a:p>
          <a:pPr lvl="0" algn="l" defTabSz="444500">
            <a:lnSpc>
              <a:spcPct val="90000"/>
            </a:lnSpc>
            <a:spcBef>
              <a:spcPct val="0"/>
            </a:spcBef>
            <a:spcAft>
              <a:spcPct val="35000"/>
            </a:spcAft>
          </a:pPr>
          <a:r>
            <a:rPr lang="pl-PL" altLang="pl-PL" sz="1000" b="1" kern="1200" dirty="0" smtClean="0">
              <a:effectLst/>
              <a:latin typeface="Arial" pitchFamily="34" charset="0"/>
              <a:cs typeface="Arial" pitchFamily="34" charset="0"/>
            </a:rPr>
            <a:t>należy dodać stosowny % </a:t>
          </a:r>
          <a:br>
            <a:rPr lang="pl-PL" altLang="pl-PL" sz="1000" b="1" kern="1200" dirty="0" smtClean="0">
              <a:effectLst/>
              <a:latin typeface="Arial" pitchFamily="34" charset="0"/>
              <a:cs typeface="Arial" pitchFamily="34" charset="0"/>
            </a:rPr>
          </a:br>
          <a:r>
            <a:rPr lang="pl-PL" altLang="pl-PL" sz="1000" b="1" kern="1200" dirty="0" smtClean="0">
              <a:effectLst/>
              <a:latin typeface="Arial" pitchFamily="34" charset="0"/>
              <a:cs typeface="Arial" pitchFamily="34" charset="0"/>
            </a:rPr>
            <a:t>liczby osób zatrudnionych </a:t>
          </a:r>
          <a:br>
            <a:rPr lang="pl-PL" altLang="pl-PL" sz="1000" b="1" kern="1200" dirty="0" smtClean="0">
              <a:effectLst/>
              <a:latin typeface="Arial" pitchFamily="34" charset="0"/>
              <a:cs typeface="Arial" pitchFamily="34" charset="0"/>
            </a:rPr>
          </a:br>
          <a:r>
            <a:rPr lang="pl-PL" altLang="pl-PL" sz="1000" b="1" kern="1200" dirty="0" smtClean="0">
              <a:effectLst/>
              <a:latin typeface="Arial" pitchFamily="34" charset="0"/>
              <a:cs typeface="Arial" pitchFamily="34" charset="0"/>
            </a:rPr>
            <a:t>i danych finansowych drugiego przedsiębiorstwa odzwierciedlający posiadany proporcjonalny udział w kapitale lub głosach</a:t>
          </a:r>
          <a:endParaRPr lang="pl-PL" sz="1000" b="1" kern="1200" dirty="0">
            <a:effectLst/>
            <a:latin typeface="Arial" pitchFamily="34" charset="0"/>
            <a:cs typeface="Arial" pitchFamily="34" charset="0"/>
          </a:endParaRPr>
        </a:p>
      </dsp:txBody>
      <dsp:txXfrm flipH="1">
        <a:off x="1277593" y="302191"/>
        <a:ext cx="1446707" cy="179634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CD65CE-1576-437E-A6AF-A758529987BE}">
      <dsp:nvSpPr>
        <dsp:cNvPr id="0" name=""/>
        <dsp:cNvSpPr/>
      </dsp:nvSpPr>
      <dsp:spPr>
        <a:xfrm>
          <a:off x="1045930" y="472294"/>
          <a:ext cx="4298565" cy="4298565"/>
        </a:xfrm>
        <a:prstGeom prst="blockArc">
          <a:avLst>
            <a:gd name="adj1" fmla="val 8485594"/>
            <a:gd name="adj2" fmla="val 16549202"/>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C34048-6C60-4546-8515-7538412160C6}">
      <dsp:nvSpPr>
        <dsp:cNvPr id="0" name=""/>
        <dsp:cNvSpPr/>
      </dsp:nvSpPr>
      <dsp:spPr>
        <a:xfrm>
          <a:off x="1337367" y="961620"/>
          <a:ext cx="4298565" cy="4298565"/>
        </a:xfrm>
        <a:prstGeom prst="blockArc">
          <a:avLst>
            <a:gd name="adj1" fmla="val 1701129"/>
            <a:gd name="adj2" fmla="val 9421101"/>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4165EAB-3313-4AFE-83DB-FDDB3432098C}">
      <dsp:nvSpPr>
        <dsp:cNvPr id="0" name=""/>
        <dsp:cNvSpPr/>
      </dsp:nvSpPr>
      <dsp:spPr>
        <a:xfrm>
          <a:off x="1751864" y="424398"/>
          <a:ext cx="4298565" cy="4298565"/>
        </a:xfrm>
        <a:prstGeom prst="blockArc">
          <a:avLst>
            <a:gd name="adj1" fmla="val 15385020"/>
            <a:gd name="adj2" fmla="val 2817134"/>
            <a:gd name="adj3" fmla="val 4643"/>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779DA1-ED2E-4086-9F4B-249FF4E58917}">
      <dsp:nvSpPr>
        <dsp:cNvPr id="0" name=""/>
        <dsp:cNvSpPr/>
      </dsp:nvSpPr>
      <dsp:spPr>
        <a:xfrm>
          <a:off x="1623225" y="1332843"/>
          <a:ext cx="3931853" cy="19801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l-PL" sz="1000" b="1" kern="1200" dirty="0" smtClean="0">
              <a:solidFill>
                <a:schemeClr val="bg1"/>
              </a:solidFill>
              <a:latin typeface="Arial" pitchFamily="34" charset="0"/>
              <a:ea typeface="Batang" pitchFamily="18" charset="-127"/>
              <a:cs typeface="Arial" pitchFamily="34" charset="0"/>
            </a:rPr>
            <a:t>Maksymalny poziom dofinansowania:</a:t>
          </a:r>
        </a:p>
        <a:p>
          <a:pPr lvl="0" algn="ctr" defTabSz="444500">
            <a:lnSpc>
              <a:spcPct val="90000"/>
            </a:lnSpc>
            <a:spcBef>
              <a:spcPct val="0"/>
            </a:spcBef>
            <a:spcAft>
              <a:spcPct val="35000"/>
            </a:spcAft>
          </a:pPr>
          <a:r>
            <a:rPr lang="pl-PL" sz="1200" b="1" kern="1200" dirty="0" smtClean="0">
              <a:solidFill>
                <a:schemeClr val="bg1"/>
              </a:solidFill>
              <a:latin typeface="Arial" pitchFamily="34" charset="0"/>
              <a:ea typeface="Batang" pitchFamily="18" charset="-127"/>
              <a:cs typeface="Arial" pitchFamily="34" charset="0"/>
            </a:rPr>
            <a:t>55% </a:t>
          </a:r>
          <a:r>
            <a:rPr lang="pl-PL" sz="1000" b="1" kern="1200" dirty="0" smtClean="0">
              <a:solidFill>
                <a:schemeClr val="bg1"/>
              </a:solidFill>
              <a:latin typeface="Arial" pitchFamily="34" charset="0"/>
              <a:ea typeface="Batang" pitchFamily="18" charset="-127"/>
              <a:cs typeface="Arial" pitchFamily="34" charset="0"/>
            </a:rPr>
            <a:t>całkowitych wydatków kwalifikowalnych dla mikro i małych przedsiębiorstw;</a:t>
          </a:r>
        </a:p>
        <a:p>
          <a:pPr lvl="0" algn="ctr" defTabSz="444500">
            <a:lnSpc>
              <a:spcPct val="90000"/>
            </a:lnSpc>
            <a:spcBef>
              <a:spcPct val="0"/>
            </a:spcBef>
            <a:spcAft>
              <a:spcPct val="35000"/>
            </a:spcAft>
          </a:pPr>
          <a:r>
            <a:rPr lang="pl-PL" sz="1200" b="1" kern="1200" dirty="0" smtClean="0">
              <a:solidFill>
                <a:schemeClr val="bg1"/>
              </a:solidFill>
              <a:latin typeface="Arial" pitchFamily="34" charset="0"/>
              <a:ea typeface="Batang" pitchFamily="18" charset="-127"/>
              <a:cs typeface="Arial" pitchFamily="34" charset="0"/>
            </a:rPr>
            <a:t>45% </a:t>
          </a:r>
          <a:r>
            <a:rPr lang="pl-PL" sz="1000" b="1" kern="1200" dirty="0" smtClean="0">
              <a:solidFill>
                <a:schemeClr val="bg1"/>
              </a:solidFill>
              <a:latin typeface="Arial" pitchFamily="34" charset="0"/>
              <a:ea typeface="Batang" pitchFamily="18" charset="-127"/>
              <a:cs typeface="Arial" pitchFamily="34" charset="0"/>
            </a:rPr>
            <a:t>całkowitych wydatków kwalifikowalnych dla średnich przedsiębiorstw.</a:t>
          </a:r>
          <a:endParaRPr lang="pl-PL" sz="1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623225" y="1332843"/>
        <a:ext cx="3931853" cy="1980163"/>
      </dsp:txXfrm>
    </dsp:sp>
    <dsp:sp modelId="{C5AC3CC1-85C2-4BCA-B358-4C1820371530}">
      <dsp:nvSpPr>
        <dsp:cNvPr id="0" name=""/>
        <dsp:cNvSpPr/>
      </dsp:nvSpPr>
      <dsp:spPr>
        <a:xfrm>
          <a:off x="1946365" y="0"/>
          <a:ext cx="2923468" cy="10660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1" kern="1200" dirty="0" smtClean="0">
              <a:latin typeface="Arial" pitchFamily="34" charset="0"/>
              <a:cs typeface="Arial" pitchFamily="34" charset="0"/>
            </a:rPr>
            <a:t>ALOKACJA KONKURSU                         19 415 700,00</a:t>
          </a:r>
          <a:r>
            <a:rPr lang="pl-PL" sz="1600" b="1" kern="1200" dirty="0" smtClean="0">
              <a:latin typeface="Arial" pitchFamily="34" charset="0"/>
              <a:cs typeface="Arial" pitchFamily="34" charset="0"/>
            </a:rPr>
            <a:t> ZŁ</a:t>
          </a:r>
          <a:endParaRPr lang="pl-PL" sz="1600" b="1" kern="1200" cap="small" baseline="0" dirty="0">
            <a:effectLst>
              <a:outerShdw blurRad="38100" dist="38100" dir="2700000" algn="tl">
                <a:srgbClr val="000000">
                  <a:alpha val="43137"/>
                </a:srgbClr>
              </a:outerShdw>
            </a:effectLst>
            <a:latin typeface="Arial" pitchFamily="34" charset="0"/>
            <a:cs typeface="Arial" pitchFamily="34" charset="0"/>
          </a:endParaRPr>
        </a:p>
      </dsp:txBody>
      <dsp:txXfrm>
        <a:off x="1946365" y="0"/>
        <a:ext cx="2923468" cy="1066033"/>
      </dsp:txXfrm>
    </dsp:sp>
    <dsp:sp modelId="{7EEAC949-6753-46C6-84E4-52B63478F38A}">
      <dsp:nvSpPr>
        <dsp:cNvPr id="0" name=""/>
        <dsp:cNvSpPr/>
      </dsp:nvSpPr>
      <dsp:spPr>
        <a:xfrm>
          <a:off x="3836706" y="3353208"/>
          <a:ext cx="2994991" cy="15093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b="1" kern="1200" dirty="0" smtClean="0">
              <a:latin typeface="Arial" pitchFamily="34" charset="0"/>
              <a:cs typeface="Arial" pitchFamily="34" charset="0"/>
            </a:rPr>
            <a:t>Minimalna wartość kosztów kwalifikowalnych projektu </a:t>
          </a:r>
        </a:p>
        <a:p>
          <a:pPr lvl="0" algn="ctr" defTabSz="622300">
            <a:lnSpc>
              <a:spcPct val="90000"/>
            </a:lnSpc>
            <a:spcBef>
              <a:spcPct val="0"/>
            </a:spcBef>
            <a:spcAft>
              <a:spcPct val="35000"/>
            </a:spcAft>
          </a:pPr>
          <a:r>
            <a:rPr lang="pl-PL" sz="1600" b="1" kern="1200" dirty="0" smtClean="0">
              <a:latin typeface="Arial" pitchFamily="34" charset="0"/>
              <a:cs typeface="Arial" pitchFamily="34" charset="0"/>
            </a:rPr>
            <a:t>500 000,00 zł</a:t>
          </a:r>
          <a:endParaRPr lang="pl-PL" sz="1600" b="1" kern="1200" dirty="0">
            <a:latin typeface="Arial" pitchFamily="34" charset="0"/>
            <a:cs typeface="Arial" pitchFamily="34" charset="0"/>
          </a:endParaRPr>
        </a:p>
      </dsp:txBody>
      <dsp:txXfrm>
        <a:off x="3836706" y="3353208"/>
        <a:ext cx="2994991" cy="1509340"/>
      </dsp:txXfrm>
    </dsp:sp>
    <dsp:sp modelId="{291C82BD-E5D3-410C-99B1-36123488A683}">
      <dsp:nvSpPr>
        <dsp:cNvPr id="0" name=""/>
        <dsp:cNvSpPr/>
      </dsp:nvSpPr>
      <dsp:spPr>
        <a:xfrm>
          <a:off x="328861" y="3051775"/>
          <a:ext cx="2450068" cy="17576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pl-PL" sz="1400" b="1" kern="1200" dirty="0" smtClean="0">
              <a:latin typeface="Arial" pitchFamily="34" charset="0"/>
              <a:cs typeface="Arial" pitchFamily="34" charset="0"/>
            </a:rPr>
            <a:t>Maksymalna kwota dofinansowania projektu </a:t>
          </a:r>
        </a:p>
        <a:p>
          <a:pPr lvl="0" algn="ctr" defTabSz="622300">
            <a:lnSpc>
              <a:spcPct val="90000"/>
            </a:lnSpc>
            <a:spcBef>
              <a:spcPct val="0"/>
            </a:spcBef>
            <a:spcAft>
              <a:spcPct val="35000"/>
            </a:spcAft>
          </a:pPr>
          <a:r>
            <a:rPr lang="pl-PL" sz="1600" b="1" kern="1200" dirty="0" smtClean="0">
              <a:latin typeface="Arial" pitchFamily="34" charset="0"/>
              <a:cs typeface="Arial" pitchFamily="34" charset="0"/>
            </a:rPr>
            <a:t>4 000 000,00 zł</a:t>
          </a:r>
          <a:endParaRPr lang="pl-PL" sz="1600" b="1" kern="1200" dirty="0">
            <a:latin typeface="Arial" pitchFamily="34" charset="0"/>
            <a:cs typeface="Arial" pitchFamily="34" charset="0"/>
          </a:endParaRPr>
        </a:p>
      </dsp:txBody>
      <dsp:txXfrm>
        <a:off x="328861" y="3051775"/>
        <a:ext cx="2450068" cy="175760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E471F1-83A0-4916-89BB-7C0238855D82}">
      <dsp:nvSpPr>
        <dsp:cNvPr id="0" name=""/>
        <dsp:cNvSpPr/>
      </dsp:nvSpPr>
      <dsp:spPr>
        <a:xfrm>
          <a:off x="3182452" y="640"/>
          <a:ext cx="4773679" cy="2497020"/>
        </a:xfrm>
        <a:prstGeom prst="rightArrow">
          <a:avLst>
            <a:gd name="adj1" fmla="val 75000"/>
            <a:gd name="adj2" fmla="val 50000"/>
          </a:avLst>
        </a:prstGeom>
        <a:solidFill>
          <a:schemeClr val="dk2">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pl-PL" sz="1200" kern="1200" dirty="0">
            <a:latin typeface="Batang" pitchFamily="18" charset="-127"/>
            <a:ea typeface="Batang" pitchFamily="18" charset="-127"/>
          </a:endParaRPr>
        </a:p>
        <a:p>
          <a:pPr marL="114300" lvl="1" indent="-114300" algn="l" defTabSz="533400">
            <a:lnSpc>
              <a:spcPct val="90000"/>
            </a:lnSpc>
            <a:spcBef>
              <a:spcPct val="0"/>
            </a:spcBef>
            <a:spcAft>
              <a:spcPct val="15000"/>
            </a:spcAft>
            <a:buChar char="••"/>
          </a:pPr>
          <a:endParaRPr lang="pl-PL" sz="1200" kern="1200" dirty="0">
            <a:latin typeface="Batang" pitchFamily="18" charset="-127"/>
            <a:ea typeface="Batang" pitchFamily="18" charset="-127"/>
          </a:endParaRPr>
        </a:p>
        <a:p>
          <a:pPr marL="114300" lvl="1" indent="-114300" algn="l" defTabSz="533400">
            <a:lnSpc>
              <a:spcPct val="150000"/>
            </a:lnSpc>
            <a:spcBef>
              <a:spcPct val="0"/>
            </a:spcBef>
            <a:spcAft>
              <a:spcPct val="15000"/>
            </a:spcAft>
            <a:buChar char="••"/>
          </a:pPr>
          <a:r>
            <a:rPr lang="pl-PL" sz="1200" b="1" kern="1200" dirty="0" smtClean="0">
              <a:latin typeface="Arial" pitchFamily="34" charset="0"/>
              <a:ea typeface="Batang" pitchFamily="18" charset="-127"/>
              <a:cs typeface="Arial" pitchFamily="34" charset="0"/>
            </a:rPr>
            <a:t>Fundusze własne</a:t>
          </a:r>
          <a:endParaRPr lang="pl-PL" sz="1200" b="1" kern="1200" dirty="0">
            <a:latin typeface="Arial" pitchFamily="34" charset="0"/>
            <a:ea typeface="Batang" pitchFamily="18" charset="-127"/>
            <a:cs typeface="Arial" pitchFamily="34" charset="0"/>
          </a:endParaRPr>
        </a:p>
        <a:p>
          <a:pPr marL="114300" lvl="1" indent="-114300" algn="l" defTabSz="533400">
            <a:lnSpc>
              <a:spcPct val="150000"/>
            </a:lnSpc>
            <a:spcBef>
              <a:spcPct val="0"/>
            </a:spcBef>
            <a:spcAft>
              <a:spcPct val="15000"/>
            </a:spcAft>
            <a:buChar char="••"/>
          </a:pPr>
          <a:r>
            <a:rPr lang="pl-PL" sz="1200" b="1" kern="1200" dirty="0" smtClean="0">
              <a:latin typeface="Arial" pitchFamily="34" charset="0"/>
              <a:ea typeface="Batang" pitchFamily="18" charset="-127"/>
              <a:cs typeface="Arial" pitchFamily="34" charset="0"/>
            </a:rPr>
            <a:t>Zewnętrzne źródła: kredyt, pożyczka, leasing itp.</a:t>
          </a:r>
          <a:endParaRPr lang="pl-PL" sz="1200" b="1" kern="1200" dirty="0">
            <a:latin typeface="Arial" pitchFamily="34" charset="0"/>
            <a:ea typeface="Batang" pitchFamily="18" charset="-127"/>
            <a:cs typeface="Arial" pitchFamily="34" charset="0"/>
          </a:endParaRPr>
        </a:p>
        <a:p>
          <a:pPr marL="114300" lvl="1" indent="-114300" algn="l" defTabSz="533400">
            <a:lnSpc>
              <a:spcPct val="150000"/>
            </a:lnSpc>
            <a:spcBef>
              <a:spcPct val="0"/>
            </a:spcBef>
            <a:spcAft>
              <a:spcPct val="15000"/>
            </a:spcAft>
            <a:buChar char="••"/>
          </a:pPr>
          <a:r>
            <a:rPr lang="pl-PL" sz="1200" b="1" kern="1200" dirty="0" smtClean="0">
              <a:latin typeface="Arial" pitchFamily="34" charset="0"/>
              <a:ea typeface="Batang" pitchFamily="18" charset="-127"/>
              <a:cs typeface="Arial" pitchFamily="34" charset="0"/>
            </a:rPr>
            <a:t>Dofinansowanie w maksymalnej wysokości zaliczki (70% dofinansowania)</a:t>
          </a:r>
          <a:endParaRPr lang="pl-PL" sz="1200" b="1" kern="1200" dirty="0">
            <a:latin typeface="Arial" pitchFamily="34" charset="0"/>
            <a:ea typeface="Batang" pitchFamily="18" charset="-127"/>
            <a:cs typeface="Arial" pitchFamily="34" charset="0"/>
          </a:endParaRPr>
        </a:p>
      </dsp:txBody>
      <dsp:txXfrm>
        <a:off x="3182452" y="640"/>
        <a:ext cx="4773679" cy="2497020"/>
      </dsp:txXfrm>
    </dsp:sp>
    <dsp:sp modelId="{D84A0936-6B0E-491F-B51A-83DC3483C0E6}">
      <dsp:nvSpPr>
        <dsp:cNvPr id="0" name=""/>
        <dsp:cNvSpPr/>
      </dsp:nvSpPr>
      <dsp:spPr>
        <a:xfrm>
          <a:off x="0" y="640"/>
          <a:ext cx="3182452" cy="249702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50600">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150000"/>
            </a:lnSpc>
            <a:spcBef>
              <a:spcPct val="0"/>
            </a:spcBef>
            <a:spcAft>
              <a:spcPct val="35000"/>
            </a:spcAft>
          </a:pPr>
          <a:r>
            <a:rPr lang="pl-PL" sz="1400" b="1" kern="1200" dirty="0" smtClean="0">
              <a:solidFill>
                <a:schemeClr val="bg1"/>
              </a:solidFill>
              <a:latin typeface="Arial" pitchFamily="34" charset="0"/>
              <a:ea typeface="Batang" pitchFamily="18" charset="-127"/>
              <a:cs typeface="Arial" pitchFamily="34" charset="0"/>
            </a:rPr>
            <a:t>Wnioskodawca musi wskazać wiarygodne źródła finansowania projektu , dotyczące zarówno całkowitej wartości wydatków kwalifikowalnych, jak również całkowitej wartości wydatków niekwalifikowalnych</a:t>
          </a:r>
          <a:endParaRPr lang="pl-PL" sz="1400" b="1" kern="1200" dirty="0">
            <a:solidFill>
              <a:schemeClr val="bg1"/>
            </a:solidFill>
            <a:latin typeface="Arial" pitchFamily="34" charset="0"/>
            <a:ea typeface="Batang" pitchFamily="18" charset="-127"/>
            <a:cs typeface="Arial" pitchFamily="34" charset="0"/>
          </a:endParaRPr>
        </a:p>
      </dsp:txBody>
      <dsp:txXfrm>
        <a:off x="0" y="640"/>
        <a:ext cx="3182452" cy="2497020"/>
      </dsp:txXfrm>
    </dsp:sp>
    <dsp:sp modelId="{158861A8-4EA6-4876-A6F7-FF1FB0781D1F}">
      <dsp:nvSpPr>
        <dsp:cNvPr id="0" name=""/>
        <dsp:cNvSpPr/>
      </dsp:nvSpPr>
      <dsp:spPr>
        <a:xfrm>
          <a:off x="3182452" y="2747362"/>
          <a:ext cx="4773679" cy="2497020"/>
        </a:xfrm>
        <a:prstGeom prst="rightArrow">
          <a:avLst>
            <a:gd name="adj1" fmla="val 75000"/>
            <a:gd name="adj2" fmla="val 50000"/>
          </a:avLst>
        </a:prstGeom>
        <a:solidFill>
          <a:schemeClr val="dk2">
            <a:alpha val="90000"/>
            <a:tint val="4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pl-PL" sz="1200" kern="1200" dirty="0">
            <a:latin typeface="Batang" pitchFamily="18" charset="-127"/>
            <a:ea typeface="Batang" pitchFamily="18" charset="-127"/>
          </a:endParaRPr>
        </a:p>
        <a:p>
          <a:pPr marL="114300" lvl="1" indent="-114300" algn="l" defTabSz="533400">
            <a:lnSpc>
              <a:spcPct val="150000"/>
            </a:lnSpc>
            <a:spcBef>
              <a:spcPct val="0"/>
            </a:spcBef>
            <a:spcAft>
              <a:spcPct val="15000"/>
            </a:spcAft>
            <a:buChar char="••"/>
          </a:pPr>
          <a:endParaRPr lang="pl-PL" sz="1200" b="1" kern="1200" dirty="0">
            <a:latin typeface="Arial" pitchFamily="34" charset="0"/>
            <a:ea typeface="Batang" pitchFamily="18" charset="-127"/>
            <a:cs typeface="Arial" pitchFamily="34" charset="0"/>
          </a:endParaRPr>
        </a:p>
        <a:p>
          <a:pPr marL="114300" lvl="1" indent="-114300" algn="l" defTabSz="533400">
            <a:lnSpc>
              <a:spcPct val="150000"/>
            </a:lnSpc>
            <a:spcBef>
              <a:spcPct val="0"/>
            </a:spcBef>
            <a:spcAft>
              <a:spcPct val="15000"/>
            </a:spcAft>
            <a:buChar char="••"/>
          </a:pPr>
          <a:r>
            <a:rPr lang="pl-PL" sz="1200" b="1" kern="1200" dirty="0" smtClean="0">
              <a:latin typeface="Arial" pitchFamily="34" charset="0"/>
              <a:ea typeface="Batang" pitchFamily="18" charset="-127"/>
              <a:cs typeface="Arial" pitchFamily="34" charset="0"/>
            </a:rPr>
            <a:t>dostarczenie ww. dokumentów w ramach dokumentacji aplikacyjnej może wpłynąć na ocenę projektu oraz ułatwić KOP oszacowanie sytuacji finansowej wnioskodawcy</a:t>
          </a:r>
          <a:endParaRPr lang="pl-PL" sz="1200" b="1" kern="1200" dirty="0">
            <a:latin typeface="Arial" pitchFamily="34" charset="0"/>
            <a:ea typeface="Batang" pitchFamily="18" charset="-127"/>
            <a:cs typeface="Arial" pitchFamily="34" charset="0"/>
          </a:endParaRPr>
        </a:p>
      </dsp:txBody>
      <dsp:txXfrm>
        <a:off x="3182452" y="2747362"/>
        <a:ext cx="4773679" cy="2497020"/>
      </dsp:txXfrm>
    </dsp:sp>
    <dsp:sp modelId="{A105227C-E8AD-4F9C-A3B0-A00459A1369F}">
      <dsp:nvSpPr>
        <dsp:cNvPr id="0" name=""/>
        <dsp:cNvSpPr/>
      </dsp:nvSpPr>
      <dsp:spPr>
        <a:xfrm>
          <a:off x="0" y="2747362"/>
          <a:ext cx="3182452" cy="249702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50600">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150000"/>
            </a:lnSpc>
            <a:spcBef>
              <a:spcPct val="0"/>
            </a:spcBef>
            <a:spcAft>
              <a:spcPct val="35000"/>
            </a:spcAft>
          </a:pPr>
          <a:r>
            <a:rPr lang="pl-PL" sz="1400" b="1" kern="1200" dirty="0" smtClean="0">
              <a:solidFill>
                <a:schemeClr val="bg1"/>
              </a:solidFill>
              <a:latin typeface="Arial" pitchFamily="34" charset="0"/>
              <a:ea typeface="Batang" pitchFamily="18" charset="-127"/>
              <a:cs typeface="Arial" pitchFamily="34" charset="0"/>
            </a:rPr>
            <a:t>Dokumenty, potwierdzające otrzymanie zewnętrznego finansowania projektu wnioskodawca będzie zobowiązany przedstawić przed podpisaniem umowy o dofinansowanie</a:t>
          </a:r>
          <a:endParaRPr lang="pl-PL" sz="1400" b="1" kern="1200" dirty="0">
            <a:solidFill>
              <a:schemeClr val="bg1"/>
            </a:solidFill>
            <a:latin typeface="Arial" pitchFamily="34" charset="0"/>
            <a:ea typeface="Batang" pitchFamily="18" charset="-127"/>
            <a:cs typeface="Arial" pitchFamily="34" charset="0"/>
          </a:endParaRPr>
        </a:p>
      </dsp:txBody>
      <dsp:txXfrm>
        <a:off x="0" y="2747362"/>
        <a:ext cx="3182452" cy="24970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59" cy="496332"/>
          </a:xfrm>
          <a:prstGeom prst="rect">
            <a:avLst/>
          </a:prstGeom>
        </p:spPr>
        <p:txBody>
          <a:bodyPr vert="horz" lIns="92053" tIns="46026" rIns="92053" bIns="46026" rtlCol="0"/>
          <a:lstStyle>
            <a:lvl1pPr algn="l">
              <a:defRPr sz="1200"/>
            </a:lvl1pPr>
          </a:lstStyle>
          <a:p>
            <a:endParaRPr lang="pl-PL" dirty="0"/>
          </a:p>
        </p:txBody>
      </p:sp>
      <p:sp>
        <p:nvSpPr>
          <p:cNvPr id="3" name="Symbol zastępczy daty 2"/>
          <p:cNvSpPr>
            <a:spLocks noGrp="1"/>
          </p:cNvSpPr>
          <p:nvPr>
            <p:ph type="dt" sz="quarter" idx="1"/>
          </p:nvPr>
        </p:nvSpPr>
        <p:spPr>
          <a:xfrm>
            <a:off x="3850445" y="1"/>
            <a:ext cx="2945659" cy="496332"/>
          </a:xfrm>
          <a:prstGeom prst="rect">
            <a:avLst/>
          </a:prstGeom>
        </p:spPr>
        <p:txBody>
          <a:bodyPr vert="horz" lIns="92053" tIns="46026" rIns="92053" bIns="46026" rtlCol="0"/>
          <a:lstStyle>
            <a:lvl1pPr algn="r">
              <a:defRPr sz="1200"/>
            </a:lvl1pPr>
          </a:lstStyle>
          <a:p>
            <a:endParaRPr lang="pl-PL" dirty="0"/>
          </a:p>
        </p:txBody>
      </p:sp>
      <p:sp>
        <p:nvSpPr>
          <p:cNvPr id="4" name="Symbol zastępczy stopki 3"/>
          <p:cNvSpPr>
            <a:spLocks noGrp="1"/>
          </p:cNvSpPr>
          <p:nvPr>
            <p:ph type="ftr" sz="quarter" idx="2"/>
          </p:nvPr>
        </p:nvSpPr>
        <p:spPr>
          <a:xfrm>
            <a:off x="1" y="9428583"/>
            <a:ext cx="2945659" cy="496332"/>
          </a:xfrm>
          <a:prstGeom prst="rect">
            <a:avLst/>
          </a:prstGeom>
        </p:spPr>
        <p:txBody>
          <a:bodyPr vert="horz" lIns="92053" tIns="46026" rIns="92053" bIns="46026"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50445" y="9428583"/>
            <a:ext cx="2945659" cy="496332"/>
          </a:xfrm>
          <a:prstGeom prst="rect">
            <a:avLst/>
          </a:prstGeom>
        </p:spPr>
        <p:txBody>
          <a:bodyPr vert="horz" lIns="92053" tIns="46026" rIns="92053" bIns="46026" rtlCol="0" anchor="b"/>
          <a:lstStyle>
            <a:lvl1pPr algn="r">
              <a:defRPr sz="1200"/>
            </a:lvl1pPr>
          </a:lstStyle>
          <a:p>
            <a:fld id="{7D043EE3-36D5-4579-A952-B22DB50F95FF}" type="slidenum">
              <a:rPr lang="pl-PL" smtClean="0"/>
              <a:pPr/>
              <a:t>‹#›</a:t>
            </a:fld>
            <a:endParaRPr lang="pl-PL" dirty="0"/>
          </a:p>
        </p:txBody>
      </p:sp>
    </p:spTree>
    <p:extLst>
      <p:ext uri="{BB962C8B-B14F-4D97-AF65-F5344CB8AC3E}">
        <p14:creationId xmlns:p14="http://schemas.microsoft.com/office/powerpoint/2010/main" xmlns="" val="478065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2053" tIns="46026" rIns="92053" bIns="46026" rtlCol="0"/>
          <a:lstStyle>
            <a:lvl1pPr algn="l">
              <a:defRPr sz="1200"/>
            </a:lvl1pPr>
          </a:lstStyle>
          <a:p>
            <a:endParaRPr lang="pl-PL" dirty="0"/>
          </a:p>
        </p:txBody>
      </p:sp>
      <p:sp>
        <p:nvSpPr>
          <p:cNvPr id="3" name="Symbol zastępczy daty 2"/>
          <p:cNvSpPr>
            <a:spLocks noGrp="1"/>
          </p:cNvSpPr>
          <p:nvPr>
            <p:ph type="dt" idx="1"/>
          </p:nvPr>
        </p:nvSpPr>
        <p:spPr>
          <a:xfrm>
            <a:off x="3849689" y="0"/>
            <a:ext cx="2946400" cy="496888"/>
          </a:xfrm>
          <a:prstGeom prst="rect">
            <a:avLst/>
          </a:prstGeom>
        </p:spPr>
        <p:txBody>
          <a:bodyPr vert="horz" lIns="92053" tIns="46026" rIns="92053" bIns="46026" rtlCol="0"/>
          <a:lstStyle>
            <a:lvl1pPr algn="r">
              <a:defRPr sz="1200"/>
            </a:lvl1pPr>
          </a:lstStyle>
          <a:p>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053" tIns="46026" rIns="92053" bIns="46026" rtlCol="0" anchor="ctr"/>
          <a:lstStyle/>
          <a:p>
            <a:endParaRPr lang="pl-PL" dirty="0"/>
          </a:p>
        </p:txBody>
      </p:sp>
      <p:sp>
        <p:nvSpPr>
          <p:cNvPr id="5" name="Symbol zastępczy notatek 4"/>
          <p:cNvSpPr>
            <a:spLocks noGrp="1"/>
          </p:cNvSpPr>
          <p:nvPr>
            <p:ph type="body" sz="quarter" idx="3"/>
          </p:nvPr>
        </p:nvSpPr>
        <p:spPr>
          <a:xfrm>
            <a:off x="679451" y="4714877"/>
            <a:ext cx="5438775" cy="4467225"/>
          </a:xfrm>
          <a:prstGeom prst="rect">
            <a:avLst/>
          </a:prstGeom>
        </p:spPr>
        <p:txBody>
          <a:bodyPr vert="horz" lIns="92053" tIns="46026" rIns="92053" bIns="46026"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428165"/>
            <a:ext cx="2946400" cy="496887"/>
          </a:xfrm>
          <a:prstGeom prst="rect">
            <a:avLst/>
          </a:prstGeom>
        </p:spPr>
        <p:txBody>
          <a:bodyPr vert="horz" lIns="92053" tIns="46026" rIns="92053" bIns="46026"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49689" y="9428165"/>
            <a:ext cx="2946400" cy="496887"/>
          </a:xfrm>
          <a:prstGeom prst="rect">
            <a:avLst/>
          </a:prstGeom>
        </p:spPr>
        <p:txBody>
          <a:bodyPr vert="horz" lIns="92053" tIns="46026" rIns="92053" bIns="46026" rtlCol="0" anchor="b"/>
          <a:lstStyle>
            <a:lvl1pPr algn="r">
              <a:defRPr sz="1200"/>
            </a:lvl1pPr>
          </a:lstStyle>
          <a:p>
            <a:fld id="{BBEE4794-4F8B-41DB-B388-B178DB6828B9}" type="slidenum">
              <a:rPr lang="pl-PL" smtClean="0"/>
              <a:pPr/>
              <a:t>‹#›</a:t>
            </a:fld>
            <a:endParaRPr lang="pl-PL" dirty="0"/>
          </a:p>
        </p:txBody>
      </p:sp>
    </p:spTree>
    <p:extLst>
      <p:ext uri="{BB962C8B-B14F-4D97-AF65-F5344CB8AC3E}">
        <p14:creationId xmlns:p14="http://schemas.microsoft.com/office/powerpoint/2010/main" xmlns="" val="557674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2</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18</a:t>
            </a:fld>
            <a:endParaRPr lang="pl-PL" dirty="0"/>
          </a:p>
        </p:txBody>
      </p:sp>
    </p:spTree>
    <p:extLst>
      <p:ext uri="{BB962C8B-B14F-4D97-AF65-F5344CB8AC3E}">
        <p14:creationId xmlns:p14="http://schemas.microsoft.com/office/powerpoint/2010/main" xmlns="" val="192155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54</a:t>
            </a:fld>
            <a:endParaRPr lang="pl-PL"/>
          </a:p>
        </p:txBody>
      </p:sp>
    </p:spTree>
    <p:extLst>
      <p:ext uri="{BB962C8B-B14F-4D97-AF65-F5344CB8AC3E}">
        <p14:creationId xmlns:p14="http://schemas.microsoft.com/office/powerpoint/2010/main" xmlns="" val="21973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62</a:t>
            </a:fld>
            <a:endParaRPr lang="pl-PL"/>
          </a:p>
        </p:txBody>
      </p:sp>
    </p:spTree>
    <p:extLst>
      <p:ext uri="{BB962C8B-B14F-4D97-AF65-F5344CB8AC3E}">
        <p14:creationId xmlns:p14="http://schemas.microsoft.com/office/powerpoint/2010/main" xmlns="" val="389081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63</a:t>
            </a:fld>
            <a:endParaRPr lang="pl-PL"/>
          </a:p>
        </p:txBody>
      </p:sp>
    </p:spTree>
    <p:extLst>
      <p:ext uri="{BB962C8B-B14F-4D97-AF65-F5344CB8AC3E}">
        <p14:creationId xmlns:p14="http://schemas.microsoft.com/office/powerpoint/2010/main" xmlns="" val="316790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64</a:t>
            </a:fld>
            <a:endParaRPr lang="pl-PL"/>
          </a:p>
        </p:txBody>
      </p:sp>
    </p:spTree>
    <p:extLst>
      <p:ext uri="{BB962C8B-B14F-4D97-AF65-F5344CB8AC3E}">
        <p14:creationId xmlns:p14="http://schemas.microsoft.com/office/powerpoint/2010/main" xmlns="" val="141366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65</a:t>
            </a:fld>
            <a:endParaRPr lang="pl-PL"/>
          </a:p>
        </p:txBody>
      </p:sp>
    </p:spTree>
    <p:extLst>
      <p:ext uri="{BB962C8B-B14F-4D97-AF65-F5344CB8AC3E}">
        <p14:creationId xmlns:p14="http://schemas.microsoft.com/office/powerpoint/2010/main" xmlns="" val="141366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66</a:t>
            </a:fld>
            <a:endParaRPr lang="pl-PL"/>
          </a:p>
        </p:txBody>
      </p:sp>
    </p:spTree>
    <p:extLst>
      <p:ext uri="{BB962C8B-B14F-4D97-AF65-F5344CB8AC3E}">
        <p14:creationId xmlns:p14="http://schemas.microsoft.com/office/powerpoint/2010/main" xmlns="" val="211978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67</a:t>
            </a:fld>
            <a:endParaRPr lang="pl-PL"/>
          </a:p>
        </p:txBody>
      </p:sp>
    </p:spTree>
    <p:extLst>
      <p:ext uri="{BB962C8B-B14F-4D97-AF65-F5344CB8AC3E}">
        <p14:creationId xmlns:p14="http://schemas.microsoft.com/office/powerpoint/2010/main" xmlns="" val="288265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68</a:t>
            </a:fld>
            <a:endParaRPr lang="pl-PL"/>
          </a:p>
        </p:txBody>
      </p:sp>
    </p:spTree>
    <p:extLst>
      <p:ext uri="{BB962C8B-B14F-4D97-AF65-F5344CB8AC3E}">
        <p14:creationId xmlns:p14="http://schemas.microsoft.com/office/powerpoint/2010/main" xmlns="" val="2882651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69</a:t>
            </a:fld>
            <a:endParaRPr lang="pl-PL"/>
          </a:p>
        </p:txBody>
      </p:sp>
    </p:spTree>
    <p:extLst>
      <p:ext uri="{BB962C8B-B14F-4D97-AF65-F5344CB8AC3E}">
        <p14:creationId xmlns:p14="http://schemas.microsoft.com/office/powerpoint/2010/main" xmlns="" val="236650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8</a:t>
            </a:fld>
            <a:endParaRPr lang="pl-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70</a:t>
            </a:fld>
            <a:endParaRPr lang="pl-PL"/>
          </a:p>
        </p:txBody>
      </p:sp>
    </p:spTree>
    <p:extLst>
      <p:ext uri="{BB962C8B-B14F-4D97-AF65-F5344CB8AC3E}">
        <p14:creationId xmlns:p14="http://schemas.microsoft.com/office/powerpoint/2010/main" xmlns="" val="286776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71</a:t>
            </a:fld>
            <a:endParaRPr lang="pl-PL"/>
          </a:p>
        </p:txBody>
      </p:sp>
    </p:spTree>
    <p:extLst>
      <p:ext uri="{BB962C8B-B14F-4D97-AF65-F5344CB8AC3E}">
        <p14:creationId xmlns:p14="http://schemas.microsoft.com/office/powerpoint/2010/main" xmlns="" val="2867769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72</a:t>
            </a:fld>
            <a:endParaRPr lang="pl-PL"/>
          </a:p>
        </p:txBody>
      </p:sp>
    </p:spTree>
    <p:extLst>
      <p:ext uri="{BB962C8B-B14F-4D97-AF65-F5344CB8AC3E}">
        <p14:creationId xmlns:p14="http://schemas.microsoft.com/office/powerpoint/2010/main" xmlns="" val="2867769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73</a:t>
            </a:fld>
            <a:endParaRPr lang="pl-PL"/>
          </a:p>
        </p:txBody>
      </p:sp>
    </p:spTree>
    <p:extLst>
      <p:ext uri="{BB962C8B-B14F-4D97-AF65-F5344CB8AC3E}">
        <p14:creationId xmlns:p14="http://schemas.microsoft.com/office/powerpoint/2010/main" xmlns="" val="979154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74</a:t>
            </a:fld>
            <a:endParaRPr lang="pl-PL"/>
          </a:p>
        </p:txBody>
      </p:sp>
    </p:spTree>
    <p:extLst>
      <p:ext uri="{BB962C8B-B14F-4D97-AF65-F5344CB8AC3E}">
        <p14:creationId xmlns:p14="http://schemas.microsoft.com/office/powerpoint/2010/main" xmlns="" val="1524451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75</a:t>
            </a:fld>
            <a:endParaRPr lang="pl-PL"/>
          </a:p>
        </p:txBody>
      </p:sp>
    </p:spTree>
    <p:extLst>
      <p:ext uri="{BB962C8B-B14F-4D97-AF65-F5344CB8AC3E}">
        <p14:creationId xmlns:p14="http://schemas.microsoft.com/office/powerpoint/2010/main" xmlns="" val="152445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76</a:t>
            </a:fld>
            <a:endParaRPr lang="pl-PL"/>
          </a:p>
        </p:txBody>
      </p:sp>
    </p:spTree>
    <p:extLst>
      <p:ext uri="{BB962C8B-B14F-4D97-AF65-F5344CB8AC3E}">
        <p14:creationId xmlns:p14="http://schemas.microsoft.com/office/powerpoint/2010/main" xmlns="" val="1524451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77</a:t>
            </a:fld>
            <a:endParaRPr lang="pl-PL"/>
          </a:p>
        </p:txBody>
      </p:sp>
    </p:spTree>
    <p:extLst>
      <p:ext uri="{BB962C8B-B14F-4D97-AF65-F5344CB8AC3E}">
        <p14:creationId xmlns:p14="http://schemas.microsoft.com/office/powerpoint/2010/main" xmlns="" val="3012372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78</a:t>
            </a:fld>
            <a:endParaRPr lang="pl-PL"/>
          </a:p>
        </p:txBody>
      </p:sp>
    </p:spTree>
    <p:extLst>
      <p:ext uri="{BB962C8B-B14F-4D97-AF65-F5344CB8AC3E}">
        <p14:creationId xmlns:p14="http://schemas.microsoft.com/office/powerpoint/2010/main" xmlns="" val="1524451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79</a:t>
            </a:fld>
            <a:endParaRPr lang="pl-PL"/>
          </a:p>
        </p:txBody>
      </p:sp>
    </p:spTree>
    <p:extLst>
      <p:ext uri="{BB962C8B-B14F-4D97-AF65-F5344CB8AC3E}">
        <p14:creationId xmlns:p14="http://schemas.microsoft.com/office/powerpoint/2010/main" xmlns="" val="307797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11</a:t>
            </a:fld>
            <a:endParaRPr lang="pl-P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80</a:t>
            </a:fld>
            <a:endParaRPr lang="pl-PL"/>
          </a:p>
        </p:txBody>
      </p:sp>
    </p:spTree>
    <p:extLst>
      <p:ext uri="{BB962C8B-B14F-4D97-AF65-F5344CB8AC3E}">
        <p14:creationId xmlns:p14="http://schemas.microsoft.com/office/powerpoint/2010/main" xmlns="" val="203723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81</a:t>
            </a:fld>
            <a:endParaRPr lang="pl-PL"/>
          </a:p>
        </p:txBody>
      </p:sp>
    </p:spTree>
    <p:extLst>
      <p:ext uri="{BB962C8B-B14F-4D97-AF65-F5344CB8AC3E}">
        <p14:creationId xmlns:p14="http://schemas.microsoft.com/office/powerpoint/2010/main" xmlns="" val="3064378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445A5A7-B318-4C46-9235-1F3054ECD6CD}" type="slidenum">
              <a:rPr lang="pl-PL" smtClean="0"/>
              <a:pPr/>
              <a:t>82</a:t>
            </a:fld>
            <a:endParaRPr lang="pl-PL"/>
          </a:p>
        </p:txBody>
      </p:sp>
    </p:spTree>
    <p:extLst>
      <p:ext uri="{BB962C8B-B14F-4D97-AF65-F5344CB8AC3E}">
        <p14:creationId xmlns:p14="http://schemas.microsoft.com/office/powerpoint/2010/main" xmlns="" val="179274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12</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13</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14</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15</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16</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BBEE4794-4F8B-41DB-B388-B178DB6828B9}" type="slidenum">
              <a:rPr lang="pl-PL" smtClean="0"/>
              <a:pPr/>
              <a:t>17</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9ECC4EB-7F62-49F4-9399-6FF36722FFCD}" type="datetimeFigureOut">
              <a:rPr lang="pl-PL" smtClean="0"/>
              <a:pPr/>
              <a:t>2019-05-28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9784A5AB-89E5-4A9E-8709-D3F973064AA9}" type="slidenum">
              <a:rPr lang="pl-PL" smtClean="0"/>
              <a:pPr/>
              <a:t>‹#›</a:t>
            </a:fld>
            <a:endParaRPr lang="pl-P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CC4EB-7F62-49F4-9399-6FF36722FFCD}" type="datetimeFigureOut">
              <a:rPr lang="pl-PL" smtClean="0"/>
              <a:pPr/>
              <a:t>2019-05-28</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4A5AB-89E5-4A9E-8709-D3F973064AA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image" Target="../media/image4.emf"/><Relationship Id="rId7" Type="http://schemas.openxmlformats.org/officeDocument/2006/relationships/diagramQuickStyle" Target="../diagrams/quickStyle5.xml"/><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image" Target="../media/image1.jpeg"/><Relationship Id="rId16" Type="http://schemas.openxmlformats.org/officeDocument/2006/relationships/diagramLayout" Target="../diagrams/layout7.xm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5" Type="http://schemas.openxmlformats.org/officeDocument/2006/relationships/diagramData" Target="../diagrams/data7.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image" Target="../media/image5.jpeg"/><Relationship Id="rId9" Type="http://schemas.microsoft.com/office/2007/relationships/diagramDrawing" Target="../diagrams/drawing5.xml"/><Relationship Id="rId14" Type="http://schemas.microsoft.com/office/2007/relationships/diagramDrawing" Target="../diagrams/drawing6.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jpeg"/><Relationship Id="rId7" Type="http://schemas.openxmlformats.org/officeDocument/2006/relationships/diagramQuickStyle" Target="../diagrams/quickStyle8.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6.png"/><Relationship Id="rId4" Type="http://schemas.openxmlformats.org/officeDocument/2006/relationships/image" Target="../media/image4.emf"/><Relationship Id="rId9" Type="http://schemas.microsoft.com/office/2007/relationships/diagramDrawing" Target="../diagrams/drawing8.xml"/></Relationships>
</file>

<file path=ppt/slides/_rels/slide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6.png"/><Relationship Id="rId4" Type="http://schemas.openxmlformats.org/officeDocument/2006/relationships/diagramLayout" Target="../diagrams/layout9.xml"/><Relationship Id="rId9"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6.png"/><Relationship Id="rId4" Type="http://schemas.openxmlformats.org/officeDocument/2006/relationships/diagramLayout" Target="../diagrams/layout10.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5.jpe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5" Type="http://schemas.openxmlformats.org/officeDocument/2006/relationships/image" Target="../media/image6.png"/><Relationship Id="rId10" Type="http://schemas.openxmlformats.org/officeDocument/2006/relationships/diagramData" Target="../diagrams/data12.xml"/><Relationship Id="rId4" Type="http://schemas.openxmlformats.org/officeDocument/2006/relationships/image" Target="../media/image4.emf"/><Relationship Id="rId9" Type="http://schemas.microsoft.com/office/2007/relationships/diagramDrawing" Target="../diagrams/drawing11.xml"/><Relationship Id="rId14" Type="http://schemas.microsoft.com/office/2007/relationships/diagramDrawing" Target="../diagrams/drawing12.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emf"/><Relationship Id="rId7" Type="http://schemas.openxmlformats.org/officeDocument/2006/relationships/diagramQuickStyle" Target="../diagrams/quickStyle1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3.xml"/><Relationship Id="rId11" Type="http://schemas.openxmlformats.org/officeDocument/2006/relationships/image" Target="../media/image6.png"/><Relationship Id="rId5" Type="http://schemas.openxmlformats.org/officeDocument/2006/relationships/diagramData" Target="../diagrams/data13.xml"/><Relationship Id="rId10" Type="http://schemas.openxmlformats.org/officeDocument/2006/relationships/image" Target="../media/image16.jpeg"/><Relationship Id="rId4" Type="http://schemas.openxmlformats.org/officeDocument/2006/relationships/image" Target="../media/image5.jpeg"/><Relationship Id="rId9" Type="http://schemas.microsoft.com/office/2007/relationships/diagramDrawing" Target="../diagrams/drawing1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hyperlink" Target="http://www.funduszeeuropejskie.gov.pl/"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www.rpo.wzp.p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5.jpeg"/><Relationship Id="rId7" Type="http://schemas.openxmlformats.org/officeDocument/2006/relationships/diagramData" Target="../diagrams/data14.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rpo.wzp.pl/skorzystaj/nabory/15-inwestycje-przedsiebiorstw-wspierajace-rozwoj-regionalnych-specjalizacji-oraz-inteligentnych-specjalizacji-2" TargetMode="External"/><Relationship Id="rId11" Type="http://schemas.microsoft.com/office/2007/relationships/diagramDrawing" Target="../diagrams/drawing14.xml"/><Relationship Id="rId5" Type="http://schemas.openxmlformats.org/officeDocument/2006/relationships/hyperlink" Target="https://beneficjent.wzp.pl/" TargetMode="External"/><Relationship Id="rId10" Type="http://schemas.openxmlformats.org/officeDocument/2006/relationships/diagramColors" Target="../diagrams/colors14.xml"/><Relationship Id="rId4" Type="http://schemas.openxmlformats.org/officeDocument/2006/relationships/image" Target="../media/image4.emf"/><Relationship Id="rId9"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5.jpeg"/><Relationship Id="rId7" Type="http://schemas.openxmlformats.org/officeDocument/2006/relationships/diagramLayout" Target="../diagrams/layout1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15.xml"/><Relationship Id="rId11" Type="http://schemas.openxmlformats.org/officeDocument/2006/relationships/image" Target="../media/image6.png"/><Relationship Id="rId5" Type="http://schemas.openxmlformats.org/officeDocument/2006/relationships/hyperlink" Target="http://www.rpo.wzp.pl/" TargetMode="External"/><Relationship Id="rId10" Type="http://schemas.microsoft.com/office/2007/relationships/diagramDrawing" Target="../diagrams/drawing15.xml"/><Relationship Id="rId4" Type="http://schemas.openxmlformats.org/officeDocument/2006/relationships/image" Target="../media/image4.emf"/><Relationship Id="rId9" Type="http://schemas.openxmlformats.org/officeDocument/2006/relationships/diagramColors" Target="../diagrams/colors15.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diagramColors" Target="../diagrams/colors17.xml"/><Relationship Id="rId3" Type="http://schemas.openxmlformats.org/officeDocument/2006/relationships/image" Target="../media/image5.jpeg"/><Relationship Id="rId7" Type="http://schemas.openxmlformats.org/officeDocument/2006/relationships/diagramQuickStyle" Target="../diagrams/quickStyle16.xml"/><Relationship Id="rId12" Type="http://schemas.openxmlformats.org/officeDocument/2006/relationships/diagramQuickStyle" Target="../diagrams/quickStyle1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6.xml"/><Relationship Id="rId11" Type="http://schemas.openxmlformats.org/officeDocument/2006/relationships/diagramLayout" Target="../diagrams/layout17.xml"/><Relationship Id="rId5" Type="http://schemas.openxmlformats.org/officeDocument/2006/relationships/diagramData" Target="../diagrams/data16.xml"/><Relationship Id="rId15" Type="http://schemas.openxmlformats.org/officeDocument/2006/relationships/image" Target="../media/image6.png"/><Relationship Id="rId10" Type="http://schemas.openxmlformats.org/officeDocument/2006/relationships/diagramData" Target="../diagrams/data17.xml"/><Relationship Id="rId4" Type="http://schemas.openxmlformats.org/officeDocument/2006/relationships/image" Target="../media/image4.emf"/><Relationship Id="rId9" Type="http://schemas.microsoft.com/office/2007/relationships/diagramDrawing" Target="../diagrams/drawing16.xml"/><Relationship Id="rId14" Type="http://schemas.microsoft.com/office/2007/relationships/diagramDrawing" Target="../diagrams/drawing1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18.xml"/><Relationship Id="rId13" Type="http://schemas.openxmlformats.org/officeDocument/2006/relationships/diagramColors" Target="../diagrams/colors19.xml"/><Relationship Id="rId3" Type="http://schemas.openxmlformats.org/officeDocument/2006/relationships/image" Target="../media/image4.emf"/><Relationship Id="rId7" Type="http://schemas.openxmlformats.org/officeDocument/2006/relationships/diagramQuickStyle" Target="../diagrams/quickStyle18.xml"/><Relationship Id="rId12" Type="http://schemas.openxmlformats.org/officeDocument/2006/relationships/diagramQuickStyle" Target="../diagrams/quickStyle1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Layout" Target="../diagrams/layout18.xml"/><Relationship Id="rId11" Type="http://schemas.openxmlformats.org/officeDocument/2006/relationships/diagramLayout" Target="../diagrams/layout19.xml"/><Relationship Id="rId5" Type="http://schemas.openxmlformats.org/officeDocument/2006/relationships/diagramData" Target="../diagrams/data18.xml"/><Relationship Id="rId15" Type="http://schemas.openxmlformats.org/officeDocument/2006/relationships/image" Target="../media/image6.png"/><Relationship Id="rId10" Type="http://schemas.openxmlformats.org/officeDocument/2006/relationships/diagramData" Target="../diagrams/data19.xml"/><Relationship Id="rId4" Type="http://schemas.openxmlformats.org/officeDocument/2006/relationships/image" Target="../media/image5.jpeg"/><Relationship Id="rId9" Type="http://schemas.microsoft.com/office/2007/relationships/diagramDrawing" Target="../diagrams/drawing18.xml"/><Relationship Id="rId14" Type="http://schemas.microsoft.com/office/2007/relationships/diagramDrawing" Target="../diagrams/drawing19.xml"/></Relationships>
</file>

<file path=ppt/slides/_rels/slide6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rpo.wzp.pl/"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0.png"/><Relationship Id="rId4" Type="http://schemas.openxmlformats.org/officeDocument/2006/relationships/hyperlink" Target="https://beneficjent.wzp.pl/"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6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1.xml.rels><?xml version="1.0" encoding="UTF-8" standalone="yes"?>
<Relationships xmlns="http://schemas.openxmlformats.org/package/2006/relationships"><Relationship Id="rId8" Type="http://schemas.openxmlformats.org/officeDocument/2006/relationships/hyperlink" Target="http://www.funduszeeuropejskie.gov.pl/" TargetMode="External"/><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34.png"/><Relationship Id="rId4" Type="http://schemas.openxmlformats.org/officeDocument/2006/relationships/image" Target="../media/image5.jpe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6.png"/></Relationships>
</file>

<file path=ppt/slides/_rels/slide8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jpe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jpeg"/></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emf"/></Relationships>
</file>

<file path=ppt/slides/_rels/slide89.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5.jpeg"/><Relationship Id="rId7" Type="http://schemas.openxmlformats.org/officeDocument/2006/relationships/diagramLayout" Target="../diagrams/layout2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20.xml"/><Relationship Id="rId5" Type="http://schemas.openxmlformats.org/officeDocument/2006/relationships/image" Target="../media/image6.png"/><Relationship Id="rId10" Type="http://schemas.microsoft.com/office/2007/relationships/diagramDrawing" Target="../diagrams/drawing20.xml"/><Relationship Id="rId4" Type="http://schemas.openxmlformats.org/officeDocument/2006/relationships/image" Target="../media/image4.emf"/><Relationship Id="rId9" Type="http://schemas.openxmlformats.org/officeDocument/2006/relationships/diagramColors" Target="../diagrams/colors20.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5.jpe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4.emf"/><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6.pn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90.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4.emf"/><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image" Target="../media/image6.png"/><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image" Target="../media/image5.jpeg"/></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413" y="0"/>
            <a:ext cx="9144000" cy="6858000"/>
          </a:xfrm>
          <a:prstGeom prst="rect">
            <a:avLst/>
          </a:prstGeom>
        </p:spPr>
      </p:pic>
      <p:sp>
        <p:nvSpPr>
          <p:cNvPr id="2" name="pole tekstowe 1"/>
          <p:cNvSpPr txBox="1"/>
          <p:nvPr/>
        </p:nvSpPr>
        <p:spPr>
          <a:xfrm>
            <a:off x="1701511" y="405843"/>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algn="just">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1948" y="194086"/>
            <a:ext cx="1939526" cy="833815"/>
          </a:xfrm>
          <a:prstGeom prst="rect">
            <a:avLst/>
          </a:prstGeom>
        </p:spPr>
      </p:pic>
      <p:pic>
        <p:nvPicPr>
          <p:cNvPr id="5" name="Obraz 4"/>
          <p:cNvPicPr/>
          <p:nvPr/>
        </p:nvPicPr>
        <p:blipFill>
          <a:blip r:embed="rId5" cstate="print"/>
          <a:srcRect/>
          <a:stretch>
            <a:fillRect/>
          </a:stretch>
        </p:blipFill>
        <p:spPr bwMode="auto">
          <a:xfrm>
            <a:off x="1574409" y="6150876"/>
            <a:ext cx="5760720" cy="488124"/>
          </a:xfrm>
          <a:prstGeom prst="rect">
            <a:avLst/>
          </a:prstGeom>
          <a:noFill/>
          <a:ln w="9525">
            <a:noFill/>
            <a:miter lim="800000"/>
            <a:headEnd/>
            <a:tailEnd/>
          </a:ln>
        </p:spPr>
      </p:pic>
      <p:sp>
        <p:nvSpPr>
          <p:cNvPr id="6" name="Prostokąt 5"/>
          <p:cNvSpPr/>
          <p:nvPr/>
        </p:nvSpPr>
        <p:spPr>
          <a:xfrm>
            <a:off x="497476" y="1668697"/>
            <a:ext cx="8269817"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pl-PL" sz="1800" b="1" kern="1200" dirty="0">
              <a:effectLst>
                <a:outerShdw blurRad="38100" dist="38100" dir="2700000" algn="tl">
                  <a:srgbClr val="000000">
                    <a:alpha val="43137"/>
                  </a:srgbClr>
                </a:outerShdw>
              </a:effectLst>
            </a:endParaRPr>
          </a:p>
        </p:txBody>
      </p:sp>
      <p:sp>
        <p:nvSpPr>
          <p:cNvPr id="8" name="Prostokąt 7"/>
          <p:cNvSpPr/>
          <p:nvPr/>
        </p:nvSpPr>
        <p:spPr>
          <a:xfrm>
            <a:off x="555626" y="1254886"/>
            <a:ext cx="8743913" cy="3754874"/>
          </a:xfrm>
          <a:prstGeom prst="rect">
            <a:avLst/>
          </a:prstGeom>
        </p:spPr>
        <p:txBody>
          <a:bodyPr wrap="square">
            <a:spAutoFit/>
          </a:bodyPr>
          <a:lstStyle/>
          <a:p>
            <a:pPr marL="342900" indent="-342900" algn="ctr"/>
            <a:r>
              <a:rPr lang="pl-PL" sz="3400" b="1" dirty="0" smtClean="0">
                <a:solidFill>
                  <a:schemeClr val="tx2">
                    <a:lumMod val="75000"/>
                  </a:schemeClr>
                </a:solidFill>
                <a:latin typeface="TitilliumText25L" pitchFamily="50" charset="-18"/>
              </a:rPr>
              <a:t>Spotkanie informacyjne dotyczące aplikowania o fundusze europejskie </a:t>
            </a:r>
          </a:p>
          <a:p>
            <a:pPr marL="342900" indent="-342900" algn="ctr"/>
            <a:r>
              <a:rPr lang="pl-PL" sz="3400" b="1" dirty="0" smtClean="0">
                <a:solidFill>
                  <a:schemeClr val="tx2">
                    <a:lumMod val="75000"/>
                  </a:schemeClr>
                </a:solidFill>
                <a:latin typeface="TitilliumText25L" pitchFamily="50" charset="-18"/>
              </a:rPr>
              <a:t>w ramach Działania 1.5 </a:t>
            </a:r>
          </a:p>
          <a:p>
            <a:pPr marL="342900" indent="-342900" algn="ctr"/>
            <a:r>
              <a:rPr lang="pl-PL" sz="3400" b="1" dirty="0" smtClean="0">
                <a:solidFill>
                  <a:schemeClr val="tx2">
                    <a:lumMod val="75000"/>
                  </a:schemeClr>
                </a:solidFill>
                <a:latin typeface="TitilliumText25L" pitchFamily="50" charset="-18"/>
              </a:rPr>
              <a:t>Inwestycje przedsiębiorstw wspierające rozwój regionalnych specjalizacji </a:t>
            </a:r>
          </a:p>
          <a:p>
            <a:pPr marL="342900" indent="-342900" algn="ctr"/>
            <a:r>
              <a:rPr lang="pl-PL" sz="3400" b="1" dirty="0" smtClean="0">
                <a:solidFill>
                  <a:schemeClr val="tx2">
                    <a:lumMod val="75000"/>
                  </a:schemeClr>
                </a:solidFill>
                <a:latin typeface="TitilliumText25L" pitchFamily="50" charset="-18"/>
              </a:rPr>
              <a:t>(konkurs dla sektora turystycznego)</a:t>
            </a:r>
          </a:p>
          <a:p>
            <a:pPr marL="342900" indent="-342900" algn="ctr"/>
            <a:r>
              <a:rPr lang="pl-PL" sz="3400" b="1" dirty="0" smtClean="0">
                <a:solidFill>
                  <a:schemeClr val="tx2">
                    <a:lumMod val="75000"/>
                  </a:schemeClr>
                </a:solidFill>
                <a:latin typeface="TitilliumText25L" pitchFamily="50" charset="-18"/>
              </a:rPr>
              <a:t>27 maja 2019 r.</a:t>
            </a:r>
          </a:p>
        </p:txBody>
      </p:sp>
      <p:pic>
        <p:nvPicPr>
          <p:cNvPr id="10" name="Obraz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7" cstate="print"/>
          <a:srcRect/>
          <a:stretch>
            <a:fillRect/>
          </a:stretch>
        </p:blipFill>
        <p:spPr bwMode="auto">
          <a:xfrm>
            <a:off x="432126"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3335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8038"/>
            <a:ext cx="8994297"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26" name="Prostokąt 25"/>
          <p:cNvSpPr/>
          <p:nvPr/>
        </p:nvSpPr>
        <p:spPr>
          <a:xfrm>
            <a:off x="708399" y="2135955"/>
            <a:ext cx="7837917" cy="3647152"/>
          </a:xfrm>
          <a:prstGeom prst="rect">
            <a:avLst/>
          </a:prstGeom>
        </p:spPr>
        <p:txBody>
          <a:bodyPr wrap="square">
            <a:spAutoFit/>
          </a:bodyPr>
          <a:lstStyle/>
          <a:p>
            <a:pPr lvl="0"/>
            <a:r>
              <a:rPr lang="pl-PL" sz="1600" u="sng" dirty="0" smtClean="0">
                <a:solidFill>
                  <a:srgbClr val="0873BB"/>
                </a:solidFill>
                <a:latin typeface="Arial" panose="020B0604020202020204" pitchFamily="34" charset="0"/>
                <a:ea typeface="Batang" pitchFamily="18" charset="-127"/>
                <a:cs typeface="Arial" pitchFamily="34" charset="0"/>
              </a:rPr>
              <a:t>Innowacja produktowa </a:t>
            </a:r>
            <a:r>
              <a:rPr lang="pl-PL" sz="1400" dirty="0" smtClean="0">
                <a:latin typeface="Arial" pitchFamily="34" charset="0"/>
                <a:ea typeface="Batang" pitchFamily="18" charset="-127"/>
                <a:cs typeface="Arial" pitchFamily="34" charset="0"/>
              </a:rPr>
              <a:t>– wprowadzenie wyrobu lub usługi, które są nowe lub znacząco udoskonalone w zakresie swoich cech lub zastosowań. Zalicza się tu znaczące udoskonalenia pod względem specyfikacji technicznych, komponentów i materiałów, wbudowanego oprogramowania, łatwości obsługi lub innych cech funkcjonalnych. </a:t>
            </a:r>
          </a:p>
          <a:p>
            <a:pPr lvl="0"/>
            <a:r>
              <a:rPr lang="pl-PL" sz="1600" dirty="0">
                <a:solidFill>
                  <a:srgbClr val="0873BB"/>
                </a:solidFill>
                <a:latin typeface="Arial" panose="020B0604020202020204" pitchFamily="34" charset="0"/>
                <a:ea typeface="Batang" pitchFamily="18" charset="-127"/>
                <a:cs typeface="Arial" pitchFamily="34" charset="0"/>
              </a:rPr>
              <a:t>Innowacje produktowe w sektorze usług </a:t>
            </a:r>
            <a:r>
              <a:rPr lang="pl-PL" sz="1400" dirty="0">
                <a:latin typeface="Arial" pitchFamily="34" charset="0"/>
                <a:ea typeface="Batang" pitchFamily="18" charset="-127"/>
                <a:cs typeface="Arial" pitchFamily="34" charset="0"/>
              </a:rPr>
              <a:t>mogą polegać na wprowadzeniu znaczących udoskonaleń w sposobie świadczenia usług </a:t>
            </a:r>
            <a:r>
              <a:rPr lang="pl-PL" sz="1400" dirty="0" smtClean="0">
                <a:latin typeface="Arial" pitchFamily="34" charset="0"/>
                <a:ea typeface="Batang" pitchFamily="18" charset="-127"/>
                <a:cs typeface="Arial" pitchFamily="34" charset="0"/>
              </a:rPr>
              <a:t>(np. na </a:t>
            </a:r>
            <a:r>
              <a:rPr lang="pl-PL" sz="1400" dirty="0">
                <a:latin typeface="Arial" pitchFamily="34" charset="0"/>
                <a:ea typeface="Batang" pitchFamily="18" charset="-127"/>
                <a:cs typeface="Arial" pitchFamily="34" charset="0"/>
              </a:rPr>
              <a:t>podniesieniu sprawności </a:t>
            </a:r>
          </a:p>
          <a:p>
            <a:pPr lvl="0"/>
            <a:r>
              <a:rPr lang="pl-PL" sz="1400" dirty="0">
                <a:latin typeface="Arial" pitchFamily="34" charset="0"/>
                <a:ea typeface="Batang" pitchFamily="18" charset="-127"/>
                <a:cs typeface="Arial" pitchFamily="34" charset="0"/>
              </a:rPr>
              <a:t>czy szybkości ich świadczenia), na dodaniu nowych funkcji lub cech do istniejących usług </a:t>
            </a:r>
          </a:p>
          <a:p>
            <a:pPr lvl="0"/>
            <a:r>
              <a:rPr lang="pl-PL" sz="1400" dirty="0">
                <a:latin typeface="Arial" pitchFamily="34" charset="0"/>
                <a:ea typeface="Batang" pitchFamily="18" charset="-127"/>
                <a:cs typeface="Arial" pitchFamily="34" charset="0"/>
              </a:rPr>
              <a:t>lub na wprowadzeniu całkowicie nowych usług</a:t>
            </a:r>
            <a:r>
              <a:rPr lang="pl-PL" sz="1400" dirty="0" smtClean="0">
                <a:latin typeface="Arial" pitchFamily="34" charset="0"/>
                <a:ea typeface="Batang" pitchFamily="18" charset="-127"/>
                <a:cs typeface="Arial" pitchFamily="34" charset="0"/>
              </a:rPr>
              <a:t>.</a:t>
            </a:r>
          </a:p>
          <a:p>
            <a:pPr lvl="0"/>
            <a:endParaRPr lang="pl-PL" sz="1400" dirty="0">
              <a:latin typeface="Arial" pitchFamily="34" charset="0"/>
              <a:ea typeface="Batang" pitchFamily="18" charset="-127"/>
              <a:cs typeface="Arial" pitchFamily="34" charset="0"/>
            </a:endParaRPr>
          </a:p>
          <a:p>
            <a:r>
              <a:rPr lang="pl-PL" sz="1600" u="sng" dirty="0" smtClean="0">
                <a:solidFill>
                  <a:srgbClr val="0873BB"/>
                </a:solidFill>
                <a:latin typeface="Arial" pitchFamily="34" charset="0"/>
                <a:ea typeface="Batang" pitchFamily="18" charset="-127"/>
                <a:cs typeface="Arial" pitchFamily="34" charset="0"/>
              </a:rPr>
              <a:t>Innowacja procesowa (innowacja w obrębie procesu) </a:t>
            </a:r>
            <a:r>
              <a:rPr lang="pl-PL" sz="1400" dirty="0" smtClean="0">
                <a:latin typeface="Arial" pitchFamily="34" charset="0"/>
                <a:ea typeface="Batang" pitchFamily="18" charset="-127"/>
                <a:cs typeface="Arial" pitchFamily="34" charset="0"/>
              </a:rPr>
              <a:t>– to wdrożenie nowej lub znacząco udoskonalonej metody produkcji lub dostawy. Do tej kategorii zalicza się znaczące zmiany </a:t>
            </a:r>
            <a:br>
              <a:rPr lang="pl-PL" sz="1400" dirty="0" smtClean="0">
                <a:latin typeface="Arial" pitchFamily="34" charset="0"/>
                <a:ea typeface="Batang" pitchFamily="18" charset="-127"/>
                <a:cs typeface="Arial" pitchFamily="34" charset="0"/>
              </a:rPr>
            </a:br>
            <a:r>
              <a:rPr lang="pl-PL" sz="1400" dirty="0" smtClean="0">
                <a:latin typeface="Arial" pitchFamily="34" charset="0"/>
                <a:ea typeface="Batang" pitchFamily="18" charset="-127"/>
                <a:cs typeface="Arial" pitchFamily="34" charset="0"/>
              </a:rPr>
              <a:t>w zakresie technologii, urządzeń oraz/lub oprogramowania. Innowacje w obrębie procesów mogą mieć za cel obniżenie kosztów jednostkowych produkcji lub dostawy, podniesienie jakości, produkcję bądź dostarczanie nowych lub znacząco udoskonalonych produktów.</a:t>
            </a:r>
          </a:p>
          <a:p>
            <a:endParaRPr lang="pl-PL" sz="1600" b="1" dirty="0" smtClean="0">
              <a:latin typeface="Arial" panose="020B0604020202020204" pitchFamily="34" charset="0"/>
              <a:ea typeface="Batang" pitchFamily="18" charset="-127"/>
              <a:cs typeface="Arial" panose="020B0604020202020204" pitchFamily="34" charset="0"/>
            </a:endParaRPr>
          </a:p>
          <a:p>
            <a:endParaRPr lang="pl-PL" sz="1300" b="1" dirty="0" smtClean="0">
              <a:latin typeface="Batang" pitchFamily="18" charset="-127"/>
              <a:ea typeface="Batang" pitchFamily="18" charset="-127"/>
            </a:endParaRPr>
          </a:p>
        </p:txBody>
      </p:sp>
      <p:sp>
        <p:nvSpPr>
          <p:cNvPr id="14" name="Prostokąt 13"/>
          <p:cNvSpPr/>
          <p:nvPr/>
        </p:nvSpPr>
        <p:spPr>
          <a:xfrm>
            <a:off x="6305107" y="206776"/>
            <a:ext cx="2484598" cy="323165"/>
          </a:xfrm>
          <a:prstGeom prst="rect">
            <a:avLst/>
          </a:prstGeom>
        </p:spPr>
        <p:txBody>
          <a:bodyPr wrap="square">
            <a:spAutoFit/>
          </a:bodyPr>
          <a:lstStyle/>
          <a:p>
            <a:pPr lvl="0" algn="r"/>
            <a:r>
              <a:rPr lang="pl-PL" sz="1500" b="1" u="sng" dirty="0">
                <a:latin typeface="Arial" panose="020B0604020202020204" pitchFamily="34" charset="0"/>
                <a:cs typeface="Arial" panose="020B0604020202020204" pitchFamily="34" charset="0"/>
              </a:rPr>
              <a:t>Innowacyjność projektu</a:t>
            </a:r>
            <a:r>
              <a:rPr lang="pl-PL" sz="1500" b="1" dirty="0">
                <a:latin typeface="Arial" panose="020B0604020202020204" pitchFamily="34" charset="0"/>
                <a:cs typeface="Arial" panose="020B0604020202020204" pitchFamily="34" charset="0"/>
              </a:rPr>
              <a:t> </a:t>
            </a:r>
          </a:p>
        </p:txBody>
      </p:sp>
      <p:pic>
        <p:nvPicPr>
          <p:cNvPr id="12" name="Obraz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10"/>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15"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18" name="pole tekstowe 17"/>
          <p:cNvSpPr txBox="1"/>
          <p:nvPr/>
        </p:nvSpPr>
        <p:spPr>
          <a:xfrm>
            <a:off x="7622025" y="858642"/>
            <a:ext cx="341550" cy="1107996"/>
          </a:xfrm>
          <a:prstGeom prst="rect">
            <a:avLst/>
          </a:prstGeom>
          <a:noFill/>
        </p:spPr>
        <p:txBody>
          <a:bodyPr wrap="square" rtlCol="0">
            <a:spAutoFit/>
          </a:bodyPr>
          <a:lstStyle/>
          <a:p>
            <a:r>
              <a:rPr lang="pl-PL" sz="6600" dirty="0" smtClean="0">
                <a:solidFill>
                  <a:srgbClr val="0873BB"/>
                </a:solidFill>
                <a:latin typeface="Arial" pitchFamily="34" charset="0"/>
                <a:cs typeface="Arial" pitchFamily="34" charset="0"/>
              </a:rPr>
              <a:t>!</a:t>
            </a:r>
            <a:endParaRPr lang="pl-PL" sz="6600" dirty="0">
              <a:solidFill>
                <a:srgbClr val="0873BB"/>
              </a:solidFill>
              <a:latin typeface="Arial" pitchFamily="34" charset="0"/>
              <a:cs typeface="Arial" pitchFamily="34" charset="0"/>
            </a:endParaRPr>
          </a:p>
        </p:txBody>
      </p:sp>
      <p:sp>
        <p:nvSpPr>
          <p:cNvPr id="16" name="pole tekstowe 15"/>
          <p:cNvSpPr txBox="1"/>
          <p:nvPr/>
        </p:nvSpPr>
        <p:spPr>
          <a:xfrm>
            <a:off x="5010688" y="935587"/>
            <a:ext cx="2536718" cy="954107"/>
          </a:xfrm>
          <a:prstGeom prst="rect">
            <a:avLst/>
          </a:prstGeom>
          <a:noFill/>
        </p:spPr>
        <p:txBody>
          <a:bodyPr wrap="square" rtlCol="0">
            <a:spAutoFit/>
          </a:bodyPr>
          <a:lstStyle/>
          <a:p>
            <a:pPr algn="ctr"/>
            <a:r>
              <a:rPr lang="pl-PL" sz="1400" dirty="0" smtClean="0">
                <a:latin typeface="Arial" pitchFamily="34" charset="0"/>
                <a:ea typeface="Batang" pitchFamily="18" charset="-127"/>
                <a:cs typeface="Arial" pitchFamily="34" charset="0"/>
              </a:rPr>
              <a:t>Innowacje </a:t>
            </a:r>
            <a:r>
              <a:rPr lang="pl-PL" sz="1400" dirty="0">
                <a:latin typeface="Arial" pitchFamily="34" charset="0"/>
                <a:ea typeface="Batang" pitchFamily="18" charset="-127"/>
                <a:cs typeface="Arial" pitchFamily="34" charset="0"/>
              </a:rPr>
              <a:t>muszą wynikać </a:t>
            </a:r>
            <a:r>
              <a:rPr lang="pl-PL" sz="1400" dirty="0" smtClean="0">
                <a:latin typeface="Arial" pitchFamily="34" charset="0"/>
                <a:ea typeface="Batang" pitchFamily="18" charset="-127"/>
                <a:cs typeface="Arial" pitchFamily="34" charset="0"/>
              </a:rPr>
              <a:t/>
            </a:r>
            <a:br>
              <a:rPr lang="pl-PL" sz="1400" dirty="0" smtClean="0">
                <a:latin typeface="Arial" pitchFamily="34" charset="0"/>
                <a:ea typeface="Batang" pitchFamily="18" charset="-127"/>
                <a:cs typeface="Arial" pitchFamily="34" charset="0"/>
              </a:rPr>
            </a:br>
            <a:r>
              <a:rPr lang="pl-PL" sz="1400" dirty="0" smtClean="0">
                <a:latin typeface="Arial" pitchFamily="34" charset="0"/>
                <a:ea typeface="Batang" pitchFamily="18" charset="-127"/>
                <a:cs typeface="Arial" pitchFamily="34" charset="0"/>
              </a:rPr>
              <a:t>z </a:t>
            </a:r>
            <a:r>
              <a:rPr lang="pl-PL" sz="1400" dirty="0">
                <a:latin typeface="Arial" pitchFamily="34" charset="0"/>
                <a:ea typeface="Batang" pitchFamily="18" charset="-127"/>
                <a:cs typeface="Arial" pitchFamily="34" charset="0"/>
              </a:rPr>
              <a:t>celów projektu oraz planowanych wydatków </a:t>
            </a:r>
            <a:r>
              <a:rPr lang="pl-PL" sz="1400" dirty="0" smtClean="0">
                <a:latin typeface="Arial" pitchFamily="34" charset="0"/>
                <a:ea typeface="Batang" pitchFamily="18" charset="-127"/>
                <a:cs typeface="Arial" pitchFamily="34" charset="0"/>
              </a:rPr>
              <a:t>kwalifikowalnych.</a:t>
            </a:r>
            <a:endParaRPr lang="pl-PL" sz="1400" dirty="0">
              <a:latin typeface="Arial" pitchFamily="34" charset="0"/>
              <a:ea typeface="Batang" pitchFamily="18" charset="-127"/>
              <a:cs typeface="Arial" pitchFamily="34" charset="0"/>
            </a:endParaRPr>
          </a:p>
        </p:txBody>
      </p:sp>
      <p:sp>
        <p:nvSpPr>
          <p:cNvPr id="7" name="Objaśnienie owalne 6"/>
          <p:cNvSpPr/>
          <p:nvPr/>
        </p:nvSpPr>
        <p:spPr>
          <a:xfrm>
            <a:off x="4327874" y="817626"/>
            <a:ext cx="4142854" cy="119003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7" name="Prostokąt 16"/>
          <p:cNvSpPr/>
          <p:nvPr/>
        </p:nvSpPr>
        <p:spPr>
          <a:xfrm>
            <a:off x="5372100" y="153825"/>
            <a:ext cx="3558254" cy="323165"/>
          </a:xfrm>
          <a:prstGeom prst="rect">
            <a:avLst/>
          </a:prstGeom>
        </p:spPr>
        <p:txBody>
          <a:bodyPr wrap="square">
            <a:spAutoFit/>
          </a:bodyPr>
          <a:lstStyle/>
          <a:p>
            <a:pPr algn="r"/>
            <a:r>
              <a:rPr lang="pl-PL" sz="1500" b="1" u="sng" dirty="0">
                <a:latin typeface="Arial" pitchFamily="34" charset="0"/>
                <a:ea typeface="Batang" pitchFamily="18" charset="-127"/>
                <a:cs typeface="Arial" pitchFamily="34" charset="0"/>
              </a:rPr>
              <a:t>L</a:t>
            </a:r>
            <a:r>
              <a:rPr lang="pl-PL" sz="1500" b="1" u="sng" dirty="0" smtClean="0">
                <a:latin typeface="Arial" pitchFamily="34" charset="0"/>
                <a:ea typeface="Batang" pitchFamily="18" charset="-127"/>
                <a:cs typeface="Arial" pitchFamily="34" charset="0"/>
              </a:rPr>
              <a:t>okalizacja projektu</a:t>
            </a:r>
          </a:p>
        </p:txBody>
      </p:sp>
      <p:sp>
        <p:nvSpPr>
          <p:cNvPr id="19" name="Prostokąt 18"/>
          <p:cNvSpPr/>
          <p:nvPr/>
        </p:nvSpPr>
        <p:spPr>
          <a:xfrm>
            <a:off x="1171989" y="2954069"/>
            <a:ext cx="6990460" cy="2970044"/>
          </a:xfrm>
          <a:prstGeom prst="rect">
            <a:avLst/>
          </a:prstGeom>
        </p:spPr>
        <p:txBody>
          <a:bodyPr wrap="square">
            <a:spAutoFit/>
          </a:bodyPr>
          <a:lstStyle/>
          <a:p>
            <a:pPr lvl="0"/>
            <a:r>
              <a:rPr lang="pl-PL" sz="1600" dirty="0" smtClean="0">
                <a:latin typeface="Arial" pitchFamily="34" charset="0"/>
                <a:ea typeface="Batang" pitchFamily="18" charset="-127"/>
                <a:cs typeface="Arial" pitchFamily="34" charset="0"/>
              </a:rPr>
              <a:t>Dofinansowanie udzielane będzie projektom o charakterze:</a:t>
            </a:r>
          </a:p>
          <a:p>
            <a:pPr lvl="0"/>
            <a:endParaRPr lang="pl-PL" sz="1300" b="1" dirty="0" smtClean="0">
              <a:latin typeface="Batang" pitchFamily="18" charset="-127"/>
              <a:ea typeface="Batang" pitchFamily="18" charset="-127"/>
            </a:endParaRPr>
          </a:p>
          <a:p>
            <a:pPr marL="285750" lvl="0" indent="-285750" algn="just">
              <a:buFont typeface="Wingdings" panose="05000000000000000000" pitchFamily="2" charset="2"/>
              <a:buChar char="Ø"/>
            </a:pPr>
            <a:r>
              <a:rPr lang="pl-PL" sz="1300" u="sng" dirty="0" smtClean="0">
                <a:solidFill>
                  <a:srgbClr val="0873BB"/>
                </a:solidFill>
                <a:latin typeface="Arial" pitchFamily="34" charset="0"/>
                <a:ea typeface="Batang" pitchFamily="18" charset="-127"/>
                <a:cs typeface="Arial" pitchFamily="34" charset="0"/>
              </a:rPr>
              <a:t> </a:t>
            </a:r>
            <a:r>
              <a:rPr lang="pl-PL" sz="1600" u="sng" dirty="0">
                <a:solidFill>
                  <a:srgbClr val="0873BB"/>
                </a:solidFill>
                <a:latin typeface="Arial" panose="020B0604020202020204" pitchFamily="34" charset="0"/>
                <a:ea typeface="Batang" pitchFamily="18" charset="-127"/>
                <a:cs typeface="Arial" pitchFamily="34" charset="0"/>
              </a:rPr>
              <a:t>stacjonarnym</a:t>
            </a:r>
            <a:r>
              <a:rPr lang="pl-PL" sz="1300" u="sng" dirty="0" smtClean="0">
                <a:solidFill>
                  <a:srgbClr val="0873BB"/>
                </a:solidFill>
                <a:latin typeface="Arial" pitchFamily="34" charset="0"/>
                <a:ea typeface="Batang" pitchFamily="18" charset="-127"/>
                <a:cs typeface="Arial" pitchFamily="34" charset="0"/>
              </a:rPr>
              <a:t>,</a:t>
            </a:r>
            <a:r>
              <a:rPr lang="pl-PL" sz="1300" dirty="0" smtClean="0">
                <a:solidFill>
                  <a:srgbClr val="0873BB"/>
                </a:solidFill>
                <a:latin typeface="Arial" pitchFamily="34" charset="0"/>
                <a:ea typeface="Batang" pitchFamily="18" charset="-127"/>
                <a:cs typeface="Arial" pitchFamily="34" charset="0"/>
              </a:rPr>
              <a:t> </a:t>
            </a:r>
            <a:r>
              <a:rPr lang="pl-PL" sz="1400" dirty="0" smtClean="0">
                <a:latin typeface="Arial" pitchFamily="34" charset="0"/>
                <a:ea typeface="Batang" pitchFamily="18" charset="-127"/>
                <a:cs typeface="Arial" pitchFamily="34" charset="0"/>
              </a:rPr>
              <a:t>tj. projektom, dla których możliwe jest określenie ich lokalizacji (lokalizacja projektu musi znajdować się na terenie województwa zachodniopomorskiego); </a:t>
            </a:r>
          </a:p>
          <a:p>
            <a:pPr marL="285750" lvl="0" indent="-285750" algn="just">
              <a:buFont typeface="Wingdings" panose="05000000000000000000" pitchFamily="2" charset="2"/>
              <a:buChar char="Ø"/>
            </a:pPr>
            <a:r>
              <a:rPr lang="pl-PL" sz="1600" u="sng" dirty="0" smtClean="0">
                <a:solidFill>
                  <a:srgbClr val="0873BB"/>
                </a:solidFill>
                <a:latin typeface="Arial" panose="020B0604020202020204" pitchFamily="34" charset="0"/>
                <a:ea typeface="Batang" pitchFamily="18" charset="-127"/>
                <a:cs typeface="Arial" pitchFamily="34" charset="0"/>
              </a:rPr>
              <a:t>niestacjonarnym</a:t>
            </a:r>
            <a:r>
              <a:rPr lang="pl-PL" sz="1300" u="sng" dirty="0" smtClean="0">
                <a:solidFill>
                  <a:srgbClr val="0873BB"/>
                </a:solidFill>
                <a:latin typeface="Arial" pitchFamily="34" charset="0"/>
                <a:ea typeface="Batang" pitchFamily="18" charset="-127"/>
                <a:cs typeface="Arial" pitchFamily="34" charset="0"/>
              </a:rPr>
              <a:t>,</a:t>
            </a:r>
            <a:r>
              <a:rPr lang="pl-PL" sz="1300" dirty="0" smtClean="0">
                <a:solidFill>
                  <a:srgbClr val="0873BB"/>
                </a:solidFill>
                <a:latin typeface="Arial" pitchFamily="34" charset="0"/>
                <a:ea typeface="Batang" pitchFamily="18" charset="-127"/>
                <a:cs typeface="Arial" pitchFamily="34" charset="0"/>
              </a:rPr>
              <a:t> </a:t>
            </a:r>
            <a:r>
              <a:rPr lang="pl-PL" sz="1400" dirty="0" smtClean="0">
                <a:latin typeface="Arial" pitchFamily="34" charset="0"/>
                <a:ea typeface="Batang" pitchFamily="18" charset="-127"/>
                <a:cs typeface="Arial" pitchFamily="34" charset="0"/>
              </a:rPr>
              <a:t>w ramach których nabywane są środki trwałe lub wartości niematerialne i prawne, które ze względu na swoją specyfikę nie są instalowane </a:t>
            </a:r>
            <a:br>
              <a:rPr lang="pl-PL" sz="1400" dirty="0" smtClean="0">
                <a:latin typeface="Arial" pitchFamily="34" charset="0"/>
                <a:ea typeface="Batang" pitchFamily="18" charset="-127"/>
                <a:cs typeface="Arial" pitchFamily="34" charset="0"/>
              </a:rPr>
            </a:br>
            <a:r>
              <a:rPr lang="pl-PL" sz="1400" dirty="0" smtClean="0">
                <a:latin typeface="Arial" pitchFamily="34" charset="0"/>
                <a:ea typeface="Batang" pitchFamily="18" charset="-127"/>
                <a:cs typeface="Arial" pitchFamily="34" charset="0"/>
              </a:rPr>
              <a:t>na stałe (a zatem nie jest możliwe określenie lokalizacji inwestycji) lub które będą wykorzystywane przez wnioskodawcę w działalności poza siedzibą/zakładem wnioskodawcy znajdującym się na terenie województwa </a:t>
            </a:r>
          </a:p>
          <a:p>
            <a:r>
              <a:rPr lang="pl-PL" sz="1400" b="1" dirty="0" smtClean="0">
                <a:latin typeface="Arial" pitchFamily="34" charset="0"/>
                <a:ea typeface="Batang" pitchFamily="18" charset="-127"/>
                <a:cs typeface="Arial" pitchFamily="34" charset="0"/>
              </a:rPr>
              <a:t>UWAGA</a:t>
            </a:r>
            <a:r>
              <a:rPr lang="pl-PL" sz="1400" b="1" dirty="0">
                <a:latin typeface="Arial" pitchFamily="34" charset="0"/>
                <a:ea typeface="Batang" pitchFamily="18" charset="-127"/>
                <a:cs typeface="Arial" pitchFamily="34" charset="0"/>
              </a:rPr>
              <a:t>!</a:t>
            </a:r>
            <a:r>
              <a:rPr lang="pl-PL" sz="1400" b="1" dirty="0" smtClean="0">
                <a:latin typeface="Arial" pitchFamily="34" charset="0"/>
                <a:ea typeface="Batang" pitchFamily="18" charset="-127"/>
                <a:cs typeface="Arial" pitchFamily="34" charset="0"/>
              </a:rPr>
              <a:t> </a:t>
            </a:r>
            <a:r>
              <a:rPr lang="pl-PL" sz="1400" b="1" dirty="0">
                <a:latin typeface="Arial" pitchFamily="34" charset="0"/>
                <a:ea typeface="Batang" pitchFamily="18" charset="-127"/>
                <a:cs typeface="Arial" pitchFamily="34" charset="0"/>
              </a:rPr>
              <a:t>W przypadku projektów o charakterze niestacjonarnym wymagane jest, by wnioskodawca posiadał siedzibę na obszarze województwa </a:t>
            </a:r>
            <a:r>
              <a:rPr lang="pl-PL" sz="1400" b="1" dirty="0" smtClean="0">
                <a:latin typeface="Arial" pitchFamily="34" charset="0"/>
                <a:ea typeface="Batang" pitchFamily="18" charset="-127"/>
                <a:cs typeface="Arial" pitchFamily="34" charset="0"/>
              </a:rPr>
              <a:t>zachodniopomorskiego</a:t>
            </a:r>
            <a:r>
              <a:rPr lang="pl-PL" sz="1400" b="1" dirty="0"/>
              <a:t>.</a:t>
            </a:r>
          </a:p>
        </p:txBody>
      </p:sp>
      <p:pic>
        <p:nvPicPr>
          <p:cNvPr id="11" name="Obraz 10"/>
          <p:cNvPicPr/>
          <p:nvPr/>
        </p:nvPicPr>
        <p:blipFill>
          <a:blip r:embed="rId4" cstate="print"/>
          <a:srcRect/>
          <a:stretch>
            <a:fillRect/>
          </a:stretch>
        </p:blipFill>
        <p:spPr bwMode="auto">
          <a:xfrm>
            <a:off x="1958969" y="6271629"/>
            <a:ext cx="5760720" cy="488124"/>
          </a:xfrm>
          <a:prstGeom prst="rect">
            <a:avLst/>
          </a:prstGeom>
          <a:noFill/>
          <a:ln w="9525">
            <a:noFill/>
            <a:miter lim="800000"/>
            <a:headEnd/>
            <a:tailEnd/>
          </a:ln>
        </p:spPr>
      </p:pic>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5"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
        <p:nvSpPr>
          <p:cNvPr id="18" name="Objaśnienie owalne 17"/>
          <p:cNvSpPr/>
          <p:nvPr/>
        </p:nvSpPr>
        <p:spPr>
          <a:xfrm>
            <a:off x="3030589" y="793976"/>
            <a:ext cx="6046505" cy="181927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sp>
        <p:nvSpPr>
          <p:cNvPr id="2" name="pole tekstowe 1"/>
          <p:cNvSpPr txBox="1"/>
          <p:nvPr/>
        </p:nvSpPr>
        <p:spPr>
          <a:xfrm>
            <a:off x="3437610" y="947489"/>
            <a:ext cx="5232462" cy="1692771"/>
          </a:xfrm>
          <a:prstGeom prst="rect">
            <a:avLst/>
          </a:prstGeom>
          <a:noFill/>
        </p:spPr>
        <p:txBody>
          <a:bodyPr wrap="square" rtlCol="0">
            <a:spAutoFit/>
          </a:bodyPr>
          <a:lstStyle/>
          <a:p>
            <a:pPr algn="ctr"/>
            <a:r>
              <a:rPr lang="pl-PL" sz="1600" u="sng" dirty="0" smtClean="0">
                <a:solidFill>
                  <a:schemeClr val="accent1">
                    <a:lumMod val="75000"/>
                  </a:schemeClr>
                </a:solidFill>
                <a:latin typeface="Arial" pitchFamily="34" charset="0"/>
                <a:ea typeface="Batang" pitchFamily="18" charset="-127"/>
                <a:cs typeface="Arial" pitchFamily="34" charset="0"/>
              </a:rPr>
              <a:t>W przypadku projektów stacjonarnych !</a:t>
            </a:r>
            <a:r>
              <a:rPr lang="pl-PL" sz="1400" u="sng" dirty="0" smtClean="0">
                <a:solidFill>
                  <a:schemeClr val="accent1">
                    <a:lumMod val="75000"/>
                  </a:schemeClr>
                </a:solidFill>
                <a:latin typeface="Arial" pitchFamily="34" charset="0"/>
                <a:ea typeface="Batang" pitchFamily="18" charset="-127"/>
                <a:cs typeface="Arial" pitchFamily="34" charset="0"/>
              </a:rPr>
              <a:t>  </a:t>
            </a:r>
          </a:p>
          <a:p>
            <a:pPr algn="ctr"/>
            <a:r>
              <a:rPr lang="pl-PL" sz="1400" dirty="0">
                <a:latin typeface="Arial" pitchFamily="34" charset="0"/>
                <a:ea typeface="Batang" pitchFamily="18" charset="-127"/>
                <a:cs typeface="Arial" pitchFamily="34" charset="0"/>
              </a:rPr>
              <a:t>w</a:t>
            </a:r>
            <a:r>
              <a:rPr lang="pl-PL" sz="1400" dirty="0" smtClean="0">
                <a:latin typeface="Arial" pitchFamily="34" charset="0"/>
                <a:ea typeface="Batang" pitchFamily="18" charset="-127"/>
                <a:cs typeface="Arial" pitchFamily="34" charset="0"/>
              </a:rPr>
              <a:t>nioskodawca </a:t>
            </a:r>
            <a:r>
              <a:rPr lang="pl-PL" sz="1400" dirty="0">
                <a:latin typeface="Arial" pitchFamily="34" charset="0"/>
                <a:ea typeface="Batang" pitchFamily="18" charset="-127"/>
                <a:cs typeface="Arial" pitchFamily="34" charset="0"/>
              </a:rPr>
              <a:t>na dzień złożenia wniosku </a:t>
            </a:r>
            <a:r>
              <a:rPr lang="pl-PL" sz="1400" dirty="0" smtClean="0">
                <a:latin typeface="Arial" pitchFamily="34" charset="0"/>
                <a:ea typeface="Batang" pitchFamily="18" charset="-127"/>
                <a:cs typeface="Arial" pitchFamily="34" charset="0"/>
              </a:rPr>
              <a:t>o</a:t>
            </a:r>
            <a:r>
              <a:rPr lang="pl-PL" sz="1400" dirty="0">
                <a:latin typeface="Arial" pitchFamily="34" charset="0"/>
                <a:ea typeface="Batang" pitchFamily="18" charset="-127"/>
                <a:cs typeface="Arial" pitchFamily="34" charset="0"/>
              </a:rPr>
              <a:t> dofinansowanie musi posiadać prawo do dysponowania nieruchomością na </a:t>
            </a:r>
            <a:r>
              <a:rPr lang="pl-PL" sz="1400" dirty="0" smtClean="0">
                <a:latin typeface="Arial" pitchFamily="34" charset="0"/>
                <a:ea typeface="Batang" pitchFamily="18" charset="-127"/>
                <a:cs typeface="Arial" pitchFamily="34" charset="0"/>
              </a:rPr>
              <a:t>cele realizacji </a:t>
            </a:r>
            <a:r>
              <a:rPr lang="pl-PL" sz="1400" dirty="0">
                <a:latin typeface="Arial" pitchFamily="34" charset="0"/>
                <a:ea typeface="Batang" pitchFamily="18" charset="-127"/>
                <a:cs typeface="Arial" pitchFamily="34" charset="0"/>
              </a:rPr>
              <a:t>projektu. </a:t>
            </a:r>
            <a:endParaRPr lang="pl-PL" sz="1400" dirty="0" smtClean="0">
              <a:latin typeface="Arial" pitchFamily="34" charset="0"/>
              <a:ea typeface="Batang" pitchFamily="18" charset="-127"/>
              <a:cs typeface="Arial" pitchFamily="34" charset="0"/>
            </a:endParaRPr>
          </a:p>
          <a:p>
            <a:pPr algn="ctr"/>
            <a:r>
              <a:rPr lang="pl-PL" sz="1400" u="sng" dirty="0" smtClean="0">
                <a:latin typeface="Arial" pitchFamily="34" charset="0"/>
                <a:ea typeface="Batang" pitchFamily="18" charset="-127"/>
                <a:cs typeface="Arial" pitchFamily="34" charset="0"/>
              </a:rPr>
              <a:t>Wymóg </a:t>
            </a:r>
            <a:r>
              <a:rPr lang="pl-PL" sz="1400" u="sng" dirty="0">
                <a:latin typeface="Arial" pitchFamily="34" charset="0"/>
                <a:ea typeface="Batang" pitchFamily="18" charset="-127"/>
                <a:cs typeface="Arial" pitchFamily="34" charset="0"/>
              </a:rPr>
              <a:t>ten nie dotyczy projektów, dla których planowany jest zakup nieruchomości na cele realizacji projektu</a:t>
            </a:r>
          </a:p>
          <a:p>
            <a:pPr algn="ctr"/>
            <a:endParaRPr lang="pl-PL" dirty="0"/>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7" name="Prostokąt 16"/>
          <p:cNvSpPr/>
          <p:nvPr/>
        </p:nvSpPr>
        <p:spPr>
          <a:xfrm>
            <a:off x="5372100" y="153825"/>
            <a:ext cx="3558254"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Projekty premiowane w konkursie</a:t>
            </a:r>
          </a:p>
        </p:txBody>
      </p:sp>
      <p:pic>
        <p:nvPicPr>
          <p:cNvPr id="11" name="Obraz 10"/>
          <p:cNvPicPr/>
          <p:nvPr/>
        </p:nvPicPr>
        <p:blipFill>
          <a:blip r:embed="rId4" cstate="print"/>
          <a:srcRect/>
          <a:stretch>
            <a:fillRect/>
          </a:stretch>
        </p:blipFill>
        <p:spPr bwMode="auto">
          <a:xfrm>
            <a:off x="1958969" y="6271629"/>
            <a:ext cx="5760720" cy="488124"/>
          </a:xfrm>
          <a:prstGeom prst="rect">
            <a:avLst/>
          </a:prstGeom>
          <a:noFill/>
          <a:ln w="9525">
            <a:noFill/>
            <a:miter lim="800000"/>
            <a:headEnd/>
            <a:tailEnd/>
          </a:ln>
        </p:spPr>
      </p:pic>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5"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
        <p:nvSpPr>
          <p:cNvPr id="16" name="Prostokąt 15"/>
          <p:cNvSpPr/>
          <p:nvPr/>
        </p:nvSpPr>
        <p:spPr>
          <a:xfrm>
            <a:off x="754911" y="1435395"/>
            <a:ext cx="7942521" cy="4893647"/>
          </a:xfrm>
          <a:prstGeom prst="rect">
            <a:avLst/>
          </a:prstGeom>
        </p:spPr>
        <p:txBody>
          <a:bodyPr wrap="square">
            <a:spAutoFit/>
          </a:bodyPr>
          <a:lstStyle/>
          <a:p>
            <a:pPr marL="342900" lvl="0" indent="-342900">
              <a:lnSpc>
                <a:spcPct val="100000"/>
              </a:lnSpc>
              <a:spcAft>
                <a:spcPts val="0"/>
              </a:spcAft>
              <a:buFont typeface="+mj-lt"/>
              <a:buAutoNum type="arabicPeriod"/>
            </a:pPr>
            <a:r>
              <a:rPr lang="pl-PL" sz="1400" dirty="0" smtClean="0">
                <a:latin typeface="Arial" pitchFamily="34" charset="0"/>
                <a:cs typeface="Arial" pitchFamily="34" charset="0"/>
              </a:rPr>
              <a:t>Projekty prowadzące do:</a:t>
            </a:r>
          </a:p>
          <a:p>
            <a:pPr marL="361950" lvl="0">
              <a:lnSpc>
                <a:spcPct val="100000"/>
              </a:lnSpc>
              <a:spcAft>
                <a:spcPts val="0"/>
              </a:spcAft>
            </a:pPr>
            <a:r>
              <a:rPr lang="pl-PL" sz="1400" dirty="0" smtClean="0">
                <a:latin typeface="Arial" pitchFamily="34" charset="0"/>
                <a:cs typeface="Arial" pitchFamily="34" charset="0"/>
              </a:rPr>
              <a:t>- wdrożenia innowacji produktowej, tzn. projekt zakłada wprowadzenie produktu (lub usługi) charakteryzującego się nowością - w kontekście przez niego nowych cech, funkcjonalności -  w porównaniu do produktów dostępnych na docelowym </a:t>
            </a:r>
            <a:r>
              <a:rPr lang="pl-PL" sz="1400" b="1" u="sng" dirty="0">
                <a:solidFill>
                  <a:srgbClr val="0873BB"/>
                </a:solidFill>
                <a:latin typeface="Arial" panose="020B0604020202020204" pitchFamily="34" charset="0"/>
                <a:ea typeface="Batang" pitchFamily="18" charset="-127"/>
                <a:cs typeface="Arial" pitchFamily="34" charset="0"/>
              </a:rPr>
              <a:t>rynku ponadregionalnym, krajowym lub europejskim</a:t>
            </a:r>
            <a:r>
              <a:rPr lang="pl-PL" sz="1400" dirty="0" smtClean="0">
                <a:latin typeface="Arial" pitchFamily="34" charset="0"/>
                <a:cs typeface="Arial" pitchFamily="34" charset="0"/>
              </a:rPr>
              <a:t>;</a:t>
            </a:r>
          </a:p>
          <a:p>
            <a:pPr marL="361950" lvl="0">
              <a:lnSpc>
                <a:spcPct val="100000"/>
              </a:lnSpc>
              <a:spcAft>
                <a:spcPts val="0"/>
              </a:spcAft>
            </a:pPr>
            <a:r>
              <a:rPr lang="pl-PL" sz="1400" dirty="0" smtClean="0">
                <a:latin typeface="Arial" pitchFamily="34" charset="0"/>
                <a:cs typeface="Arial" pitchFamily="34" charset="0"/>
              </a:rPr>
              <a:t>- wdrożenia do praktyki przedsiębiorstwa innowacji procesowej, tj. wdrożenia nowej lub znacząco udoskonalonej metody produkcji lub dostawy co najmniej w skali rynku </a:t>
            </a:r>
            <a:r>
              <a:rPr lang="pl-PL" sz="1400" b="1" u="sng" dirty="0">
                <a:solidFill>
                  <a:srgbClr val="0873BB"/>
                </a:solidFill>
                <a:latin typeface="Arial" panose="020B0604020202020204" pitchFamily="34" charset="0"/>
                <a:ea typeface="Batang" pitchFamily="18" charset="-127"/>
                <a:cs typeface="Arial" pitchFamily="34" charset="0"/>
              </a:rPr>
              <a:t>ponadregionalnego, krajowego lub europejskiego</a:t>
            </a:r>
            <a:r>
              <a:rPr lang="pl-PL" sz="1400" dirty="0" smtClean="0">
                <a:latin typeface="Arial" pitchFamily="34" charset="0"/>
                <a:cs typeface="Arial" pitchFamily="34" charset="0"/>
              </a:rPr>
              <a:t>.</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których realizacja będzie prowadziła do podniesienia konkurencyjności przedsiębiorstwa co najmniej na poziomie krajowym lub europejskim; </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które w sposób znaczący wpłyną na zwiększenie atrakcyjności turystycznej regionu</a:t>
            </a:r>
          </a:p>
          <a:p>
            <a:pPr lvl="0">
              <a:lnSpc>
                <a:spcPct val="100000"/>
              </a:lnSpc>
              <a:spcAft>
                <a:spcPts val="0"/>
              </a:spcAft>
            </a:pPr>
            <a:r>
              <a:rPr lang="pl-PL" sz="1400" dirty="0" smtClean="0">
                <a:latin typeface="Arial" pitchFamily="34" charset="0"/>
                <a:cs typeface="Arial" pitchFamily="34" charset="0"/>
              </a:rPr>
              <a:t>       Patrz kryterium 4.1 (polityka w zakresie rozwoju turystyki, szlaki kajakowe, korytarze tras  	rowerowych);</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przyczyniające się do utworzenia unikatowego produktu turystycznego/atrakcji turystycznej regionu oraz współtworzące/będące elementem turystycznego produktu sieciowego;</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zlokalizowane na obszarze Specjalnej Strefy Włączenia;</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przyczyniające się do utworzenia miejsc pracy;</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zakładające wprowadzenie oferty całorocznej lub wpływające na wydłużenie sezonu turystycznego.</a:t>
            </a:r>
          </a:p>
          <a:p>
            <a:pPr marL="342900" lvl="0" indent="-342900">
              <a:lnSpc>
                <a:spcPct val="100000"/>
              </a:lnSpc>
              <a:spcAft>
                <a:spcPts val="0"/>
              </a:spcAft>
              <a:buFont typeface="+mj-lt"/>
              <a:buAutoNum type="arabicPeriod" startAt="2"/>
            </a:pPr>
            <a:r>
              <a:rPr lang="pl-PL" sz="1400" dirty="0" smtClean="0">
                <a:latin typeface="Arial" pitchFamily="34" charset="0"/>
                <a:cs typeface="Arial" pitchFamily="34" charset="0"/>
              </a:rPr>
              <a:t>Projekty komplementarne z dofinansowanymi w ramach dz. 4.9 (plany działania gmin), LPR, KS;</a:t>
            </a:r>
            <a:endParaRPr lang="pl-PL" sz="1400" dirty="0"/>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1" name="Obraz 10"/>
          <p:cNvPicPr/>
          <p:nvPr/>
        </p:nvPicPr>
        <p:blipFill>
          <a:blip r:embed="rId4" cstate="print"/>
          <a:srcRect/>
          <a:stretch>
            <a:fillRect/>
          </a:stretch>
        </p:blipFill>
        <p:spPr bwMode="auto">
          <a:xfrm>
            <a:off x="1958969" y="6271629"/>
            <a:ext cx="5760720" cy="488124"/>
          </a:xfrm>
          <a:prstGeom prst="rect">
            <a:avLst/>
          </a:prstGeom>
          <a:noFill/>
          <a:ln w="9525">
            <a:noFill/>
            <a:miter lim="800000"/>
            <a:headEnd/>
            <a:tailEnd/>
          </a:ln>
        </p:spPr>
      </p:pic>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5"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
        <p:nvSpPr>
          <p:cNvPr id="16" name="Prostokąt 15"/>
          <p:cNvSpPr/>
          <p:nvPr/>
        </p:nvSpPr>
        <p:spPr>
          <a:xfrm>
            <a:off x="754911" y="1435395"/>
            <a:ext cx="7942521" cy="3970318"/>
          </a:xfrm>
          <a:prstGeom prst="rect">
            <a:avLst/>
          </a:prstGeom>
        </p:spPr>
        <p:txBody>
          <a:bodyPr wrap="square">
            <a:spAutoFit/>
          </a:bodyPr>
          <a:lstStyle/>
          <a:p>
            <a:endParaRPr lang="pl-PL" sz="1400" b="1" dirty="0" smtClean="0"/>
          </a:p>
          <a:p>
            <a:endParaRPr lang="pl-PL" sz="1400" b="1" dirty="0"/>
          </a:p>
          <a:p>
            <a:endParaRPr lang="pl-PL" sz="1400" b="1" dirty="0" smtClean="0"/>
          </a:p>
          <a:p>
            <a:endParaRPr lang="pl-PL" sz="1400" b="1" dirty="0"/>
          </a:p>
          <a:p>
            <a:r>
              <a:rPr lang="pl-PL" sz="1400" b="1" u="sng" dirty="0" smtClean="0">
                <a:solidFill>
                  <a:srgbClr val="0873BB"/>
                </a:solidFill>
                <a:latin typeface="Arial" panose="020B0604020202020204" pitchFamily="34" charset="0"/>
                <a:ea typeface="Batang" pitchFamily="18" charset="-127"/>
                <a:cs typeface="Arial" pitchFamily="34" charset="0"/>
              </a:rPr>
              <a:t>ATRAKCJA TURYSTYCZNA </a:t>
            </a:r>
            <a:r>
              <a:rPr lang="pl-PL" sz="1400" dirty="0">
                <a:latin typeface="Arial" panose="020B0604020202020204" pitchFamily="34" charset="0"/>
                <a:cs typeface="Arial" panose="020B0604020202020204" pitchFamily="34" charset="0"/>
              </a:rPr>
              <a:t>– warunki naturalne, walory antropogeniczne (tj. zabytki, muzea, miejsca historyczne, elementy kultury lokalnej itp.) lub inne obiekty, które ze względu na unikatowe/ wyróżniające cechy stanowią przedmiot zainteresowania i cel podróży turystów. Każda atrakcja turystyczna musi być zidentyfikowana i oznaczona np. w postaci tablicy informacyjnej, opisie w przewodniku turystycznym lub w inny sposób  umożlwiający jej znalezienie przez potencjalnego turystę. </a:t>
            </a:r>
            <a:endParaRPr lang="pl-PL" sz="1400" dirty="0" smtClean="0">
              <a:latin typeface="Arial" panose="020B0604020202020204" pitchFamily="34" charset="0"/>
              <a:cs typeface="Arial" panose="020B0604020202020204" pitchFamily="34" charset="0"/>
            </a:endParaRPr>
          </a:p>
          <a:p>
            <a:endParaRPr lang="pl-PL" sz="1400" dirty="0">
              <a:latin typeface="Arial" panose="020B0604020202020204" pitchFamily="34" charset="0"/>
              <a:cs typeface="Arial" panose="020B0604020202020204" pitchFamily="34" charset="0"/>
            </a:endParaRPr>
          </a:p>
          <a:p>
            <a:r>
              <a:rPr lang="pl-PL" sz="1400" b="1" u="sng" dirty="0" smtClean="0">
                <a:solidFill>
                  <a:srgbClr val="0873BB"/>
                </a:solidFill>
                <a:latin typeface="Arial" panose="020B0604020202020204" pitchFamily="34" charset="0"/>
                <a:ea typeface="Batang" pitchFamily="18" charset="-127"/>
                <a:cs typeface="Arial" pitchFamily="34" charset="0"/>
              </a:rPr>
              <a:t>PRODUKT TURYSTYCZNY </a:t>
            </a:r>
            <a:r>
              <a:rPr lang="pl-PL" sz="1400" dirty="0" smtClean="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gotowa do sprzedaży </a:t>
            </a:r>
            <a:r>
              <a:rPr lang="pl-PL" sz="1400" dirty="0" err="1">
                <a:latin typeface="Arial" panose="020B0604020202020204" pitchFamily="34" charset="0"/>
                <a:cs typeface="Arial" panose="020B0604020202020204" pitchFamily="34" charset="0"/>
              </a:rPr>
              <a:t>spakietyzowana</a:t>
            </a:r>
            <a:r>
              <a:rPr lang="pl-PL" sz="1400" dirty="0">
                <a:latin typeface="Arial" panose="020B0604020202020204" pitchFamily="34" charset="0"/>
                <a:cs typeface="Arial" panose="020B0604020202020204" pitchFamily="34" charset="0"/>
              </a:rPr>
              <a:t> oferta w zakresie turystyki składająca się z usług/towarów ściśle związanych z atrakcją turystyczną (zdefiniowaną powyżej).</a:t>
            </a:r>
          </a:p>
          <a:p>
            <a:endParaRPr lang="pl-PL" sz="1400" dirty="0" smtClean="0"/>
          </a:p>
          <a:p>
            <a:pPr lvl="0" algn="just">
              <a:lnSpc>
                <a:spcPct val="100000"/>
              </a:lnSpc>
              <a:spcAft>
                <a:spcPts val="0"/>
              </a:spcAft>
            </a:pPr>
            <a:endParaRPr lang="pl-PL" sz="1400" dirty="0" smtClean="0"/>
          </a:p>
          <a:p>
            <a:endParaRPr lang="pl-PL" sz="1400" dirty="0"/>
          </a:p>
          <a:p>
            <a:endParaRPr lang="pl-PL" sz="1400" dirty="0"/>
          </a:p>
          <a:p>
            <a:pPr lvl="0" algn="just">
              <a:lnSpc>
                <a:spcPct val="100000"/>
              </a:lnSpc>
              <a:spcAft>
                <a:spcPts val="0"/>
              </a:spcAft>
            </a:pPr>
            <a:r>
              <a:rPr lang="pl-PL" sz="1400" b="1" dirty="0" smtClean="0">
                <a:latin typeface="Arial" pitchFamily="34" charset="0"/>
                <a:cs typeface="Arial" pitchFamily="34" charset="0"/>
              </a:rPr>
              <a:t> </a:t>
            </a:r>
            <a:endParaRPr lang="pl-PL" sz="1400" dirty="0"/>
          </a:p>
        </p:txBody>
      </p:sp>
      <p:sp>
        <p:nvSpPr>
          <p:cNvPr id="2" name="Prostokąt 1"/>
          <p:cNvSpPr/>
          <p:nvPr/>
        </p:nvSpPr>
        <p:spPr>
          <a:xfrm>
            <a:off x="4401879" y="277574"/>
            <a:ext cx="4572000" cy="323165"/>
          </a:xfrm>
          <a:prstGeom prst="rect">
            <a:avLst/>
          </a:prstGeom>
        </p:spPr>
        <p:txBody>
          <a:bodyPr>
            <a:spAutoFit/>
          </a:bodyPr>
          <a:lstStyle/>
          <a:p>
            <a:r>
              <a:rPr lang="pl-PL" sz="1500" b="1" u="sng" dirty="0">
                <a:latin typeface="Arial" pitchFamily="34" charset="0"/>
                <a:ea typeface="Batang" pitchFamily="18" charset="-127"/>
                <a:cs typeface="Arial" pitchFamily="34" charset="0"/>
              </a:rPr>
              <a:t>Specyficzne dla konkursu definicje i warunki</a:t>
            </a: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1" name="Obraz 10"/>
          <p:cNvPicPr/>
          <p:nvPr/>
        </p:nvPicPr>
        <p:blipFill>
          <a:blip r:embed="rId4" cstate="print"/>
          <a:srcRect/>
          <a:stretch>
            <a:fillRect/>
          </a:stretch>
        </p:blipFill>
        <p:spPr bwMode="auto">
          <a:xfrm>
            <a:off x="1958969" y="6271629"/>
            <a:ext cx="5760720" cy="488124"/>
          </a:xfrm>
          <a:prstGeom prst="rect">
            <a:avLst/>
          </a:prstGeom>
          <a:noFill/>
          <a:ln w="9525">
            <a:noFill/>
            <a:miter lim="800000"/>
            <a:headEnd/>
            <a:tailEnd/>
          </a:ln>
        </p:spPr>
      </p:pic>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5"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
        <p:nvSpPr>
          <p:cNvPr id="16" name="Prostokąt 15"/>
          <p:cNvSpPr/>
          <p:nvPr/>
        </p:nvSpPr>
        <p:spPr>
          <a:xfrm>
            <a:off x="754911" y="1435395"/>
            <a:ext cx="7942521" cy="3816429"/>
          </a:xfrm>
          <a:prstGeom prst="rect">
            <a:avLst/>
          </a:prstGeom>
        </p:spPr>
        <p:txBody>
          <a:bodyPr wrap="square">
            <a:spAutoFit/>
          </a:bodyPr>
          <a:lstStyle/>
          <a:p>
            <a:pPr lvl="0" algn="just">
              <a:lnSpc>
                <a:spcPct val="100000"/>
              </a:lnSpc>
              <a:spcAft>
                <a:spcPts val="0"/>
              </a:spcAft>
            </a:pPr>
            <a:r>
              <a:rPr lang="pl-PL" sz="1400" dirty="0" smtClean="0">
                <a:latin typeface="Arial" pitchFamily="34" charset="0"/>
                <a:cs typeface="Arial" pitchFamily="34" charset="0"/>
              </a:rPr>
              <a:t>Wydatki </a:t>
            </a:r>
            <a:r>
              <a:rPr lang="pl-PL" sz="1400" dirty="0">
                <a:latin typeface="Arial" pitchFamily="34" charset="0"/>
                <a:cs typeface="Arial" pitchFamily="34" charset="0"/>
              </a:rPr>
              <a:t>wskazane w katalogu wydatków kwalifikowalnych </a:t>
            </a:r>
            <a:r>
              <a:rPr lang="pl-PL" sz="1600" u="sng" dirty="0">
                <a:solidFill>
                  <a:srgbClr val="0873BB"/>
                </a:solidFill>
                <a:latin typeface="Arial" panose="020B0604020202020204" pitchFamily="34" charset="0"/>
                <a:ea typeface="Batang" pitchFamily="18" charset="-127"/>
                <a:cs typeface="Arial" pitchFamily="34" charset="0"/>
              </a:rPr>
              <a:t>związane z bazą spełniającą funkcję noclegową oraz </a:t>
            </a:r>
            <a:r>
              <a:rPr lang="pl-PL" sz="1600" u="sng" dirty="0" err="1">
                <a:solidFill>
                  <a:srgbClr val="0873BB"/>
                </a:solidFill>
                <a:latin typeface="Arial" panose="020B0604020202020204" pitchFamily="34" charset="0"/>
                <a:ea typeface="Batang" pitchFamily="18" charset="-127"/>
                <a:cs typeface="Arial" pitchFamily="34" charset="0"/>
              </a:rPr>
              <a:t>spa&amp;wellness</a:t>
            </a:r>
            <a:r>
              <a:rPr lang="pl-PL" sz="1400" dirty="0">
                <a:latin typeface="Arial" pitchFamily="34" charset="0"/>
                <a:cs typeface="Arial" pitchFamily="34" charset="0"/>
              </a:rPr>
              <a:t> mogą zostać uznane za kwalifikowalne pod warunkiem, że projekt będzie zlokalizowany na obszarze </a:t>
            </a:r>
            <a:r>
              <a:rPr lang="pl-PL" sz="1400" u="sng" dirty="0">
                <a:latin typeface="Arial" pitchFamily="34" charset="0"/>
                <a:cs typeface="Arial" pitchFamily="34" charset="0"/>
              </a:rPr>
              <a:t>Specjalnej Strefy Włączenia (SSW)</a:t>
            </a:r>
            <a:r>
              <a:rPr lang="pl-PL" sz="1400" dirty="0">
                <a:latin typeface="Arial" pitchFamily="34" charset="0"/>
                <a:cs typeface="Arial" pitchFamily="34" charset="0"/>
              </a:rPr>
              <a:t>. Spełnienie ww. warunku dotyczy terenu SSW określonego w uchwale zarządu województwa obowiązującej w dniu ogłoszenia konkursu oraz uwzględniającego jej aktualizację, jeżeli aktualizacja ta nastąpi w okresie od ogłoszenia konkursu do ostatniego dnia trwania naboru wniosków w tym </a:t>
            </a:r>
            <a:r>
              <a:rPr lang="pl-PL" sz="1400" dirty="0" smtClean="0">
                <a:latin typeface="Arial" pitchFamily="34" charset="0"/>
                <a:cs typeface="Arial" pitchFamily="34" charset="0"/>
              </a:rPr>
              <a:t>konkursie.</a:t>
            </a:r>
          </a:p>
          <a:p>
            <a:pPr lvl="0" algn="just">
              <a:lnSpc>
                <a:spcPct val="100000"/>
              </a:lnSpc>
              <a:spcAft>
                <a:spcPts val="0"/>
              </a:spcAft>
            </a:pPr>
            <a:endParaRPr lang="pl-PL" sz="1400" dirty="0">
              <a:latin typeface="Arial" pitchFamily="34" charset="0"/>
              <a:cs typeface="Arial" pitchFamily="34" charset="0"/>
            </a:endParaRPr>
          </a:p>
          <a:p>
            <a:pPr lvl="0" algn="just">
              <a:lnSpc>
                <a:spcPct val="100000"/>
              </a:lnSpc>
              <a:spcAft>
                <a:spcPts val="0"/>
              </a:spcAft>
            </a:pPr>
            <a:r>
              <a:rPr lang="pl-PL" sz="1400" b="1" u="sng" dirty="0">
                <a:solidFill>
                  <a:srgbClr val="0873BB"/>
                </a:solidFill>
                <a:latin typeface="Arial" panose="020B0604020202020204" pitchFamily="34" charset="0"/>
                <a:ea typeface="Batang" pitchFamily="18" charset="-127"/>
                <a:cs typeface="Arial" pitchFamily="34" charset="0"/>
              </a:rPr>
              <a:t>BAZA NOCLEGOWA</a:t>
            </a:r>
            <a:r>
              <a:rPr lang="pl-PL" sz="1400" dirty="0" smtClean="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element zagospodarowania turystycznego, w skład którego mogą wchodzić różnego rodzaju obiekty noclegowe (zorganizowane miejsca świadczenia usług związanych z zakwaterowaniem turystów) wraz z niezbędną infrastrukturą pozwalającą turystom na przebywanie poza miejscem stałego zamieszkania w warunkach zbliżonych do ich stałych upodobań</a:t>
            </a:r>
            <a:r>
              <a:rPr lang="pl-PL" sz="1400" dirty="0" smtClean="0">
                <a:latin typeface="Arial" panose="020B0604020202020204" pitchFamily="34" charset="0"/>
                <a:cs typeface="Arial" panose="020B0604020202020204" pitchFamily="34" charset="0"/>
              </a:rPr>
              <a:t>;</a:t>
            </a:r>
          </a:p>
          <a:p>
            <a:pPr lvl="0" algn="just">
              <a:lnSpc>
                <a:spcPct val="100000"/>
              </a:lnSpc>
              <a:spcAft>
                <a:spcPts val="0"/>
              </a:spcAft>
            </a:pPr>
            <a:endParaRPr lang="pl-PL" sz="1400" dirty="0" smtClean="0"/>
          </a:p>
          <a:p>
            <a:pPr lvl="0" algn="just">
              <a:lnSpc>
                <a:spcPct val="100000"/>
              </a:lnSpc>
              <a:spcAft>
                <a:spcPts val="0"/>
              </a:spcAft>
            </a:pPr>
            <a:r>
              <a:rPr lang="pl-PL" sz="1400" b="1" u="sng" dirty="0">
                <a:solidFill>
                  <a:srgbClr val="0873BB"/>
                </a:solidFill>
                <a:latin typeface="Arial" panose="020B0604020202020204" pitchFamily="34" charset="0"/>
                <a:ea typeface="Batang" pitchFamily="18" charset="-127"/>
                <a:cs typeface="Arial" pitchFamily="34" charset="0"/>
              </a:rPr>
              <a:t>SPA&amp;WELLNESS</a:t>
            </a:r>
            <a:r>
              <a:rPr lang="pl-PL" sz="1400" b="1" dirty="0" smtClean="0">
                <a:latin typeface="Arial" panose="020B0604020202020204" pitchFamily="34" charset="0"/>
                <a:cs typeface="Arial" panose="020B0604020202020204" pitchFamily="34" charset="0"/>
              </a:rPr>
              <a:t> </a:t>
            </a:r>
            <a:r>
              <a:rPr lang="pl-PL" sz="1400" dirty="0" smtClean="0">
                <a:latin typeface="Arial" panose="020B0604020202020204" pitchFamily="34" charset="0"/>
                <a:cs typeface="Arial" panose="020B0604020202020204" pitchFamily="34" charset="0"/>
              </a:rPr>
              <a:t>– infrastruktura związana ze świadczeniem pełnej oferty usług, których celem jest odzyskiwanie równowagi, relaks i wypoczynek, składająca się ze </a:t>
            </a:r>
            <a:r>
              <a:rPr lang="pl-PL" sz="1400" dirty="0">
                <a:latin typeface="Arial" panose="020B0604020202020204" pitchFamily="34" charset="0"/>
                <a:cs typeface="Arial" panose="020B0604020202020204" pitchFamily="34" charset="0"/>
              </a:rPr>
              <a:t>strefy mokrej </a:t>
            </a:r>
            <a:r>
              <a:rPr lang="pl-PL" sz="1400" dirty="0" smtClean="0">
                <a:latin typeface="Arial" panose="020B0604020202020204" pitchFamily="34" charset="0"/>
                <a:cs typeface="Arial" panose="020B0604020202020204" pitchFamily="34" charset="0"/>
              </a:rPr>
              <a:t>(np</a:t>
            </a:r>
            <a:r>
              <a:rPr lang="pl-PL" sz="1400" dirty="0">
                <a:latin typeface="Arial" panose="020B0604020202020204" pitchFamily="34" charset="0"/>
                <a:cs typeface="Arial" panose="020B0604020202020204" pitchFamily="34" charset="0"/>
              </a:rPr>
              <a:t>. </a:t>
            </a:r>
            <a:r>
              <a:rPr lang="pl-PL" sz="1400" dirty="0" smtClean="0">
                <a:latin typeface="Arial" panose="020B0604020202020204" pitchFamily="34" charset="0"/>
                <a:cs typeface="Arial" panose="020B0604020202020204" pitchFamily="34" charset="0"/>
              </a:rPr>
              <a:t>basenów, sauny, łaźni) oraz strefy suchej (np. gabinetów zabiegowych, fitness, otoczenia).</a:t>
            </a:r>
            <a:endParaRPr lang="pl-PL" sz="1400" dirty="0">
              <a:latin typeface="Arial" panose="020B0604020202020204" pitchFamily="34" charset="0"/>
              <a:cs typeface="Arial" panose="020B0604020202020204" pitchFamily="34" charset="0"/>
            </a:endParaRPr>
          </a:p>
        </p:txBody>
      </p:sp>
      <p:sp>
        <p:nvSpPr>
          <p:cNvPr id="2" name="Prostokąt 1"/>
          <p:cNvSpPr/>
          <p:nvPr/>
        </p:nvSpPr>
        <p:spPr>
          <a:xfrm>
            <a:off x="4401879" y="277574"/>
            <a:ext cx="4572000" cy="323165"/>
          </a:xfrm>
          <a:prstGeom prst="rect">
            <a:avLst/>
          </a:prstGeom>
        </p:spPr>
        <p:txBody>
          <a:bodyPr>
            <a:spAutoFit/>
          </a:bodyPr>
          <a:lstStyle/>
          <a:p>
            <a:r>
              <a:rPr lang="pl-PL" sz="1500" b="1" u="sng" dirty="0">
                <a:latin typeface="Arial" pitchFamily="34" charset="0"/>
                <a:ea typeface="Batang" pitchFamily="18" charset="-127"/>
                <a:cs typeface="Arial" pitchFamily="34" charset="0"/>
              </a:rPr>
              <a:t>Specyficzne dla konkursu definicje i warunki</a:t>
            </a:r>
          </a:p>
        </p:txBody>
      </p:sp>
    </p:spTree>
    <p:extLst>
      <p:ext uri="{BB962C8B-B14F-4D97-AF65-F5344CB8AC3E}">
        <p14:creationId xmlns:p14="http://schemas.microsoft.com/office/powerpoint/2010/main" xmlns="" val="1766421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0" name="Obraz 8"/>
          <p:cNvPicPr>
            <a:picLocks noChangeAspect="1"/>
          </p:cNvPicPr>
          <p:nvPr/>
        </p:nvPicPr>
        <p:blipFill>
          <a:blip r:embed="rId6" cstate="print"/>
          <a:srcRect/>
          <a:stretch>
            <a:fillRect/>
          </a:stretch>
        </p:blipFill>
        <p:spPr bwMode="auto">
          <a:xfrm>
            <a:off x="132956" y="0"/>
            <a:ext cx="1734797" cy="1348847"/>
          </a:xfrm>
          <a:prstGeom prst="rect">
            <a:avLst/>
          </a:prstGeom>
          <a:noFill/>
          <a:ln w="9525">
            <a:noFill/>
            <a:miter lim="800000"/>
            <a:headEnd/>
            <a:tailEnd/>
          </a:ln>
        </p:spPr>
      </p:pic>
      <p:pic>
        <p:nvPicPr>
          <p:cNvPr id="21" name="Obraz 20"/>
          <p:cNvPicPr/>
          <p:nvPr/>
        </p:nvPicPr>
        <p:blipFill>
          <a:blip r:embed="rId7" cstate="print"/>
          <a:srcRect/>
          <a:stretch>
            <a:fillRect/>
          </a:stretch>
        </p:blipFill>
        <p:spPr bwMode="auto">
          <a:xfrm>
            <a:off x="1958969" y="6219243"/>
            <a:ext cx="5760720" cy="488124"/>
          </a:xfrm>
          <a:prstGeom prst="rect">
            <a:avLst/>
          </a:prstGeom>
          <a:noFill/>
          <a:ln w="9525">
            <a:noFill/>
            <a:miter lim="800000"/>
            <a:headEnd/>
            <a:tailEnd/>
          </a:ln>
        </p:spPr>
      </p:pic>
      <p:sp>
        <p:nvSpPr>
          <p:cNvPr id="11" name="Tytuł 10"/>
          <p:cNvSpPr>
            <a:spLocks noGrp="1"/>
          </p:cNvSpPr>
          <p:nvPr>
            <p:ph type="ctrTitle"/>
          </p:nvPr>
        </p:nvSpPr>
        <p:spPr>
          <a:xfrm>
            <a:off x="4933508" y="329611"/>
            <a:ext cx="4210492" cy="510362"/>
          </a:xfrm>
        </p:spPr>
        <p:txBody>
          <a:bodyPr>
            <a:normAutofit fontScale="90000"/>
          </a:bodyPr>
          <a:lstStyle/>
          <a:p>
            <a:r>
              <a:rPr lang="pl-PL" sz="1600" b="1" u="sng" dirty="0">
                <a:latin typeface="Arial" pitchFamily="34" charset="0"/>
                <a:ea typeface="Batang" pitchFamily="18" charset="-127"/>
                <a:cs typeface="Arial" pitchFamily="34" charset="0"/>
              </a:rPr>
              <a:t>Specyficzne dla konkursu definicje i warunki</a:t>
            </a:r>
          </a:p>
        </p:txBody>
      </p:sp>
      <p:sp>
        <p:nvSpPr>
          <p:cNvPr id="2" name="Prostokąt 1"/>
          <p:cNvSpPr/>
          <p:nvPr/>
        </p:nvSpPr>
        <p:spPr>
          <a:xfrm>
            <a:off x="903767" y="1659285"/>
            <a:ext cx="7881945" cy="3447098"/>
          </a:xfrm>
          <a:prstGeom prst="rect">
            <a:avLst/>
          </a:prstGeom>
        </p:spPr>
        <p:txBody>
          <a:bodyPr wrap="square">
            <a:spAutoFit/>
          </a:bodyPr>
          <a:lstStyle/>
          <a:p>
            <a:pPr algn="just"/>
            <a:r>
              <a:rPr lang="pl-PL" sz="1400" b="1" u="sng" dirty="0">
                <a:solidFill>
                  <a:srgbClr val="0873BB"/>
                </a:solidFill>
                <a:latin typeface="Arial" panose="020B0604020202020204" pitchFamily="34" charset="0"/>
                <a:ea typeface="Batang" pitchFamily="18" charset="-127"/>
                <a:cs typeface="Arial" pitchFamily="34" charset="0"/>
              </a:rPr>
              <a:t>BAZA GASTRONOMICZNA </a:t>
            </a:r>
            <a:r>
              <a:rPr lang="pl-PL" sz="1400" dirty="0" smtClean="0">
                <a:solidFill>
                  <a:prstClr val="black"/>
                </a:solidFill>
                <a:latin typeface="Arial" pitchFamily="34" charset="0"/>
                <a:cs typeface="Arial" pitchFamily="34" charset="0"/>
              </a:rPr>
              <a:t>- element </a:t>
            </a:r>
            <a:r>
              <a:rPr lang="pl-PL" sz="1400" dirty="0">
                <a:solidFill>
                  <a:prstClr val="black"/>
                </a:solidFill>
                <a:latin typeface="Arial" panose="020B0604020202020204" pitchFamily="34" charset="0"/>
                <a:cs typeface="Arial" panose="020B0604020202020204" pitchFamily="34" charset="0"/>
              </a:rPr>
              <a:t>zagospodarowania turystycznego, w skład którego mogą wchodzić różnego rodzaju punkty gastronomiczne (stałe lub sezonowe), których przedmiotem działalności jest przygotowanie oraz dystrybucja posiłków i napojów do spożycia na miejscu i/lub na wynos;</a:t>
            </a:r>
          </a:p>
          <a:p>
            <a:pPr lvl="0" algn="just"/>
            <a:r>
              <a:rPr lang="pl-PL" sz="1600" u="sng" dirty="0">
                <a:solidFill>
                  <a:srgbClr val="0873BB"/>
                </a:solidFill>
                <a:latin typeface="Arial" panose="020B0604020202020204" pitchFamily="34" charset="0"/>
                <a:ea typeface="Batang" pitchFamily="18" charset="-127"/>
                <a:cs typeface="Arial" pitchFamily="34" charset="0"/>
              </a:rPr>
              <a:t>Wydatki związane z budową/rozbudową/przebudowa bazy gastronomicznej mogą stanowić jedynie uzupełnienie budżetu projektu a nie jego główną część.</a:t>
            </a:r>
          </a:p>
          <a:p>
            <a:pPr lvl="0" algn="just"/>
            <a:endParaRPr lang="pl-PL" sz="1400" dirty="0">
              <a:solidFill>
                <a:prstClr val="black"/>
              </a:solidFill>
              <a:latin typeface="Arial" pitchFamily="34" charset="0"/>
              <a:cs typeface="Arial" pitchFamily="34" charset="0"/>
            </a:endParaRPr>
          </a:p>
          <a:p>
            <a:pPr lvl="0" algn="just"/>
            <a:r>
              <a:rPr lang="pl-PL" sz="1400" b="1" u="sng" dirty="0">
                <a:solidFill>
                  <a:srgbClr val="0873BB"/>
                </a:solidFill>
                <a:latin typeface="Arial" panose="020B0604020202020204" pitchFamily="34" charset="0"/>
                <a:ea typeface="Batang" pitchFamily="18" charset="-127"/>
                <a:cs typeface="Arial" pitchFamily="34" charset="0"/>
              </a:rPr>
              <a:t>ŚRODKI TRANSPORTU</a:t>
            </a:r>
          </a:p>
          <a:p>
            <a:pPr lvl="0" algn="just"/>
            <a:r>
              <a:rPr lang="pl-PL" sz="1600" u="sng" dirty="0">
                <a:solidFill>
                  <a:srgbClr val="0873BB"/>
                </a:solidFill>
                <a:latin typeface="Arial" panose="020B0604020202020204" pitchFamily="34" charset="0"/>
                <a:ea typeface="Batang" pitchFamily="18" charset="-127"/>
                <a:cs typeface="Arial" pitchFamily="34" charset="0"/>
              </a:rPr>
              <a:t>Zakup środków transportu ograniczony do rodzaju</a:t>
            </a:r>
          </a:p>
          <a:p>
            <a:pPr lvl="0" algn="just"/>
            <a:r>
              <a:rPr lang="pl-PL" sz="1400" dirty="0" smtClean="0">
                <a:solidFill>
                  <a:prstClr val="black"/>
                </a:solidFill>
                <a:latin typeface="Arial" pitchFamily="34" charset="0"/>
                <a:cs typeface="Arial" pitchFamily="34" charset="0"/>
              </a:rPr>
              <a:t>743 (samochody specjalne),</a:t>
            </a:r>
          </a:p>
          <a:p>
            <a:pPr lvl="0" algn="just"/>
            <a:r>
              <a:rPr lang="pl-PL" sz="1400" dirty="0" smtClean="0">
                <a:solidFill>
                  <a:prstClr val="black"/>
                </a:solidFill>
                <a:latin typeface="Arial" pitchFamily="34" charset="0"/>
                <a:cs typeface="Arial" pitchFamily="34" charset="0"/>
              </a:rPr>
              <a:t>748 (przyczepy), </a:t>
            </a:r>
          </a:p>
          <a:p>
            <a:pPr lvl="0" algn="just"/>
            <a:r>
              <a:rPr lang="pl-PL" sz="1400" dirty="0" smtClean="0">
                <a:solidFill>
                  <a:prstClr val="black"/>
                </a:solidFill>
                <a:latin typeface="Arial" pitchFamily="34" charset="0"/>
                <a:cs typeface="Arial" pitchFamily="34" charset="0"/>
              </a:rPr>
              <a:t>773 (tabor transportu śródlądowego) oraz </a:t>
            </a:r>
          </a:p>
          <a:p>
            <a:pPr lvl="0" algn="just"/>
            <a:r>
              <a:rPr lang="pl-PL" sz="1400" dirty="0" smtClean="0">
                <a:solidFill>
                  <a:prstClr val="black"/>
                </a:solidFill>
                <a:latin typeface="Arial" pitchFamily="34" charset="0"/>
                <a:cs typeface="Arial" pitchFamily="34" charset="0"/>
              </a:rPr>
              <a:t>790 (pozostałe środki transportu) </a:t>
            </a:r>
          </a:p>
          <a:p>
            <a:pPr lvl="0" algn="just"/>
            <a:r>
              <a:rPr lang="pl-PL" sz="1600" u="sng" dirty="0">
                <a:solidFill>
                  <a:srgbClr val="0873BB"/>
                </a:solidFill>
                <a:latin typeface="Arial" panose="020B0604020202020204" pitchFamily="34" charset="0"/>
                <a:ea typeface="Batang" pitchFamily="18" charset="-127"/>
                <a:cs typeface="Arial" pitchFamily="34" charset="0"/>
              </a:rPr>
              <a:t>może stanowić jedynie uzupełnienie budżetu projektu, a nie jego główną część. </a:t>
            </a:r>
          </a:p>
          <a:p>
            <a:pPr lvl="0" algn="just"/>
            <a:r>
              <a:rPr lang="pl-PL" sz="1400" b="1" dirty="0">
                <a:solidFill>
                  <a:prstClr val="black"/>
                </a:solidFill>
                <a:latin typeface="Arial" pitchFamily="34" charset="0"/>
                <a:cs typeface="Arial" pitchFamily="34" charset="0"/>
              </a:rPr>
              <a:t> </a:t>
            </a:r>
            <a:endParaRPr lang="pl-PL" sz="1400" dirty="0">
              <a:solidFill>
                <a:prstClr val="black"/>
              </a:solidFill>
            </a:endParaRPr>
          </a:p>
        </p:txBody>
      </p:sp>
    </p:spTree>
    <p:extLst>
      <p:ext uri="{BB962C8B-B14F-4D97-AF65-F5344CB8AC3E}">
        <p14:creationId xmlns:p14="http://schemas.microsoft.com/office/powerpoint/2010/main" xmlns="" val="2557913799"/>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0"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pic>
        <p:nvPicPr>
          <p:cNvPr id="21" name="Obraz 20"/>
          <p:cNvPicPr/>
          <p:nvPr/>
        </p:nvPicPr>
        <p:blipFill>
          <a:blip r:embed="rId7" cstate="print"/>
          <a:srcRect/>
          <a:stretch>
            <a:fillRect/>
          </a:stretch>
        </p:blipFill>
        <p:spPr bwMode="auto">
          <a:xfrm>
            <a:off x="1958969" y="6219243"/>
            <a:ext cx="5760720" cy="488124"/>
          </a:xfrm>
          <a:prstGeom prst="rect">
            <a:avLst/>
          </a:prstGeom>
          <a:noFill/>
          <a:ln w="9525">
            <a:noFill/>
            <a:miter lim="800000"/>
            <a:headEnd/>
            <a:tailEnd/>
          </a:ln>
        </p:spPr>
      </p:pic>
      <p:sp>
        <p:nvSpPr>
          <p:cNvPr id="11" name="Tytuł 10"/>
          <p:cNvSpPr>
            <a:spLocks noGrp="1"/>
          </p:cNvSpPr>
          <p:nvPr>
            <p:ph type="ctrTitle"/>
          </p:nvPr>
        </p:nvSpPr>
        <p:spPr>
          <a:xfrm>
            <a:off x="5039834" y="340243"/>
            <a:ext cx="3838352" cy="818706"/>
          </a:xfrm>
        </p:spPr>
        <p:txBody>
          <a:bodyPr>
            <a:normAutofit fontScale="90000"/>
          </a:bodyPr>
          <a:lstStyle/>
          <a:p>
            <a:r>
              <a:rPr lang="pl-PL" sz="1600" b="1" dirty="0">
                <a:latin typeface="Arial" pitchFamily="34" charset="0"/>
                <a:cs typeface="Arial" pitchFamily="34" charset="0"/>
              </a:rPr>
              <a:t>SSW 2018 </a:t>
            </a:r>
            <a:r>
              <a:rPr lang="pl-PL" sz="1600" b="1" dirty="0" smtClean="0">
                <a:latin typeface="Arial" pitchFamily="34" charset="0"/>
                <a:cs typeface="Arial" pitchFamily="34" charset="0"/>
              </a:rPr>
              <a:t>i </a:t>
            </a:r>
            <a:r>
              <a:rPr lang="pl-PL" sz="1600" b="1" dirty="0">
                <a:latin typeface="Arial" pitchFamily="34" charset="0"/>
                <a:cs typeface="Arial" pitchFamily="34" charset="0"/>
              </a:rPr>
              <a:t>2019</a:t>
            </a:r>
            <a:r>
              <a:rPr lang="pl-PL" sz="1000" b="1" dirty="0" smtClean="0">
                <a:latin typeface="Arial" pitchFamily="34" charset="0"/>
                <a:cs typeface="Arial" pitchFamily="34" charset="0"/>
              </a:rPr>
              <a:t/>
            </a:r>
            <a:br>
              <a:rPr lang="pl-PL" sz="1000" b="1" dirty="0" smtClean="0">
                <a:latin typeface="Arial" pitchFamily="34" charset="0"/>
                <a:cs typeface="Arial" pitchFamily="34" charset="0"/>
              </a:rPr>
            </a:br>
            <a:r>
              <a:rPr lang="pl-PL" sz="1000" b="1" dirty="0" smtClean="0">
                <a:latin typeface="Arial" pitchFamily="34" charset="0"/>
                <a:cs typeface="Arial" pitchFamily="34" charset="0"/>
              </a:rPr>
              <a:t>Zarówno Gmina Kamień Pomorski </a:t>
            </a:r>
            <a:r>
              <a:rPr lang="pl-PL" sz="1000" b="1" dirty="0" smtClean="0">
                <a:solidFill>
                  <a:srgbClr val="439C2E"/>
                </a:solidFill>
                <a:latin typeface="Arial" pitchFamily="34" charset="0"/>
                <a:cs typeface="Arial" pitchFamily="34" charset="0"/>
              </a:rPr>
              <a:t>włączona</a:t>
            </a:r>
            <a:r>
              <a:rPr lang="pl-PL" sz="1000" b="1" dirty="0" smtClean="0">
                <a:latin typeface="Arial" pitchFamily="34" charset="0"/>
                <a:cs typeface="Arial" pitchFamily="34" charset="0"/>
              </a:rPr>
              <a:t> w wyniku aktualizacji obszaru strefy, jak i Gmina Miejska Wałcz </a:t>
            </a:r>
            <a:r>
              <a:rPr lang="pl-PL" sz="1000" b="1" dirty="0" smtClean="0">
                <a:solidFill>
                  <a:srgbClr val="FF0000"/>
                </a:solidFill>
                <a:latin typeface="Arial" pitchFamily="34" charset="0"/>
                <a:cs typeface="Arial" pitchFamily="34" charset="0"/>
              </a:rPr>
              <a:t>wyłączona</a:t>
            </a:r>
            <a:r>
              <a:rPr lang="pl-PL" sz="1000" b="1" dirty="0" smtClean="0">
                <a:latin typeface="Arial" pitchFamily="34" charset="0"/>
                <a:cs typeface="Arial" pitchFamily="34" charset="0"/>
              </a:rPr>
              <a:t> w wyniku aktualizacji strefy  wchodzą w zakres obszaru SSW w zakresie dedykowanych obszarowi warunków konkursu!</a:t>
            </a:r>
            <a:endParaRPr lang="pl-PL" sz="1000" b="1" dirty="0">
              <a:latin typeface="Arial" pitchFamily="34" charset="0"/>
              <a:cs typeface="Arial" pitchFamily="34" charset="0"/>
            </a:endParaRPr>
          </a:p>
        </p:txBody>
      </p:sp>
      <p:sp>
        <p:nvSpPr>
          <p:cNvPr id="15" name="Objaśnienie owalne 14"/>
          <p:cNvSpPr/>
          <p:nvPr/>
        </p:nvSpPr>
        <p:spPr>
          <a:xfrm>
            <a:off x="4787254" y="130186"/>
            <a:ext cx="4142854" cy="119003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a:p>
        </p:txBody>
      </p:sp>
      <p:pic>
        <p:nvPicPr>
          <p:cNvPr id="16" name="Picture 3"/>
          <p:cNvPicPr>
            <a:picLocks noChangeAspect="1" noChangeArrowheads="1"/>
          </p:cNvPicPr>
          <p:nvPr/>
        </p:nvPicPr>
        <p:blipFill>
          <a:blip r:embed="rId8" cstate="print"/>
          <a:srcRect/>
          <a:stretch>
            <a:fillRect/>
          </a:stretch>
        </p:blipFill>
        <p:spPr bwMode="auto">
          <a:xfrm>
            <a:off x="1552353" y="1514082"/>
            <a:ext cx="5699052" cy="4705161"/>
          </a:xfrm>
          <a:prstGeom prst="rect">
            <a:avLst/>
          </a:prstGeom>
          <a:noFill/>
          <a:ln w="9525">
            <a:noFill/>
            <a:miter lim="800000"/>
            <a:headEnd/>
            <a:tailEnd/>
          </a:ln>
        </p:spPr>
      </p:pic>
    </p:spTree>
    <p:extLst>
      <p:ext uri="{BB962C8B-B14F-4D97-AF65-F5344CB8AC3E}">
        <p14:creationId xmlns:p14="http://schemas.microsoft.com/office/powerpoint/2010/main" xmlns="" val="378785753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0"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pic>
        <p:nvPicPr>
          <p:cNvPr id="21" name="Obraz 20"/>
          <p:cNvPicPr/>
          <p:nvPr/>
        </p:nvPicPr>
        <p:blipFill>
          <a:blip r:embed="rId7" cstate="print"/>
          <a:srcRect/>
          <a:stretch>
            <a:fillRect/>
          </a:stretch>
        </p:blipFill>
        <p:spPr bwMode="auto">
          <a:xfrm>
            <a:off x="1958969" y="6219243"/>
            <a:ext cx="5760720" cy="488124"/>
          </a:xfrm>
          <a:prstGeom prst="rect">
            <a:avLst/>
          </a:prstGeom>
          <a:noFill/>
          <a:ln w="9525">
            <a:noFill/>
            <a:miter lim="800000"/>
            <a:headEnd/>
            <a:tailEnd/>
          </a:ln>
        </p:spPr>
      </p:pic>
      <p:sp>
        <p:nvSpPr>
          <p:cNvPr id="11" name="Tytuł 10"/>
          <p:cNvSpPr>
            <a:spLocks noGrp="1"/>
          </p:cNvSpPr>
          <p:nvPr>
            <p:ph type="ctrTitle"/>
          </p:nvPr>
        </p:nvSpPr>
        <p:spPr>
          <a:xfrm>
            <a:off x="6007394" y="329611"/>
            <a:ext cx="3136605" cy="510362"/>
          </a:xfrm>
        </p:spPr>
        <p:txBody>
          <a:bodyPr>
            <a:normAutofit fontScale="90000"/>
          </a:bodyPr>
          <a:lstStyle/>
          <a:p>
            <a:r>
              <a:rPr lang="pl-PL" sz="1600" b="1" dirty="0">
                <a:latin typeface="Arial" pitchFamily="34" charset="0"/>
                <a:cs typeface="Arial" pitchFamily="34" charset="0"/>
              </a:rPr>
              <a:t/>
            </a:r>
            <a:br>
              <a:rPr lang="pl-PL" sz="1600" b="1" dirty="0">
                <a:latin typeface="Arial" pitchFamily="34" charset="0"/>
                <a:cs typeface="Arial" pitchFamily="34" charset="0"/>
              </a:rPr>
            </a:br>
            <a:endParaRPr lang="pl-PL" sz="1600" b="1" dirty="0">
              <a:latin typeface="Arial" pitchFamily="34" charset="0"/>
              <a:cs typeface="Arial" pitchFamily="34" charset="0"/>
            </a:endParaRPr>
          </a:p>
        </p:txBody>
      </p:sp>
      <p:pic>
        <p:nvPicPr>
          <p:cNvPr id="15" name="Obraz 14" descr="mapa SSW.png"/>
          <p:cNvPicPr>
            <a:picLocks noChangeAspect="1"/>
          </p:cNvPicPr>
          <p:nvPr/>
        </p:nvPicPr>
        <p:blipFill>
          <a:blip r:embed="rId8" cstate="print"/>
          <a:stretch>
            <a:fillRect/>
          </a:stretch>
        </p:blipFill>
        <p:spPr>
          <a:xfrm>
            <a:off x="1958969" y="914401"/>
            <a:ext cx="5958486" cy="5198516"/>
          </a:xfrm>
          <a:prstGeom prst="rect">
            <a:avLst/>
          </a:prstGeom>
        </p:spPr>
      </p:pic>
    </p:spTree>
    <p:extLst>
      <p:ext uri="{BB962C8B-B14F-4D97-AF65-F5344CB8AC3E}">
        <p14:creationId xmlns:p14="http://schemas.microsoft.com/office/powerpoint/2010/main" xmlns="" val="2488744507"/>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24288"/>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7" name="Obraz 8"/>
          <p:cNvPicPr>
            <a:picLocks noChangeAspect="1"/>
          </p:cNvPicPr>
          <p:nvPr/>
        </p:nvPicPr>
        <p:blipFill>
          <a:blip r:embed="rId7" cstate="print"/>
          <a:srcRect/>
          <a:stretch>
            <a:fillRect/>
          </a:stretch>
        </p:blipFill>
        <p:spPr bwMode="auto">
          <a:xfrm>
            <a:off x="154151" y="0"/>
            <a:ext cx="1762095" cy="1370072"/>
          </a:xfrm>
          <a:prstGeom prst="rect">
            <a:avLst/>
          </a:prstGeom>
          <a:noFill/>
          <a:ln w="9525">
            <a:noFill/>
            <a:miter lim="800000"/>
            <a:headEnd/>
            <a:tailEnd/>
          </a:ln>
        </p:spPr>
      </p:pic>
      <p:sp>
        <p:nvSpPr>
          <p:cNvPr id="16" name="Prostokąt 15"/>
          <p:cNvSpPr/>
          <p:nvPr/>
        </p:nvSpPr>
        <p:spPr>
          <a:xfrm>
            <a:off x="5986130" y="180753"/>
            <a:ext cx="2913320" cy="553998"/>
          </a:xfrm>
          <a:prstGeom prst="rect">
            <a:avLst/>
          </a:prstGeom>
        </p:spPr>
        <p:txBody>
          <a:bodyPr wrap="square">
            <a:spAutoFit/>
          </a:bodyPr>
          <a:lstStyle/>
          <a:p>
            <a:pPr algn="ctr"/>
            <a:r>
              <a:rPr lang="pl-PL" sz="1500" b="1" dirty="0" smtClean="0">
                <a:latin typeface="Arial" pitchFamily="34" charset="0"/>
                <a:cs typeface="Arial" pitchFamily="34" charset="0"/>
              </a:rPr>
              <a:t>Wykluczenia z możliwości </a:t>
            </a:r>
            <a:br>
              <a:rPr lang="pl-PL" sz="1500" b="1" dirty="0" smtClean="0">
                <a:latin typeface="Arial" pitchFamily="34" charset="0"/>
                <a:cs typeface="Arial" pitchFamily="34" charset="0"/>
              </a:rPr>
            </a:br>
            <a:r>
              <a:rPr lang="pl-PL" sz="1500" b="1" dirty="0" smtClean="0">
                <a:latin typeface="Arial" pitchFamily="34" charset="0"/>
                <a:cs typeface="Arial" pitchFamily="34" charset="0"/>
              </a:rPr>
              <a:t>dofinansowania</a:t>
            </a:r>
            <a:endParaRPr lang="pl-PL" sz="1500" dirty="0">
              <a:latin typeface="Arial" pitchFamily="34" charset="0"/>
              <a:cs typeface="Arial" pitchFamily="34" charset="0"/>
            </a:endParaRPr>
          </a:p>
        </p:txBody>
      </p:sp>
      <p:sp>
        <p:nvSpPr>
          <p:cNvPr id="18" name="Prostokąt 17"/>
          <p:cNvSpPr/>
          <p:nvPr/>
        </p:nvSpPr>
        <p:spPr>
          <a:xfrm>
            <a:off x="581114" y="1371601"/>
            <a:ext cx="8075776" cy="5047536"/>
          </a:xfrm>
          <a:prstGeom prst="rect">
            <a:avLst/>
          </a:prstGeom>
        </p:spPr>
        <p:txBody>
          <a:bodyPr wrap="square">
            <a:spAutoFit/>
          </a:bodyPr>
          <a:lstStyle/>
          <a:p>
            <a:pPr algn="just">
              <a:buFont typeface="Arial" charset="0"/>
              <a:buNone/>
              <a:defRPr/>
            </a:pPr>
            <a:r>
              <a:rPr lang="pl-PL" sz="1400" b="1" dirty="0" smtClean="0">
                <a:latin typeface="Arial" pitchFamily="34" charset="0"/>
                <a:cs typeface="Arial" pitchFamily="34" charset="0"/>
              </a:rPr>
              <a:t>O dofinansowanie </a:t>
            </a:r>
            <a:r>
              <a:rPr lang="pl-PL" sz="1400" b="1" u="sng" dirty="0" smtClean="0">
                <a:latin typeface="Arial" pitchFamily="34" charset="0"/>
                <a:cs typeface="Arial" pitchFamily="34" charset="0"/>
              </a:rPr>
              <a:t>nie mogą </a:t>
            </a:r>
            <a:r>
              <a:rPr lang="pl-PL" sz="1400" b="1" dirty="0" smtClean="0">
                <a:latin typeface="Arial" pitchFamily="34" charset="0"/>
                <a:cs typeface="Arial" pitchFamily="34" charset="0"/>
              </a:rPr>
              <a:t>ubiegać się przedsiębiorcy:</a:t>
            </a:r>
          </a:p>
          <a:p>
            <a:pPr algn="just">
              <a:buFont typeface="Arial" charset="0"/>
              <a:buNone/>
              <a:defRPr/>
            </a:pPr>
            <a:endParaRPr lang="pl-PL" sz="1400" dirty="0" smtClean="0">
              <a:latin typeface="Arial" pitchFamily="34" charset="0"/>
              <a:cs typeface="Arial" pitchFamily="34" charset="0"/>
            </a:endParaRPr>
          </a:p>
          <a:p>
            <a:pPr algn="just">
              <a:buFont typeface="Wingdings" pitchFamily="2" charset="2"/>
              <a:buChar char="Ø"/>
              <a:defRPr/>
            </a:pPr>
            <a:r>
              <a:rPr lang="pl-PL" sz="1400" dirty="0" smtClean="0">
                <a:latin typeface="Arial" pitchFamily="34" charset="0"/>
                <a:cs typeface="Arial" pitchFamily="34" charset="0"/>
              </a:rPr>
              <a:t> na których ciąży </a:t>
            </a:r>
            <a:r>
              <a:rPr lang="pl-PL" sz="1400" b="1" dirty="0" smtClean="0">
                <a:latin typeface="Arial" pitchFamily="34" charset="0"/>
                <a:cs typeface="Arial" pitchFamily="34" charset="0"/>
              </a:rPr>
              <a:t>obowiązek zwrotu pomocy publicznej</a:t>
            </a:r>
            <a:r>
              <a:rPr lang="pl-PL" sz="1400" dirty="0" smtClean="0">
                <a:latin typeface="Arial" pitchFamily="34" charset="0"/>
                <a:cs typeface="Arial" pitchFamily="34" charset="0"/>
              </a:rPr>
              <a:t>, wynikający z decyzji Komisji Europejskiej uznającej taką pomoc za niezgodną z prawem oraz z rynkiem wewnętrznym,</a:t>
            </a:r>
          </a:p>
          <a:p>
            <a:pPr algn="just">
              <a:buFont typeface="Wingdings" pitchFamily="2" charset="2"/>
              <a:buChar char="Ø"/>
              <a:defRPr/>
            </a:pPr>
            <a:endParaRPr lang="pl-PL" sz="1400" dirty="0" smtClean="0">
              <a:latin typeface="Arial" pitchFamily="34" charset="0"/>
              <a:cs typeface="Arial" pitchFamily="34" charset="0"/>
            </a:endParaRPr>
          </a:p>
          <a:p>
            <a:pPr algn="just">
              <a:buFont typeface="Wingdings" pitchFamily="2" charset="2"/>
              <a:buChar char="Ø"/>
              <a:defRPr/>
            </a:pPr>
            <a:r>
              <a:rPr lang="pl-PL" sz="1400" dirty="0" smtClean="0">
                <a:latin typeface="Arial" pitchFamily="34" charset="0"/>
                <a:cs typeface="Arial" pitchFamily="34" charset="0"/>
              </a:rPr>
              <a:t> spełniający przesłanki </a:t>
            </a:r>
            <a:r>
              <a:rPr lang="pl-PL" sz="1400" b="1" dirty="0" smtClean="0">
                <a:latin typeface="Arial" pitchFamily="34" charset="0"/>
                <a:cs typeface="Arial" pitchFamily="34" charset="0"/>
              </a:rPr>
              <a:t>przedsiębiorstwa znajdującego się w trudnej sytuacji </a:t>
            </a:r>
            <a:r>
              <a:rPr lang="pl-PL" sz="1400" dirty="0" smtClean="0">
                <a:latin typeface="Arial" pitchFamily="34" charset="0"/>
                <a:cs typeface="Arial" pitchFamily="34" charset="0"/>
              </a:rPr>
              <a:t>w rozumieniu Wytycznych wspólnotowych dotyczących pomocy państwa na ratowanie i restrukturyzację przedsiębiorstw niefinansowych znajdujących się w trudnej sytuacji,</a:t>
            </a:r>
          </a:p>
          <a:p>
            <a:pPr algn="just">
              <a:buFont typeface="Wingdings" pitchFamily="2" charset="2"/>
              <a:buChar char="Ø"/>
              <a:defRPr/>
            </a:pPr>
            <a:endParaRPr lang="pl-PL" sz="1400" dirty="0" smtClean="0">
              <a:latin typeface="Arial" pitchFamily="34" charset="0"/>
              <a:cs typeface="Arial" pitchFamily="34" charset="0"/>
            </a:endParaRPr>
          </a:p>
          <a:p>
            <a:pPr algn="just">
              <a:buFont typeface="Wingdings" pitchFamily="2" charset="2"/>
              <a:buChar char="Ø"/>
              <a:defRPr/>
            </a:pPr>
            <a:r>
              <a:rPr lang="pl-PL" sz="1400" b="1" dirty="0" smtClean="0">
                <a:latin typeface="Arial" pitchFamily="34" charset="0"/>
                <a:cs typeface="Arial" pitchFamily="34" charset="0"/>
              </a:rPr>
              <a:t> podlegający wykluczeniu </a:t>
            </a:r>
            <a:r>
              <a:rPr lang="pl-PL" sz="1400" dirty="0" smtClean="0">
                <a:latin typeface="Arial" pitchFamily="34" charset="0"/>
                <a:cs typeface="Arial" pitchFamily="34" charset="0"/>
              </a:rPr>
              <a:t>z możliwości otrzymania </a:t>
            </a:r>
            <a:r>
              <a:rPr lang="pl-PL" sz="1400" dirty="0">
                <a:latin typeface="Arial" pitchFamily="34" charset="0"/>
                <a:cs typeface="Arial" pitchFamily="34" charset="0"/>
              </a:rPr>
              <a:t>dofinansowania na podstawie powszechnie obowiązujących przepisów (wskazanych w regulaminie konkursu)</a:t>
            </a:r>
          </a:p>
          <a:p>
            <a:pPr algn="just">
              <a:buFont typeface="Wingdings" pitchFamily="2" charset="2"/>
              <a:buChar char="Ø"/>
              <a:defRPr/>
            </a:pPr>
            <a:endParaRPr lang="pl-PL" sz="1400" dirty="0" smtClean="0">
              <a:latin typeface="Arial" pitchFamily="34" charset="0"/>
              <a:cs typeface="Arial" pitchFamily="34" charset="0"/>
            </a:endParaRPr>
          </a:p>
          <a:p>
            <a:pPr algn="just">
              <a:buFont typeface="Wingdings" pitchFamily="2" charset="2"/>
              <a:buChar char="Ø"/>
              <a:defRPr/>
            </a:pPr>
            <a:r>
              <a:rPr lang="pl-PL" sz="1400" b="1" dirty="0" smtClean="0">
                <a:latin typeface="Arial" pitchFamily="34" charset="0"/>
                <a:cs typeface="Arial" pitchFamily="34" charset="0"/>
              </a:rPr>
              <a:t> będący w toku likwidacji, w stanie upadłości, w toku postępowania upadłościowego, naprawczego lub pod zarządem komisarycznym</a:t>
            </a:r>
          </a:p>
          <a:p>
            <a:pPr algn="just">
              <a:buFont typeface="Wingdings" pitchFamily="2" charset="2"/>
              <a:buChar char="Ø"/>
              <a:defRPr/>
            </a:pPr>
            <a:endParaRPr lang="pl-PL" sz="1400" b="1" dirty="0" smtClean="0">
              <a:latin typeface="Arial" pitchFamily="34" charset="0"/>
              <a:cs typeface="Arial" pitchFamily="34" charset="0"/>
            </a:endParaRPr>
          </a:p>
          <a:p>
            <a:pPr algn="just">
              <a:buFont typeface="Wingdings" pitchFamily="2" charset="2"/>
              <a:buChar char="Ø"/>
              <a:defRPr/>
            </a:pPr>
            <a:r>
              <a:rPr lang="pl-PL" sz="1400" b="1" dirty="0" smtClean="0">
                <a:latin typeface="Arial" pitchFamily="34" charset="0"/>
                <a:cs typeface="Arial" pitchFamily="34" charset="0"/>
              </a:rPr>
              <a:t> </a:t>
            </a:r>
            <a:r>
              <a:rPr lang="pl-PL" sz="1400" dirty="0" smtClean="0">
                <a:latin typeface="Arial" pitchFamily="34" charset="0"/>
                <a:cs typeface="Arial" pitchFamily="34" charset="0"/>
              </a:rPr>
              <a:t>którzy </a:t>
            </a:r>
            <a:r>
              <a:rPr lang="pl-PL" sz="1400" b="1" dirty="0" smtClean="0">
                <a:latin typeface="Arial" pitchFamily="34" charset="0"/>
                <a:cs typeface="Arial" pitchFamily="34" charset="0"/>
              </a:rPr>
              <a:t>zostali skazani prawomocnym wyrokiem za przestępstwo</a:t>
            </a:r>
          </a:p>
          <a:p>
            <a:pPr algn="just">
              <a:buFont typeface="Wingdings" pitchFamily="2" charset="2"/>
              <a:buChar char="Ø"/>
              <a:defRPr/>
            </a:pPr>
            <a:endParaRPr lang="pl-PL" sz="1400" b="1" dirty="0" smtClean="0">
              <a:latin typeface="Arial" pitchFamily="34" charset="0"/>
              <a:cs typeface="Arial" pitchFamily="34" charset="0"/>
            </a:endParaRPr>
          </a:p>
          <a:p>
            <a:pPr algn="just">
              <a:buFont typeface="Wingdings" pitchFamily="2" charset="2"/>
              <a:buChar char="Ø"/>
              <a:defRPr/>
            </a:pPr>
            <a:r>
              <a:rPr lang="pl-PL" sz="1400" dirty="0" smtClean="0">
                <a:latin typeface="Arial" pitchFamily="34" charset="0"/>
                <a:cs typeface="Arial" pitchFamily="34" charset="0"/>
              </a:rPr>
              <a:t> Pomoc nie może być udzielona wnioskodawcy, który w ciągu dwóch lat poprzedzających złożenie wniosku o dofinansowanie przeniósł taką samą lub podobną działalność lub jej część z zakładu na terenie Europejskiego Obszaru Gospodarczego do zakładu, w którym dokonuje się inwestycja objęta wnioskiem o dofinansowanie lub zamierza dokonać takiego przeniesienia w ciągu dwóch lat od zakończenia inwestycji początkowej, której dotyczy wniosek o dofinansowanie.</a:t>
            </a:r>
          </a:p>
          <a:p>
            <a:pPr algn="just">
              <a:buFont typeface="Wingdings" pitchFamily="2" charset="2"/>
              <a:buChar char="Ø"/>
              <a:defRPr/>
            </a:pPr>
            <a:endParaRPr lang="pl-PL" sz="1400" dirty="0" smtClean="0">
              <a:latin typeface="Arial" pitchFamily="34" charset="0"/>
              <a:cs typeface="Arial" pitchFamily="34" charset="0"/>
            </a:endParaRP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52711"/>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0" name="Prostokąt 9"/>
          <p:cNvSpPr/>
          <p:nvPr/>
        </p:nvSpPr>
        <p:spPr>
          <a:xfrm>
            <a:off x="2286000" y="1597730"/>
            <a:ext cx="4572000" cy="369332"/>
          </a:xfrm>
          <a:prstGeom prst="rect">
            <a:avLst/>
          </a:prstGeom>
        </p:spPr>
        <p:txBody>
          <a:bodyPr>
            <a:spAutoFit/>
          </a:bodyPr>
          <a:lstStyle/>
          <a:p>
            <a:pPr algn="just">
              <a:buFont typeface="Wingdings" pitchFamily="2" charset="2"/>
              <a:buChar char="§"/>
              <a:defRPr/>
            </a:pPr>
            <a:endParaRPr lang="pl-PL" dirty="0" smtClean="0"/>
          </a:p>
        </p:txBody>
      </p:sp>
      <p:sp>
        <p:nvSpPr>
          <p:cNvPr id="16" name="Prostokąt 15"/>
          <p:cNvSpPr/>
          <p:nvPr/>
        </p:nvSpPr>
        <p:spPr>
          <a:xfrm>
            <a:off x="590335" y="1533465"/>
            <a:ext cx="8553665" cy="3708708"/>
          </a:xfrm>
          <a:prstGeom prst="rect">
            <a:avLst/>
          </a:prstGeom>
        </p:spPr>
        <p:txBody>
          <a:bodyPr wrap="square">
            <a:spAutoFit/>
          </a:bodyPr>
          <a:lstStyle/>
          <a:p>
            <a:pPr algn="just"/>
            <a:endParaRPr lang="pl-PL" b="1" spc="100" dirty="0" smtClean="0">
              <a:solidFill>
                <a:schemeClr val="tx2">
                  <a:lumMod val="75000"/>
                </a:schemeClr>
              </a:solidFill>
              <a:latin typeface="TitilliumText25L"/>
            </a:endParaRPr>
          </a:p>
          <a:p>
            <a:pPr algn="just"/>
            <a:r>
              <a:rPr lang="pl-PL" sz="1400" b="1" spc="100" dirty="0" smtClean="0">
                <a:latin typeface="Arial" pitchFamily="34" charset="0"/>
                <a:cs typeface="Arial" pitchFamily="34" charset="0"/>
              </a:rPr>
              <a:t>Dofinansowanie </a:t>
            </a:r>
            <a:r>
              <a:rPr lang="pl-PL" sz="1400" b="1" spc="100" dirty="0">
                <a:latin typeface="Arial" pitchFamily="34" charset="0"/>
                <a:cs typeface="Arial" pitchFamily="34" charset="0"/>
              </a:rPr>
              <a:t>nie może być udzielone na </a:t>
            </a:r>
            <a:r>
              <a:rPr lang="pl-PL" sz="1400" b="1" spc="100" dirty="0" smtClean="0">
                <a:latin typeface="Arial" pitchFamily="34" charset="0"/>
                <a:cs typeface="Arial" pitchFamily="34" charset="0"/>
              </a:rPr>
              <a:t>projekty</a:t>
            </a:r>
            <a:r>
              <a:rPr lang="pl-PL" sz="1400" b="1" spc="100" dirty="0">
                <a:latin typeface="Arial" pitchFamily="34" charset="0"/>
                <a:cs typeface="Arial" pitchFamily="34" charset="0"/>
              </a:rPr>
              <a:t> </a:t>
            </a:r>
            <a:r>
              <a:rPr lang="pl-PL" sz="1400" b="1" dirty="0">
                <a:latin typeface="Arial" pitchFamily="34" charset="0"/>
                <a:cs typeface="Arial" pitchFamily="34" charset="0"/>
              </a:rPr>
              <a:t>dotyczące działalności gospodarczej prowadzonej w </a:t>
            </a:r>
            <a:r>
              <a:rPr lang="pl-PL" sz="1400" b="1" dirty="0" smtClean="0">
                <a:latin typeface="Arial" pitchFamily="34" charset="0"/>
                <a:cs typeface="Arial" pitchFamily="34" charset="0"/>
              </a:rPr>
              <a:t>sektorze:</a:t>
            </a:r>
            <a:endParaRPr lang="pl-PL" sz="1400" b="1" spc="100" dirty="0" smtClean="0">
              <a:latin typeface="Arial" pitchFamily="34" charset="0"/>
              <a:cs typeface="Arial" pitchFamily="34" charset="0"/>
            </a:endParaRPr>
          </a:p>
          <a:p>
            <a:pPr algn="just"/>
            <a:endParaRPr lang="pl-PL" sz="1400" b="1" spc="100" dirty="0">
              <a:latin typeface="Arial" pitchFamily="34" charset="0"/>
              <a:cs typeface="Arial" pitchFamily="34" charset="0"/>
            </a:endParaRP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hutnictwa żelaza i stali, </a:t>
            </a: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węglowym, </a:t>
            </a: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budownictwa okrętowego, </a:t>
            </a: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włókien syntetycznych, </a:t>
            </a: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transportu i związanej z nim infrastruktury, </a:t>
            </a:r>
          </a:p>
          <a:p>
            <a:pPr marL="144000" algn="just">
              <a:spcBef>
                <a:spcPts val="600"/>
              </a:spcBef>
              <a:buFont typeface="Arial" panose="020B0604020202020204" pitchFamily="34" charset="0"/>
              <a:buChar char="•"/>
            </a:pPr>
            <a:r>
              <a:rPr lang="pl-PL" sz="1400" dirty="0" smtClean="0">
                <a:latin typeface="Arial" pitchFamily="34" charset="0"/>
                <a:cs typeface="Arial" pitchFamily="34" charset="0"/>
              </a:rPr>
              <a:t> wytwarzania energii, jej dystrybucji i infrastruktury</a:t>
            </a:r>
            <a:r>
              <a:rPr lang="pl-PL" sz="1400" dirty="0" smtClean="0">
                <a:solidFill>
                  <a:schemeClr val="tx2">
                    <a:lumMod val="75000"/>
                  </a:schemeClr>
                </a:solidFill>
                <a:latin typeface="Arial" pitchFamily="34" charset="0"/>
                <a:cs typeface="Arial" pitchFamily="34" charset="0"/>
              </a:rPr>
              <a:t>.</a:t>
            </a:r>
          </a:p>
          <a:p>
            <a:pPr marL="144000" algn="just">
              <a:spcBef>
                <a:spcPts val="600"/>
              </a:spcBef>
            </a:pPr>
            <a:r>
              <a:rPr lang="pl-PL" sz="1600" dirty="0" smtClean="0">
                <a:solidFill>
                  <a:schemeClr val="tx2">
                    <a:lumMod val="75000"/>
                  </a:schemeClr>
                </a:solidFill>
                <a:latin typeface="TitilliumText25L"/>
              </a:rPr>
              <a:t> </a:t>
            </a:r>
          </a:p>
          <a:p>
            <a:pPr algn="just">
              <a:buFont typeface="Wingdings" pitchFamily="2" charset="2"/>
              <a:buChar char="Ø"/>
            </a:pPr>
            <a:endParaRPr lang="pl-PL" sz="1600" dirty="0" smtClean="0">
              <a:solidFill>
                <a:schemeClr val="tx2">
                  <a:lumMod val="75000"/>
                </a:schemeClr>
              </a:solidFill>
              <a:latin typeface="TitilliumText25L"/>
            </a:endParaRPr>
          </a:p>
          <a:p>
            <a:pPr algn="just">
              <a:buFont typeface="Wingdings" pitchFamily="2" charset="2"/>
              <a:buChar char="Ø"/>
            </a:pPr>
            <a:endParaRPr lang="pl-PL" sz="1200" dirty="0" smtClean="0">
              <a:solidFill>
                <a:schemeClr val="tx2">
                  <a:lumMod val="75000"/>
                </a:schemeClr>
              </a:solidFill>
              <a:latin typeface="TitilliumText25L"/>
            </a:endParaRPr>
          </a:p>
          <a:p>
            <a:pPr algn="just"/>
            <a:r>
              <a:rPr lang="pl-PL" sz="1200" strike="sngStrike" dirty="0">
                <a:solidFill>
                  <a:schemeClr val="tx2">
                    <a:lumMod val="75000"/>
                  </a:schemeClr>
                </a:solidFill>
                <a:latin typeface="TitilliumText25L"/>
              </a:rPr>
              <a:t> </a:t>
            </a:r>
            <a:endParaRPr lang="pl-PL" sz="1200" strike="sngStrike" dirty="0" smtClean="0">
              <a:solidFill>
                <a:schemeClr val="tx2">
                  <a:lumMod val="75000"/>
                </a:schemeClr>
              </a:solidFill>
              <a:latin typeface="TitilliumText25L"/>
            </a:endParaRPr>
          </a:p>
        </p:txBody>
      </p:sp>
      <p:sp>
        <p:nvSpPr>
          <p:cNvPr id="17" name="Prostokąt 16"/>
          <p:cNvSpPr/>
          <p:nvPr/>
        </p:nvSpPr>
        <p:spPr>
          <a:xfrm>
            <a:off x="5571460" y="0"/>
            <a:ext cx="3572540" cy="553998"/>
          </a:xfrm>
          <a:prstGeom prst="rect">
            <a:avLst/>
          </a:prstGeom>
        </p:spPr>
        <p:txBody>
          <a:bodyPr wrap="square">
            <a:spAutoFit/>
          </a:bodyPr>
          <a:lstStyle/>
          <a:p>
            <a:pPr algn="ctr">
              <a:buFont typeface="Arial" charset="0"/>
              <a:buNone/>
            </a:pPr>
            <a:r>
              <a:rPr lang="pl-PL" sz="1500" b="1" dirty="0">
                <a:latin typeface="TitilliumText25L"/>
              </a:rPr>
              <a:t>Wykluczenia z możliwości </a:t>
            </a:r>
            <a:br>
              <a:rPr lang="pl-PL" sz="1500" b="1" dirty="0">
                <a:latin typeface="TitilliumText25L"/>
              </a:rPr>
            </a:br>
            <a:r>
              <a:rPr lang="pl-PL" sz="1500" b="1" dirty="0" smtClean="0">
                <a:latin typeface="TitilliumText25L"/>
              </a:rPr>
              <a:t>dofinansowania</a:t>
            </a:r>
          </a:p>
        </p:txBody>
      </p:sp>
      <p:pic>
        <p:nvPicPr>
          <p:cNvPr id="18" name="Obraz 8"/>
          <p:cNvPicPr>
            <a:picLocks noChangeAspect="1"/>
          </p:cNvPicPr>
          <p:nvPr/>
        </p:nvPicPr>
        <p:blipFill>
          <a:blip r:embed="rId6" cstate="print"/>
          <a:srcRect/>
          <a:stretch>
            <a:fillRect/>
          </a:stretch>
        </p:blipFill>
        <p:spPr bwMode="auto">
          <a:xfrm>
            <a:off x="131991" y="-133923"/>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Obraz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5163" y="17092"/>
            <a:ext cx="8994297"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0"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
        <p:nvSpPr>
          <p:cNvPr id="16" name="Prostokąt 15"/>
          <p:cNvSpPr/>
          <p:nvPr/>
        </p:nvSpPr>
        <p:spPr>
          <a:xfrm>
            <a:off x="2025354" y="689389"/>
            <a:ext cx="6734086" cy="584775"/>
          </a:xfrm>
          <a:prstGeom prst="rect">
            <a:avLst/>
          </a:prstGeom>
        </p:spPr>
        <p:txBody>
          <a:bodyPr wrap="square">
            <a:spAutoFit/>
          </a:bodyPr>
          <a:lstStyle/>
          <a:p>
            <a:pPr algn="ctr"/>
            <a:endParaRPr lang="pl-PL" sz="2000" b="1" u="sng" dirty="0" smtClean="0">
              <a:latin typeface="Arial" pitchFamily="34" charset="0"/>
              <a:ea typeface="Batang" pitchFamily="18" charset="-127"/>
              <a:cs typeface="Arial" pitchFamily="34" charset="0"/>
            </a:endParaRPr>
          </a:p>
          <a:p>
            <a:endParaRPr lang="pl-PL" sz="1200" b="1" dirty="0" smtClean="0">
              <a:solidFill>
                <a:schemeClr val="tx2">
                  <a:lumMod val="75000"/>
                </a:schemeClr>
              </a:solidFill>
              <a:latin typeface="TitilliumText25L" pitchFamily="50" charset="-18"/>
            </a:endParaRPr>
          </a:p>
        </p:txBody>
      </p:sp>
      <p:sp>
        <p:nvSpPr>
          <p:cNvPr id="20" name="Strzałka w prawo 19"/>
          <p:cNvSpPr/>
          <p:nvPr/>
        </p:nvSpPr>
        <p:spPr>
          <a:xfrm>
            <a:off x="239281" y="1397523"/>
            <a:ext cx="4035007" cy="1623700"/>
          </a:xfrm>
          <a:prstGeom prst="rightArrow">
            <a:avLst/>
          </a:prstGeom>
          <a:solidFill>
            <a:schemeClr val="tx2">
              <a:lumMod val="60000"/>
              <a:lumOff val="40000"/>
            </a:schemeClr>
          </a:solidFill>
          <a:ln>
            <a:solidFill>
              <a:schemeClr val="tx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bg1"/>
                </a:solidFill>
                <a:latin typeface="Arial" pitchFamily="34" charset="0"/>
                <a:ea typeface="Batang" pitchFamily="18" charset="-127"/>
                <a:cs typeface="Arial" pitchFamily="34" charset="0"/>
              </a:rPr>
              <a:t>Oś Priorytetowa 1                        </a:t>
            </a:r>
            <a:r>
              <a:rPr lang="pl-PL" sz="1400" b="1" dirty="0" smtClean="0">
                <a:solidFill>
                  <a:schemeClr val="bg1"/>
                </a:solidFill>
                <a:latin typeface="Arial" pitchFamily="34" charset="0"/>
                <a:ea typeface="Batang" pitchFamily="18" charset="-127"/>
                <a:cs typeface="Arial" pitchFamily="34" charset="0"/>
              </a:rPr>
              <a:t>Gospodarka,  Innowacje,  Nowoczesne Technologie</a:t>
            </a:r>
            <a:endParaRPr lang="pl-PL" sz="1400" b="1" dirty="0">
              <a:solidFill>
                <a:schemeClr val="bg1"/>
              </a:solidFill>
              <a:latin typeface="Arial" pitchFamily="34" charset="0"/>
              <a:ea typeface="Batang" pitchFamily="18" charset="-127"/>
              <a:cs typeface="Arial" pitchFamily="34" charset="0"/>
            </a:endParaRPr>
          </a:p>
        </p:txBody>
      </p:sp>
      <p:pic>
        <p:nvPicPr>
          <p:cNvPr id="21" name="Obraz 20"/>
          <p:cNvPicPr/>
          <p:nvPr/>
        </p:nvPicPr>
        <p:blipFill>
          <a:blip r:embed="rId7" cstate="print"/>
          <a:srcRect/>
          <a:stretch>
            <a:fillRect/>
          </a:stretch>
        </p:blipFill>
        <p:spPr bwMode="auto">
          <a:xfrm>
            <a:off x="1958969" y="6219243"/>
            <a:ext cx="5760720" cy="488124"/>
          </a:xfrm>
          <a:prstGeom prst="rect">
            <a:avLst/>
          </a:prstGeom>
          <a:noFill/>
          <a:ln w="9525">
            <a:noFill/>
            <a:miter lim="800000"/>
            <a:headEnd/>
            <a:tailEnd/>
          </a:ln>
        </p:spPr>
      </p:pic>
      <p:sp>
        <p:nvSpPr>
          <p:cNvPr id="19" name="Strzałka w prawo 18"/>
          <p:cNvSpPr/>
          <p:nvPr/>
        </p:nvSpPr>
        <p:spPr>
          <a:xfrm>
            <a:off x="239282" y="2459052"/>
            <a:ext cx="4423029" cy="1939895"/>
          </a:xfrm>
          <a:prstGeom prst="rightArrow">
            <a:avLst/>
          </a:prstGeom>
          <a:solidFill>
            <a:schemeClr val="tx2">
              <a:lumMod val="60000"/>
              <a:lumOff val="40000"/>
            </a:schemeClr>
          </a:solidFill>
          <a:ln>
            <a:solidFill>
              <a:schemeClr val="tx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bg1"/>
                </a:solidFill>
                <a:latin typeface="Arial" pitchFamily="34" charset="0"/>
                <a:ea typeface="Batang" pitchFamily="18" charset="-127"/>
                <a:cs typeface="Arial" pitchFamily="34" charset="0"/>
              </a:rPr>
              <a:t>Działanie 1.5</a:t>
            </a:r>
            <a:r>
              <a:rPr lang="pl-PL" b="1" dirty="0" smtClean="0">
                <a:solidFill>
                  <a:schemeClr val="bg1"/>
                </a:solidFill>
                <a:latin typeface="Arial" pitchFamily="34" charset="0"/>
                <a:cs typeface="Arial" pitchFamily="34" charset="0"/>
              </a:rPr>
              <a:t>                                                       </a:t>
            </a:r>
            <a:r>
              <a:rPr lang="pl-PL" sz="1400" b="1" dirty="0" smtClean="0">
                <a:solidFill>
                  <a:schemeClr val="bg1"/>
                </a:solidFill>
                <a:latin typeface="Arial" pitchFamily="34" charset="0"/>
                <a:ea typeface="Batang" pitchFamily="18" charset="-127"/>
                <a:cs typeface="Arial" pitchFamily="34" charset="0"/>
              </a:rPr>
              <a:t>Inwestycje przedsiębiorstw wspierające rozwój regionalnych specjalizacji </a:t>
            </a:r>
            <a:br>
              <a:rPr lang="pl-PL" sz="1400" b="1" dirty="0" smtClean="0">
                <a:solidFill>
                  <a:schemeClr val="bg1"/>
                </a:solidFill>
                <a:latin typeface="Arial" pitchFamily="34" charset="0"/>
                <a:ea typeface="Batang" pitchFamily="18" charset="-127"/>
                <a:cs typeface="Arial" pitchFamily="34" charset="0"/>
              </a:rPr>
            </a:br>
            <a:r>
              <a:rPr lang="pl-PL" sz="1400" b="1" dirty="0" smtClean="0">
                <a:solidFill>
                  <a:schemeClr val="bg1"/>
                </a:solidFill>
                <a:latin typeface="Arial" pitchFamily="34" charset="0"/>
                <a:ea typeface="Batang" pitchFamily="18" charset="-127"/>
                <a:cs typeface="Arial" pitchFamily="34" charset="0"/>
              </a:rPr>
              <a:t>oraz inteligentnych specjalizacji </a:t>
            </a:r>
            <a:endParaRPr lang="pl-PL" sz="1400" b="1" dirty="0">
              <a:solidFill>
                <a:schemeClr val="bg1"/>
              </a:solidFill>
              <a:latin typeface="Arial" pitchFamily="34" charset="0"/>
              <a:ea typeface="Batang" pitchFamily="18" charset="-127"/>
              <a:cs typeface="Arial" pitchFamily="34" charset="0"/>
            </a:endParaRPr>
          </a:p>
        </p:txBody>
      </p:sp>
      <p:sp>
        <p:nvSpPr>
          <p:cNvPr id="18" name="Strzałka w prawo 17"/>
          <p:cNvSpPr/>
          <p:nvPr/>
        </p:nvSpPr>
        <p:spPr>
          <a:xfrm>
            <a:off x="239282" y="3724543"/>
            <a:ext cx="4600048" cy="1623700"/>
          </a:xfrm>
          <a:prstGeom prst="rightArrow">
            <a:avLst/>
          </a:prstGeom>
          <a:solidFill>
            <a:schemeClr val="tx2">
              <a:lumMod val="60000"/>
              <a:lumOff val="40000"/>
            </a:schemeClr>
          </a:solidFill>
          <a:ln>
            <a:solidFill>
              <a:schemeClr val="tx2">
                <a:lumMod val="40000"/>
                <a:lumOff val="60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bg1"/>
                </a:solidFill>
                <a:latin typeface="Arial" pitchFamily="34" charset="0"/>
                <a:ea typeface="Batang" pitchFamily="18" charset="-127"/>
                <a:cs typeface="Arial" pitchFamily="34" charset="0"/>
              </a:rPr>
              <a:t>Typ projektu</a:t>
            </a:r>
          </a:p>
          <a:p>
            <a:pPr algn="ctr"/>
            <a:r>
              <a:rPr lang="pl-PL" b="1" dirty="0" smtClean="0">
                <a:solidFill>
                  <a:schemeClr val="bg1"/>
                </a:solidFill>
                <a:effectLst>
                  <a:outerShdw blurRad="38100" dist="38100" dir="2700000" algn="tl">
                    <a:srgbClr val="000000">
                      <a:alpha val="43137"/>
                    </a:srgbClr>
                  </a:outerShdw>
                </a:effectLst>
                <a:latin typeface="Arial" pitchFamily="34" charset="0"/>
                <a:ea typeface="Batang" pitchFamily="18" charset="-127"/>
                <a:cs typeface="Arial" pitchFamily="34" charset="0"/>
              </a:rPr>
              <a:t> </a:t>
            </a:r>
            <a:r>
              <a:rPr lang="pl-PL" sz="1400" b="1" dirty="0" smtClean="0">
                <a:solidFill>
                  <a:schemeClr val="bg1"/>
                </a:solidFill>
                <a:latin typeface="Arial" pitchFamily="34" charset="0"/>
                <a:ea typeface="Batang" pitchFamily="18" charset="-127"/>
                <a:cs typeface="Arial" pitchFamily="34" charset="0"/>
              </a:rPr>
              <a:t>Innowacyjne inwestycje przedsiębiorstw</a:t>
            </a:r>
            <a:endParaRPr lang="pl-PL" sz="1400" b="1" dirty="0">
              <a:solidFill>
                <a:schemeClr val="bg1"/>
              </a:solidFill>
              <a:latin typeface="Arial" pitchFamily="34" charset="0"/>
              <a:ea typeface="Batang" pitchFamily="18" charset="-127"/>
              <a:cs typeface="Arial" pitchFamily="34" charset="0"/>
            </a:endParaRPr>
          </a:p>
        </p:txBody>
      </p:sp>
      <p:sp>
        <p:nvSpPr>
          <p:cNvPr id="15" name="Prostokąt zaokrąglony 14"/>
          <p:cNvSpPr/>
          <p:nvPr/>
        </p:nvSpPr>
        <p:spPr>
          <a:xfrm>
            <a:off x="4662311" y="3370520"/>
            <a:ext cx="4317817" cy="861238"/>
          </a:xfrm>
          <a:prstGeom prst="roundRect">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20650" h="88900"/>
            <a:bevelB w="88900" h="31750"/>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l-PL" sz="1600" b="1" dirty="0" smtClean="0">
                <a:solidFill>
                  <a:schemeClr val="bg1"/>
                </a:solidFill>
                <a:latin typeface="Arial" panose="020B0604020202020204" pitchFamily="34" charset="0"/>
                <a:cs typeface="Arial" panose="020B0604020202020204" pitchFamily="34" charset="0"/>
              </a:rPr>
              <a:t>Konkurs nr RPZP.01.05.00-IZ.00-32-006/19</a:t>
            </a:r>
            <a:br>
              <a:rPr lang="pl-PL" sz="1600" b="1" dirty="0" smtClean="0">
                <a:solidFill>
                  <a:schemeClr val="bg1"/>
                </a:solidFill>
                <a:latin typeface="Arial" panose="020B0604020202020204" pitchFamily="34" charset="0"/>
                <a:cs typeface="Arial" panose="020B0604020202020204" pitchFamily="34" charset="0"/>
              </a:rPr>
            </a:br>
            <a:r>
              <a:rPr lang="pl-PL" sz="1600" b="1" dirty="0" smtClean="0">
                <a:solidFill>
                  <a:schemeClr val="bg1"/>
                </a:solidFill>
                <a:latin typeface="Arial" panose="020B0604020202020204" pitchFamily="34" charset="0"/>
                <a:cs typeface="Arial" panose="020B0604020202020204" pitchFamily="34" charset="0"/>
              </a:rPr>
              <a:t>dla sektora turystyki</a:t>
            </a:r>
            <a:endParaRPr lang="pl-PL"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0" name="Prostokąt 9"/>
          <p:cNvSpPr/>
          <p:nvPr/>
        </p:nvSpPr>
        <p:spPr>
          <a:xfrm>
            <a:off x="2286000" y="1597730"/>
            <a:ext cx="4572000" cy="369332"/>
          </a:xfrm>
          <a:prstGeom prst="rect">
            <a:avLst/>
          </a:prstGeom>
        </p:spPr>
        <p:txBody>
          <a:bodyPr>
            <a:spAutoFit/>
          </a:bodyPr>
          <a:lstStyle/>
          <a:p>
            <a:pPr algn="just">
              <a:buFont typeface="Wingdings" pitchFamily="2" charset="2"/>
              <a:buChar char="§"/>
              <a:defRPr/>
            </a:pPr>
            <a:endParaRPr lang="pl-PL" dirty="0" smtClean="0"/>
          </a:p>
        </p:txBody>
      </p:sp>
      <p:sp>
        <p:nvSpPr>
          <p:cNvPr id="16" name="Prostokąt 15"/>
          <p:cNvSpPr/>
          <p:nvPr/>
        </p:nvSpPr>
        <p:spPr>
          <a:xfrm>
            <a:off x="590335" y="1533465"/>
            <a:ext cx="8553665" cy="954107"/>
          </a:xfrm>
          <a:prstGeom prst="rect">
            <a:avLst/>
          </a:prstGeom>
        </p:spPr>
        <p:txBody>
          <a:bodyPr wrap="square">
            <a:spAutoFit/>
          </a:bodyPr>
          <a:lstStyle/>
          <a:p>
            <a:pPr algn="just"/>
            <a:endParaRPr lang="pl-PL" sz="1600" b="1" spc="100" dirty="0">
              <a:solidFill>
                <a:srgbClr val="FF0000"/>
              </a:solidFill>
              <a:latin typeface="TitilliumText25L"/>
            </a:endParaRPr>
          </a:p>
          <a:p>
            <a:pPr algn="just"/>
            <a:endParaRPr lang="pl-PL" sz="1600" dirty="0" smtClean="0">
              <a:solidFill>
                <a:schemeClr val="tx2">
                  <a:lumMod val="75000"/>
                </a:schemeClr>
              </a:solidFill>
              <a:latin typeface="TitilliumText25L"/>
            </a:endParaRPr>
          </a:p>
          <a:p>
            <a:pPr algn="just">
              <a:buFont typeface="Wingdings" pitchFamily="2" charset="2"/>
              <a:buChar char="Ø"/>
            </a:pPr>
            <a:endParaRPr lang="pl-PL" sz="1200" dirty="0" smtClean="0">
              <a:solidFill>
                <a:schemeClr val="tx2">
                  <a:lumMod val="75000"/>
                </a:schemeClr>
              </a:solidFill>
              <a:latin typeface="TitilliumText25L"/>
            </a:endParaRPr>
          </a:p>
          <a:p>
            <a:pPr algn="just"/>
            <a:r>
              <a:rPr lang="pl-PL" sz="1200" strike="sngStrike" dirty="0">
                <a:solidFill>
                  <a:schemeClr val="tx2">
                    <a:lumMod val="75000"/>
                  </a:schemeClr>
                </a:solidFill>
                <a:latin typeface="TitilliumText25L"/>
              </a:rPr>
              <a:t> </a:t>
            </a:r>
            <a:endParaRPr lang="pl-PL" sz="1200" strike="sngStrike" dirty="0" smtClean="0">
              <a:solidFill>
                <a:schemeClr val="tx2">
                  <a:lumMod val="75000"/>
                </a:schemeClr>
              </a:solidFill>
              <a:latin typeface="TitilliumText25L"/>
            </a:endParaRPr>
          </a:p>
        </p:txBody>
      </p:sp>
      <p:sp>
        <p:nvSpPr>
          <p:cNvPr id="17" name="Prostokąt 16"/>
          <p:cNvSpPr/>
          <p:nvPr/>
        </p:nvSpPr>
        <p:spPr>
          <a:xfrm>
            <a:off x="4455042" y="0"/>
            <a:ext cx="4688958" cy="784830"/>
          </a:xfrm>
          <a:prstGeom prst="rect">
            <a:avLst/>
          </a:prstGeom>
        </p:spPr>
        <p:txBody>
          <a:bodyPr wrap="square">
            <a:spAutoFit/>
          </a:bodyPr>
          <a:lstStyle/>
          <a:p>
            <a:pPr algn="ctr"/>
            <a:r>
              <a:rPr lang="pl-PL" sz="1500" b="1" spc="100" dirty="0" smtClean="0">
                <a:latin typeface="Arial" pitchFamily="34" charset="0"/>
                <a:cs typeface="Arial" pitchFamily="34" charset="0"/>
              </a:rPr>
              <a:t>Szczególne zasady dotyczące projektów </a:t>
            </a:r>
            <a:r>
              <a:rPr lang="pl-PL" sz="1500" b="1" dirty="0" smtClean="0">
                <a:latin typeface="Arial" pitchFamily="34" charset="0"/>
                <a:cs typeface="Arial" pitchFamily="34" charset="0"/>
              </a:rPr>
              <a:t>związanych z wytwarzaniem energii, jej dystrybucji i infrastruktury</a:t>
            </a:r>
            <a:endParaRPr lang="pl-PL" sz="1500" b="1" spc="100" dirty="0">
              <a:latin typeface="Arial" pitchFamily="34" charset="0"/>
              <a:cs typeface="Arial" pitchFamily="34" charset="0"/>
            </a:endParaRPr>
          </a:p>
        </p:txBody>
      </p:sp>
      <p:pic>
        <p:nvPicPr>
          <p:cNvPr id="18" name="Obraz 8"/>
          <p:cNvPicPr>
            <a:picLocks noChangeAspect="1"/>
          </p:cNvPicPr>
          <p:nvPr/>
        </p:nvPicPr>
        <p:blipFill>
          <a:blip r:embed="rId6" cstate="print"/>
          <a:srcRect/>
          <a:stretch>
            <a:fillRect/>
          </a:stretch>
        </p:blipFill>
        <p:spPr bwMode="auto">
          <a:xfrm>
            <a:off x="206418" y="0"/>
            <a:ext cx="1762095" cy="1370072"/>
          </a:xfrm>
          <a:prstGeom prst="rect">
            <a:avLst/>
          </a:prstGeom>
          <a:noFill/>
          <a:ln w="9525">
            <a:noFill/>
            <a:miter lim="800000"/>
            <a:headEnd/>
            <a:tailEnd/>
          </a:ln>
        </p:spPr>
      </p:pic>
      <p:sp>
        <p:nvSpPr>
          <p:cNvPr id="19" name="Prostokąt 18"/>
          <p:cNvSpPr/>
          <p:nvPr/>
        </p:nvSpPr>
        <p:spPr>
          <a:xfrm>
            <a:off x="574159" y="1382232"/>
            <a:ext cx="8304028" cy="5293757"/>
          </a:xfrm>
          <a:prstGeom prst="rect">
            <a:avLst/>
          </a:prstGeom>
        </p:spPr>
        <p:txBody>
          <a:bodyPr wrap="square">
            <a:spAutoFit/>
          </a:bodyPr>
          <a:lstStyle/>
          <a:p>
            <a:pPr algn="just" eaLnBrk="0" fontAlgn="base" hangingPunct="0">
              <a:spcBef>
                <a:spcPct val="0"/>
              </a:spcBef>
              <a:spcAft>
                <a:spcPct val="0"/>
              </a:spcAft>
            </a:pPr>
            <a:r>
              <a:rPr lang="pl-PL" b="1" dirty="0" smtClean="0">
                <a:solidFill>
                  <a:schemeClr val="accent1"/>
                </a:solidFill>
                <a:latin typeface="Arial" pitchFamily="34" charset="0"/>
                <a:cs typeface="Arial" pitchFamily="34" charset="0"/>
              </a:rPr>
              <a:t>UWAGA</a:t>
            </a:r>
            <a:r>
              <a:rPr lang="pl-PL" b="1" dirty="0" smtClean="0">
                <a:latin typeface="Arial" pitchFamily="34" charset="0"/>
                <a:cs typeface="Arial" pitchFamily="34" charset="0"/>
              </a:rPr>
              <a:t>:</a:t>
            </a:r>
            <a:r>
              <a:rPr lang="pl-PL" dirty="0" smtClean="0">
                <a:latin typeface="Arial" pitchFamily="34" charset="0"/>
                <a:cs typeface="Arial" pitchFamily="34" charset="0"/>
              </a:rPr>
              <a:t> </a:t>
            </a:r>
          </a:p>
          <a:p>
            <a:pPr algn="just" eaLnBrk="0" fontAlgn="base" hangingPunct="0">
              <a:spcBef>
                <a:spcPct val="0"/>
              </a:spcBef>
              <a:spcAft>
                <a:spcPct val="0"/>
              </a:spcAft>
            </a:pPr>
            <a:r>
              <a:rPr lang="pl-PL" sz="1400" dirty="0" smtClean="0">
                <a:latin typeface="Arial" pitchFamily="34" charset="0"/>
                <a:cs typeface="Arial" pitchFamily="34" charset="0"/>
              </a:rPr>
              <a:t>Ze względu na wykluczenie z regionalnej pomocy inwestycyjnej sektora wytwarzania energii, jej dystrybucji i infrastruktury, nabycie w ramach projektu </a:t>
            </a:r>
            <a:r>
              <a:rPr lang="pl-PL" sz="1400" b="1" dirty="0" smtClean="0">
                <a:latin typeface="Arial" pitchFamily="34" charset="0"/>
                <a:cs typeface="Arial" pitchFamily="34" charset="0"/>
              </a:rPr>
              <a:t>urządzeń do wytwarzania energii ze źródeł konwencjonalnych</a:t>
            </a:r>
            <a:r>
              <a:rPr lang="pl-PL" sz="1400" dirty="0" smtClean="0">
                <a:latin typeface="Arial" pitchFamily="34" charset="0"/>
                <a:cs typeface="Arial" pitchFamily="34" charset="0"/>
              </a:rPr>
              <a:t> – wytwarzających energię z paliw kopalnych (np. kotły/piece gazowe, kotły/piece na olej opałowy, nagrzewnice gazowe, promienniki gazowe, agregaty prądotwórcze, itp.) może być dofinansowane </a:t>
            </a:r>
            <a:r>
              <a:rPr lang="pl-PL" sz="1400" u="sng" dirty="0" smtClean="0">
                <a:latin typeface="Arial" pitchFamily="34" charset="0"/>
                <a:cs typeface="Arial" pitchFamily="34" charset="0"/>
              </a:rPr>
              <a:t>wyłącznie w ramach pomocy de </a:t>
            </a:r>
            <a:r>
              <a:rPr lang="pl-PL" sz="1400" u="sng" dirty="0" err="1" smtClean="0">
                <a:latin typeface="Arial" pitchFamily="34" charset="0"/>
                <a:cs typeface="Arial" pitchFamily="34" charset="0"/>
              </a:rPr>
              <a:t>minimis</a:t>
            </a:r>
            <a:r>
              <a:rPr lang="pl-PL" sz="1400" dirty="0" smtClean="0">
                <a:latin typeface="Arial" pitchFamily="34" charset="0"/>
                <a:cs typeface="Arial" pitchFamily="34" charset="0"/>
              </a:rPr>
              <a:t> (o której mowa w rozdziale 2.4 regulaminu), pod </a:t>
            </a:r>
            <a:r>
              <a:rPr lang="pl-PL" sz="1400" dirty="0" smtClean="0">
                <a:latin typeface="Arial" pitchFamily="34" charset="0"/>
                <a:ea typeface="Calibri" pitchFamily="34" charset="0"/>
                <a:cs typeface="Arial" pitchFamily="34" charset="0"/>
              </a:rPr>
              <a:t>warunkiem, że wytworzona energia zużywana będzie wyłącznie na potrzeby własne wnioskodawcy.</a:t>
            </a:r>
          </a:p>
          <a:p>
            <a:pPr algn="just" eaLnBrk="0" fontAlgn="base" hangingPunct="0">
              <a:spcBef>
                <a:spcPct val="0"/>
              </a:spcBef>
              <a:spcAft>
                <a:spcPct val="0"/>
              </a:spcAft>
            </a:pPr>
            <a:endParaRPr lang="pl-PL" sz="1400" dirty="0" smtClean="0">
              <a:latin typeface="Arial" pitchFamily="34" charset="0"/>
              <a:ea typeface="Calibri" pitchFamily="34" charset="0"/>
              <a:cs typeface="Arial" pitchFamily="34" charset="0"/>
            </a:endParaRPr>
          </a:p>
          <a:p>
            <a:pPr algn="just" eaLnBrk="0" fontAlgn="base" hangingPunct="0">
              <a:spcBef>
                <a:spcPct val="0"/>
              </a:spcBef>
              <a:spcAft>
                <a:spcPct val="0"/>
              </a:spcAft>
            </a:pPr>
            <a:endParaRPr lang="pl-PL" sz="1400" dirty="0" smtClean="0">
              <a:latin typeface="Arial" pitchFamily="34" charset="0"/>
              <a:ea typeface="Calibri" pitchFamily="34" charset="0"/>
              <a:cs typeface="Arial" pitchFamily="34" charset="0"/>
            </a:endParaRPr>
          </a:p>
          <a:p>
            <a:pPr algn="just" eaLnBrk="0" fontAlgn="base" hangingPunct="0">
              <a:spcBef>
                <a:spcPct val="0"/>
              </a:spcBef>
              <a:spcAft>
                <a:spcPct val="0"/>
              </a:spcAft>
            </a:pPr>
            <a:endParaRPr lang="pl-PL" sz="14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l-PL" sz="1400" dirty="0" smtClean="0">
                <a:latin typeface="Arial" pitchFamily="34" charset="0"/>
                <a:ea typeface="Calibri" pitchFamily="34" charset="0"/>
                <a:cs typeface="Arial" pitchFamily="34" charset="0"/>
              </a:rPr>
              <a:t>Nabycie w ramach projektu </a:t>
            </a:r>
            <a:r>
              <a:rPr lang="pl-PL" sz="1400" b="1" dirty="0" smtClean="0">
                <a:latin typeface="Arial" pitchFamily="34" charset="0"/>
                <a:ea typeface="Calibri" pitchFamily="34" charset="0"/>
                <a:cs typeface="Arial" pitchFamily="34" charset="0"/>
              </a:rPr>
              <a:t>urządzeń do wytwarzania energii ze źródeł odnawialnych</a:t>
            </a:r>
            <a:r>
              <a:rPr lang="pl-PL" sz="1400" dirty="0" smtClean="0">
                <a:latin typeface="Arial" pitchFamily="34" charset="0"/>
                <a:ea typeface="Calibri" pitchFamily="34" charset="0"/>
                <a:cs typeface="Arial" pitchFamily="34" charset="0"/>
              </a:rPr>
              <a:t> (np. kolektory słoneczne, panele fotowoltaiczne, pompy ciepła, kotły/piece na biomasę) może być dofinansowane </a:t>
            </a:r>
            <a:r>
              <a:rPr lang="pl-PL" sz="1400" u="sng" dirty="0" smtClean="0">
                <a:latin typeface="Arial" pitchFamily="34" charset="0"/>
                <a:ea typeface="Calibri" pitchFamily="34" charset="0"/>
                <a:cs typeface="Arial" pitchFamily="34" charset="0"/>
              </a:rPr>
              <a:t>w ramach regionalnej pomocy inwestycyjnej</a:t>
            </a:r>
            <a:r>
              <a:rPr lang="pl-PL" sz="1400" dirty="0" smtClean="0">
                <a:latin typeface="Arial" pitchFamily="34" charset="0"/>
                <a:ea typeface="Calibri" pitchFamily="34" charset="0"/>
                <a:cs typeface="Arial" pitchFamily="34" charset="0"/>
              </a:rPr>
              <a:t> pod następującymi warunkami:</a:t>
            </a:r>
            <a:endParaRPr lang="pl-PL" sz="1400" dirty="0" smtClean="0">
              <a:latin typeface="Arial" pitchFamily="34" charset="0"/>
              <a:ea typeface="Calibri" pitchFamily="34" charset="0"/>
              <a:cs typeface="Times New Roman" pitchFamily="18" charset="0"/>
            </a:endParaRPr>
          </a:p>
          <a:p>
            <a:pPr lvl="0" algn="just" eaLnBrk="0" fontAlgn="base" hangingPunct="0">
              <a:spcBef>
                <a:spcPct val="0"/>
              </a:spcBef>
              <a:spcAft>
                <a:spcPct val="0"/>
              </a:spcAft>
              <a:buFontTx/>
              <a:buChar char="•"/>
            </a:pPr>
            <a:r>
              <a:rPr lang="pl-PL" sz="1400" dirty="0" smtClean="0">
                <a:latin typeface="Arial" pitchFamily="34" charset="0"/>
                <a:ea typeface="Calibri" pitchFamily="34" charset="0"/>
                <a:cs typeface="Arial" pitchFamily="34" charset="0"/>
              </a:rPr>
              <a:t> wytwarzanie energii nie jest podstawowym celem całego projektu (większość kosztów nie powinna być powiązana z wytwarzaniem energii);</a:t>
            </a:r>
            <a:endParaRPr lang="pl-PL" sz="1400" dirty="0" smtClean="0">
              <a:latin typeface="Arial" pitchFamily="34" charset="0"/>
              <a:cs typeface="Arial" pitchFamily="34" charset="0"/>
            </a:endParaRPr>
          </a:p>
          <a:p>
            <a:pPr lvl="0" algn="just" eaLnBrk="0" fontAlgn="base" hangingPunct="0">
              <a:spcBef>
                <a:spcPct val="0"/>
              </a:spcBef>
              <a:spcAft>
                <a:spcPct val="0"/>
              </a:spcAft>
              <a:buFontTx/>
              <a:buChar char="•"/>
            </a:pPr>
            <a:r>
              <a:rPr lang="pl-PL" sz="1400" dirty="0" smtClean="0">
                <a:latin typeface="Arial" pitchFamily="34" charset="0"/>
                <a:ea typeface="Calibri" pitchFamily="34" charset="0"/>
                <a:cs typeface="Arial" pitchFamily="34" charset="0"/>
              </a:rPr>
              <a:t> wytworzona energia zużywana będzie wyłącznie na potrzeby własne wnioskodawcy.</a:t>
            </a:r>
          </a:p>
          <a:p>
            <a:pPr lvl="0" algn="just" eaLnBrk="0" fontAlgn="base" hangingPunct="0">
              <a:spcBef>
                <a:spcPct val="0"/>
              </a:spcBef>
              <a:spcAft>
                <a:spcPct val="0"/>
              </a:spcAft>
              <a:buFontTx/>
              <a:buChar char="•"/>
            </a:pPr>
            <a:endParaRPr lang="pl-PL" sz="12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buFontTx/>
              <a:buChar char="•"/>
            </a:pPr>
            <a:endParaRPr lang="pl-PL" sz="12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endParaRPr lang="pl-PL" sz="1400" b="1" dirty="0" smtClean="0">
              <a:latin typeface="Arial" pitchFamily="34" charset="0"/>
              <a:ea typeface="Calibri" pitchFamily="34" charset="0"/>
              <a:cs typeface="Times New Roman" pitchFamily="18" charset="0"/>
            </a:endParaRPr>
          </a:p>
          <a:p>
            <a:pPr lvl="0" algn="just" eaLnBrk="0" fontAlgn="base" hangingPunct="0">
              <a:spcBef>
                <a:spcPct val="0"/>
              </a:spcBef>
              <a:spcAft>
                <a:spcPct val="0"/>
              </a:spcAft>
            </a:pPr>
            <a:r>
              <a:rPr lang="pl-PL" sz="1400" b="1" u="sng" dirty="0" smtClean="0">
                <a:latin typeface="Arial" pitchFamily="34" charset="0"/>
                <a:ea typeface="Calibri" pitchFamily="34" charset="0"/>
                <a:cs typeface="Arial" pitchFamily="34" charset="0"/>
              </a:rPr>
              <a:t>W celu przypisania do właściwej podstawy udzielenia wsparcia wydatki </a:t>
            </a:r>
            <a:r>
              <a:rPr lang="pl-PL" sz="1400" b="1" u="sng" dirty="0" err="1" smtClean="0">
                <a:latin typeface="Arial" pitchFamily="34" charset="0"/>
                <a:ea typeface="Calibri" pitchFamily="34" charset="0"/>
                <a:cs typeface="Arial" pitchFamily="34" charset="0"/>
              </a:rPr>
              <a:t>kwalifikowalne</a:t>
            </a:r>
            <a:r>
              <a:rPr lang="pl-PL" sz="1400" b="1" u="sng" dirty="0" smtClean="0">
                <a:latin typeface="Arial" pitchFamily="34" charset="0"/>
                <a:ea typeface="Calibri" pitchFamily="34" charset="0"/>
                <a:cs typeface="Arial" pitchFamily="34" charset="0"/>
              </a:rPr>
              <a:t> dotyczące infrastruktury wytwarzającej energię należy wyodrębnić w budżecie projektu.</a:t>
            </a:r>
          </a:p>
          <a:p>
            <a:pPr algn="just" eaLnBrk="0" fontAlgn="base" hangingPunct="0">
              <a:spcBef>
                <a:spcPct val="0"/>
              </a:spcBef>
              <a:spcAft>
                <a:spcPct val="0"/>
              </a:spcAft>
            </a:pPr>
            <a:endParaRPr lang="pl-PL" dirty="0" smtClean="0">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7341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28635"/>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0" name="Prostokąt 9"/>
          <p:cNvSpPr/>
          <p:nvPr/>
        </p:nvSpPr>
        <p:spPr>
          <a:xfrm>
            <a:off x="2286000" y="1597730"/>
            <a:ext cx="4572000" cy="369332"/>
          </a:xfrm>
          <a:prstGeom prst="rect">
            <a:avLst/>
          </a:prstGeom>
        </p:spPr>
        <p:txBody>
          <a:bodyPr>
            <a:spAutoFit/>
          </a:bodyPr>
          <a:lstStyle/>
          <a:p>
            <a:pPr algn="just">
              <a:buFont typeface="Wingdings" pitchFamily="2" charset="2"/>
              <a:buChar char="§"/>
              <a:defRPr/>
            </a:pPr>
            <a:endParaRPr lang="pl-PL" dirty="0" smtClean="0"/>
          </a:p>
        </p:txBody>
      </p:sp>
      <p:sp>
        <p:nvSpPr>
          <p:cNvPr id="16" name="Prostokąt 15"/>
          <p:cNvSpPr/>
          <p:nvPr/>
        </p:nvSpPr>
        <p:spPr>
          <a:xfrm>
            <a:off x="590335" y="1608288"/>
            <a:ext cx="8553665" cy="3277820"/>
          </a:xfrm>
          <a:prstGeom prst="rect">
            <a:avLst/>
          </a:prstGeom>
        </p:spPr>
        <p:txBody>
          <a:bodyPr wrap="square">
            <a:spAutoFit/>
          </a:bodyPr>
          <a:lstStyle/>
          <a:p>
            <a:r>
              <a:rPr lang="pl-PL" sz="1400" b="1" spc="100" dirty="0" smtClean="0">
                <a:latin typeface="Arial" pitchFamily="34" charset="0"/>
                <a:cs typeface="Arial" pitchFamily="34" charset="0"/>
              </a:rPr>
              <a:t>Dofinansowanie nie może być udzielone na projekty:</a:t>
            </a:r>
          </a:p>
          <a:p>
            <a:pPr algn="just">
              <a:buFont typeface="Wingdings" pitchFamily="2" charset="2"/>
              <a:buChar char="Ø"/>
            </a:pPr>
            <a:endParaRPr lang="pl-PL" sz="1400" dirty="0" smtClean="0">
              <a:latin typeface="Arial" pitchFamily="34" charset="0"/>
              <a:cs typeface="Arial" pitchFamily="34" charset="0"/>
            </a:endParaRPr>
          </a:p>
          <a:p>
            <a:pPr algn="just">
              <a:spcAft>
                <a:spcPts val="1000"/>
              </a:spcAft>
              <a:buFont typeface="Wingdings" pitchFamily="2" charset="2"/>
              <a:buChar char="Ø"/>
            </a:pPr>
            <a:r>
              <a:rPr lang="pl-PL" sz="1400" dirty="0" smtClean="0">
                <a:latin typeface="Arial" pitchFamily="34" charset="0"/>
                <a:cs typeface="Arial" pitchFamily="34" charset="0"/>
              </a:rPr>
              <a:t>  w zakresie działalności gospodarczej związanej z </a:t>
            </a:r>
            <a:r>
              <a:rPr lang="pl-PL" sz="1400" u="sng" dirty="0" smtClean="0">
                <a:latin typeface="Arial" pitchFamily="34" charset="0"/>
                <a:cs typeface="Arial" pitchFamily="34" charset="0"/>
              </a:rPr>
              <a:t>sektorem rybołówstwa i akwakultury, </a:t>
            </a:r>
          </a:p>
          <a:p>
            <a:pPr algn="just">
              <a:spcAft>
                <a:spcPts val="1000"/>
              </a:spcAft>
              <a:buFont typeface="Wingdings" pitchFamily="2" charset="2"/>
              <a:buChar char="Ø"/>
            </a:pPr>
            <a:r>
              <a:rPr lang="pl-PL" sz="1400" dirty="0" smtClean="0">
                <a:latin typeface="Arial" pitchFamily="34" charset="0"/>
                <a:cs typeface="Arial" pitchFamily="34" charset="0"/>
              </a:rPr>
              <a:t>  w </a:t>
            </a:r>
            <a:r>
              <a:rPr lang="pl-PL" sz="1400" dirty="0">
                <a:latin typeface="Arial" pitchFamily="34" charset="0"/>
                <a:cs typeface="Arial" pitchFamily="34" charset="0"/>
              </a:rPr>
              <a:t>zakresie działalności gospodarczej związanej z </a:t>
            </a:r>
            <a:r>
              <a:rPr lang="pl-PL" sz="1400" u="sng" dirty="0" smtClean="0">
                <a:latin typeface="Arial" pitchFamily="34" charset="0"/>
                <a:cs typeface="Arial" pitchFamily="34" charset="0"/>
              </a:rPr>
              <a:t>produkcją podstawową produktów rolnych</a:t>
            </a:r>
            <a:r>
              <a:rPr lang="pl-PL" sz="1400" dirty="0" smtClean="0">
                <a:latin typeface="Arial" pitchFamily="34" charset="0"/>
                <a:cs typeface="Arial" pitchFamily="34" charset="0"/>
              </a:rPr>
              <a:t>, </a:t>
            </a:r>
          </a:p>
          <a:p>
            <a:pPr algn="just">
              <a:spcAft>
                <a:spcPts val="1000"/>
              </a:spcAft>
              <a:buFont typeface="Wingdings" pitchFamily="2" charset="2"/>
              <a:buChar char="Ø"/>
            </a:pPr>
            <a:r>
              <a:rPr lang="pl-PL" sz="1400" dirty="0" smtClean="0">
                <a:latin typeface="Arial" pitchFamily="34" charset="0"/>
                <a:cs typeface="Arial" pitchFamily="34" charset="0"/>
              </a:rPr>
              <a:t>  w zakresie działalności gospodarczej związanej </a:t>
            </a:r>
            <a:r>
              <a:rPr lang="pl-PL" sz="1400" u="sng" dirty="0" smtClean="0">
                <a:latin typeface="Arial" pitchFamily="34" charset="0"/>
                <a:cs typeface="Arial" pitchFamily="34" charset="0"/>
              </a:rPr>
              <a:t>z wywozem do państw trzecich lub państw członkowskich,</a:t>
            </a:r>
            <a:r>
              <a:rPr lang="pl-PL" sz="1400" dirty="0" smtClean="0">
                <a:latin typeface="Arial" pitchFamily="34" charset="0"/>
                <a:cs typeface="Arial" pitchFamily="34" charset="0"/>
              </a:rPr>
              <a:t> tzn. nie jest możliwe udzielenie pomocy bezpośrednio związanej z ilością wywożonych produktów, tworzeniem i prowadzeniem sieci dystrybucyjnej lub innymi wydatkami bieżącymi związanymi z prowadzeniem działalności wywozowej,</a:t>
            </a:r>
          </a:p>
          <a:p>
            <a:pPr algn="just">
              <a:buFont typeface="Wingdings" pitchFamily="2" charset="2"/>
              <a:buChar char="Ø"/>
            </a:pPr>
            <a:r>
              <a:rPr lang="pl-PL" sz="1400" dirty="0" smtClean="0">
                <a:latin typeface="Arial" pitchFamily="34" charset="0"/>
                <a:cs typeface="Arial" pitchFamily="34" charset="0"/>
              </a:rPr>
              <a:t>  związane </a:t>
            </a:r>
            <a:r>
              <a:rPr lang="pl-PL" sz="1400" u="sng" dirty="0" smtClean="0">
                <a:latin typeface="Arial" pitchFamily="34" charset="0"/>
                <a:cs typeface="Arial" pitchFamily="34" charset="0"/>
              </a:rPr>
              <a:t>z wytwarzaniem, przetwórstwem i wprowadzaniem do obrotu tytoniu </a:t>
            </a:r>
            <a:br>
              <a:rPr lang="pl-PL" sz="1400" u="sng" dirty="0" smtClean="0">
                <a:latin typeface="Arial" pitchFamily="34" charset="0"/>
                <a:cs typeface="Arial" pitchFamily="34" charset="0"/>
              </a:rPr>
            </a:br>
            <a:r>
              <a:rPr lang="pl-PL" sz="1400" u="sng" dirty="0" smtClean="0">
                <a:latin typeface="Arial" pitchFamily="34" charset="0"/>
                <a:cs typeface="Arial" pitchFamily="34" charset="0"/>
              </a:rPr>
              <a:t>i wyrobów tytoniowych</a:t>
            </a:r>
            <a:r>
              <a:rPr lang="pl-PL" sz="1400" dirty="0" smtClean="0">
                <a:latin typeface="Arial" pitchFamily="34" charset="0"/>
                <a:cs typeface="Arial" pitchFamily="34" charset="0"/>
              </a:rPr>
              <a:t>.</a:t>
            </a:r>
          </a:p>
          <a:p>
            <a:pPr algn="just">
              <a:buFont typeface="Wingdings" pitchFamily="2" charset="2"/>
              <a:buChar char="Ø"/>
            </a:pPr>
            <a:endParaRPr lang="pl-PL" sz="1400" dirty="0">
              <a:latin typeface="Arial" pitchFamily="34" charset="0"/>
              <a:cs typeface="Arial" pitchFamily="34" charset="0"/>
            </a:endParaRPr>
          </a:p>
          <a:p>
            <a:pPr algn="ctr"/>
            <a:r>
              <a:rPr lang="pl-PL" sz="1400" b="1" u="sng" dirty="0">
                <a:latin typeface="Arial" pitchFamily="34" charset="0"/>
                <a:cs typeface="Arial" pitchFamily="34" charset="0"/>
              </a:rPr>
              <a:t>udzielana pomoc nie może być uzależniona od wykorzystywania towarów produkcji krajowej uprzywilejowanych względem towarów przywożonych </a:t>
            </a:r>
            <a:r>
              <a:rPr lang="pl-PL" sz="1400" b="1" u="sng" dirty="0" smtClean="0">
                <a:latin typeface="Arial" pitchFamily="34" charset="0"/>
                <a:cs typeface="Arial" pitchFamily="34" charset="0"/>
              </a:rPr>
              <a:t>z zagranicy</a:t>
            </a:r>
            <a:endParaRPr lang="pl-PL" sz="1400" b="1" u="sng" dirty="0">
              <a:latin typeface="Arial" pitchFamily="34" charset="0"/>
              <a:cs typeface="Arial" pitchFamily="34" charset="0"/>
            </a:endParaRPr>
          </a:p>
        </p:txBody>
      </p:sp>
      <p:sp>
        <p:nvSpPr>
          <p:cNvPr id="17" name="Prostokąt 16"/>
          <p:cNvSpPr/>
          <p:nvPr/>
        </p:nvSpPr>
        <p:spPr>
          <a:xfrm>
            <a:off x="4253022" y="170121"/>
            <a:ext cx="4890978" cy="553998"/>
          </a:xfrm>
          <a:prstGeom prst="rect">
            <a:avLst/>
          </a:prstGeom>
        </p:spPr>
        <p:txBody>
          <a:bodyPr wrap="square">
            <a:spAutoFit/>
          </a:bodyPr>
          <a:lstStyle/>
          <a:p>
            <a:pPr algn="ctr">
              <a:buFont typeface="Arial" charset="0"/>
              <a:buNone/>
            </a:pPr>
            <a:r>
              <a:rPr lang="pl-PL" sz="1500" b="1" dirty="0">
                <a:latin typeface="Arial" pitchFamily="34" charset="0"/>
                <a:cs typeface="Arial" pitchFamily="34" charset="0"/>
              </a:rPr>
              <a:t>Wykluczenia z możliwości </a:t>
            </a:r>
            <a:br>
              <a:rPr lang="pl-PL" sz="1500" b="1" dirty="0">
                <a:latin typeface="Arial" pitchFamily="34" charset="0"/>
                <a:cs typeface="Arial" pitchFamily="34" charset="0"/>
              </a:rPr>
            </a:br>
            <a:r>
              <a:rPr lang="pl-PL" sz="1500" b="1" dirty="0" smtClean="0">
                <a:latin typeface="Arial" pitchFamily="34" charset="0"/>
                <a:cs typeface="Arial" pitchFamily="34" charset="0"/>
              </a:rPr>
              <a:t>dofinansowania</a:t>
            </a:r>
          </a:p>
        </p:txBody>
      </p:sp>
      <p:pic>
        <p:nvPicPr>
          <p:cNvPr id="18" name="Obraz 8"/>
          <p:cNvPicPr>
            <a:picLocks noChangeAspect="1"/>
          </p:cNvPicPr>
          <p:nvPr/>
        </p:nvPicPr>
        <p:blipFill>
          <a:blip r:embed="rId6" cstate="print"/>
          <a:srcRect/>
          <a:stretch>
            <a:fillRect/>
          </a:stretch>
        </p:blipFill>
        <p:spPr bwMode="auto">
          <a:xfrm>
            <a:off x="217051"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1089738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0" name="Prostokąt 9"/>
          <p:cNvSpPr/>
          <p:nvPr/>
        </p:nvSpPr>
        <p:spPr>
          <a:xfrm>
            <a:off x="2286000" y="1597730"/>
            <a:ext cx="4572000" cy="369332"/>
          </a:xfrm>
          <a:prstGeom prst="rect">
            <a:avLst/>
          </a:prstGeom>
        </p:spPr>
        <p:txBody>
          <a:bodyPr>
            <a:spAutoFit/>
          </a:bodyPr>
          <a:lstStyle/>
          <a:p>
            <a:pPr algn="just">
              <a:buFont typeface="Wingdings" pitchFamily="2" charset="2"/>
              <a:buChar char="§"/>
              <a:defRPr/>
            </a:pPr>
            <a:endParaRPr lang="pl-PL" dirty="0" smtClean="0"/>
          </a:p>
        </p:txBody>
      </p:sp>
      <p:sp>
        <p:nvSpPr>
          <p:cNvPr id="16" name="Prostokąt 15"/>
          <p:cNvSpPr/>
          <p:nvPr/>
        </p:nvSpPr>
        <p:spPr>
          <a:xfrm>
            <a:off x="590336" y="1618850"/>
            <a:ext cx="8426074" cy="3831818"/>
          </a:xfrm>
          <a:prstGeom prst="rect">
            <a:avLst/>
          </a:prstGeom>
        </p:spPr>
        <p:txBody>
          <a:bodyPr wrap="square">
            <a:spAutoFit/>
          </a:bodyPr>
          <a:lstStyle/>
          <a:p>
            <a:pPr algn="just"/>
            <a:r>
              <a:rPr lang="pl-PL" sz="1400" b="1" spc="100" dirty="0">
                <a:latin typeface="Arial" pitchFamily="34" charset="0"/>
                <a:cs typeface="Arial" pitchFamily="34" charset="0"/>
              </a:rPr>
              <a:t>Dofinansowanie nie może być </a:t>
            </a:r>
            <a:r>
              <a:rPr lang="pl-PL" sz="1400" b="1" spc="100" dirty="0" smtClean="0">
                <a:latin typeface="Arial" pitchFamily="34" charset="0"/>
                <a:cs typeface="Arial" pitchFamily="34" charset="0"/>
              </a:rPr>
              <a:t>udzielone </a:t>
            </a:r>
            <a:r>
              <a:rPr lang="pl-PL" sz="1400" b="1" spc="100" dirty="0">
                <a:latin typeface="Arial" pitchFamily="34" charset="0"/>
                <a:cs typeface="Arial" pitchFamily="34" charset="0"/>
              </a:rPr>
              <a:t>na projekty:</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 </a:t>
            </a:r>
            <a:r>
              <a:rPr lang="pl-PL" sz="1400" dirty="0">
                <a:latin typeface="Arial" pitchFamily="34" charset="0"/>
                <a:cs typeface="Arial" pitchFamily="34" charset="0"/>
              </a:rPr>
              <a:t>zakresie działalności gospodarczej związanej z </a:t>
            </a:r>
            <a:r>
              <a:rPr lang="pl-PL" sz="1400" u="sng" dirty="0">
                <a:latin typeface="Arial" pitchFamily="34" charset="0"/>
                <a:cs typeface="Arial" pitchFamily="34" charset="0"/>
              </a:rPr>
              <a:t>przetwarzaniem i wprowadzaniem do obrotu produktów rolnych wymienionych w załączniku nr I </a:t>
            </a:r>
            <a:r>
              <a:rPr lang="pl-PL" sz="1400" dirty="0">
                <a:latin typeface="Arial" pitchFamily="34" charset="0"/>
                <a:cs typeface="Arial" pitchFamily="34" charset="0"/>
              </a:rPr>
              <a:t>do Traktatu o funkcjonowaniu Unii Europejskiej, jeżeli:</a:t>
            </a:r>
          </a:p>
          <a:p>
            <a:pPr algn="just">
              <a:buFontTx/>
              <a:buChar char="-"/>
            </a:pPr>
            <a:r>
              <a:rPr lang="pl-PL" sz="1400" dirty="0">
                <a:latin typeface="Arial" pitchFamily="34" charset="0"/>
                <a:cs typeface="Arial" pitchFamily="34" charset="0"/>
              </a:rPr>
              <a:t> wysokość pomocy ustalana jest na podstawie ceny lub ilości takich produktów nabytych od producentów surowców lub wprowadzonych na rynek przez przedsiębiorców,</a:t>
            </a:r>
          </a:p>
          <a:p>
            <a:pPr algn="just">
              <a:buFontTx/>
              <a:buChar char="-"/>
            </a:pPr>
            <a:r>
              <a:rPr lang="pl-PL" sz="1400" dirty="0">
                <a:latin typeface="Arial" pitchFamily="34" charset="0"/>
                <a:cs typeface="Arial" pitchFamily="34" charset="0"/>
              </a:rPr>
              <a:t> udzielenie pomocy zależy od faktu jej przekazania w części lub w całości producentom </a:t>
            </a:r>
            <a:r>
              <a:rPr lang="pl-PL" sz="1400" dirty="0" smtClean="0">
                <a:latin typeface="Arial" pitchFamily="34" charset="0"/>
                <a:cs typeface="Arial" pitchFamily="34" charset="0"/>
              </a:rPr>
              <a:t>surowców.</a:t>
            </a:r>
            <a:endParaRPr lang="pl-PL" sz="1400" dirty="0">
              <a:latin typeface="Arial" pitchFamily="34" charset="0"/>
              <a:cs typeface="Arial" pitchFamily="34" charset="0"/>
            </a:endParaRPr>
          </a:p>
          <a:p>
            <a:pPr algn="ctr"/>
            <a:endParaRPr lang="pl-PL" sz="1400" b="1" dirty="0" smtClean="0">
              <a:latin typeface="Arial" pitchFamily="34" charset="0"/>
              <a:cs typeface="Arial" pitchFamily="34" charset="0"/>
            </a:endParaRPr>
          </a:p>
          <a:p>
            <a:pPr algn="ctr"/>
            <a:r>
              <a:rPr lang="pl-PL" sz="1400" b="1" dirty="0" smtClean="0">
                <a:solidFill>
                  <a:srgbClr val="FF0000"/>
                </a:solidFill>
                <a:latin typeface="Arial" pitchFamily="34" charset="0"/>
                <a:cs typeface="Arial" pitchFamily="34" charset="0"/>
              </a:rPr>
              <a:t>WYJĄTEK</a:t>
            </a:r>
          </a:p>
          <a:p>
            <a:pPr algn="just"/>
            <a:r>
              <a:rPr lang="pl-PL" sz="1400" dirty="0" smtClean="0">
                <a:latin typeface="Arial" pitchFamily="34" charset="0"/>
                <a:cs typeface="Arial" pitchFamily="34" charset="0"/>
              </a:rPr>
              <a:t>Ubieganie </a:t>
            </a:r>
            <a:r>
              <a:rPr lang="pl-PL" sz="1400" dirty="0">
                <a:latin typeface="Arial" pitchFamily="34" charset="0"/>
                <a:cs typeface="Arial" pitchFamily="34" charset="0"/>
              </a:rPr>
              <a:t>się o wsparcie realizacji projektów  z  </a:t>
            </a:r>
            <a:r>
              <a:rPr lang="pl-PL" sz="1400" u="sng" dirty="0">
                <a:latin typeface="Arial" pitchFamily="34" charset="0"/>
                <a:cs typeface="Arial" pitchFamily="34" charset="0"/>
              </a:rPr>
              <a:t>zakresu  przetwórstwa  produktów  rolnych</a:t>
            </a:r>
            <a:r>
              <a:rPr lang="pl-PL" sz="1400" dirty="0">
                <a:latin typeface="Arial" pitchFamily="34" charset="0"/>
                <a:cs typeface="Arial" pitchFamily="34" charset="0"/>
              </a:rPr>
              <a:t>,  w  wyniku  którego  powstaje produkt rolny będący </a:t>
            </a:r>
            <a:r>
              <a:rPr lang="pl-PL" sz="1400" dirty="0" smtClean="0">
                <a:latin typeface="Arial" pitchFamily="34" charset="0"/>
                <a:cs typeface="Arial" pitchFamily="34" charset="0"/>
              </a:rPr>
              <a:t>produktem </a:t>
            </a:r>
            <a:r>
              <a:rPr lang="pl-PL" sz="1400" dirty="0">
                <a:latin typeface="Arial" pitchFamily="34" charset="0"/>
                <a:cs typeface="Arial" pitchFamily="34" charset="0"/>
              </a:rPr>
              <a:t>zawartym w załączniku I do Traktatu o funkcjonowaniu Unii Europejskiej, </a:t>
            </a:r>
            <a:r>
              <a:rPr lang="pl-PL" sz="1400" b="1" dirty="0" smtClean="0">
                <a:latin typeface="Arial" pitchFamily="34" charset="0"/>
                <a:cs typeface="Arial" pitchFamily="34" charset="0"/>
              </a:rPr>
              <a:t>możliwe jest pod </a:t>
            </a:r>
            <a:r>
              <a:rPr lang="pl-PL" sz="1400" b="1" dirty="0">
                <a:latin typeface="Arial" pitchFamily="34" charset="0"/>
                <a:cs typeface="Arial" pitchFamily="34" charset="0"/>
              </a:rPr>
              <a:t>warunkiem</a:t>
            </a:r>
            <a:r>
              <a:rPr lang="pl-PL" sz="1400" dirty="0">
                <a:latin typeface="Arial" pitchFamily="34" charset="0"/>
                <a:cs typeface="Arial" pitchFamily="34" charset="0"/>
              </a:rPr>
              <a:t>, że </a:t>
            </a:r>
            <a:r>
              <a:rPr lang="pl-PL" sz="1400" dirty="0" smtClean="0">
                <a:latin typeface="Arial" pitchFamily="34" charset="0"/>
                <a:cs typeface="Arial" pitchFamily="34" charset="0"/>
              </a:rPr>
              <a:t>Wnioskodawca </a:t>
            </a:r>
            <a:r>
              <a:rPr lang="pl-PL" sz="1400" dirty="0">
                <a:latin typeface="Arial" pitchFamily="34" charset="0"/>
                <a:cs typeface="Arial" pitchFamily="34" charset="0"/>
              </a:rPr>
              <a:t>złoży oświadczenie wskazujące, że nie otrzymał dofinansowania, nie ubiega się i nie będzie ubiegał się o dofinansowanie z Programu Rozwoju Obszarów Wiejskich na lata 2014-2020 (PROW) na realizację </a:t>
            </a:r>
            <a:r>
              <a:rPr lang="pl-PL" sz="1400" dirty="0" smtClean="0">
                <a:latin typeface="Arial" pitchFamily="34" charset="0"/>
                <a:cs typeface="Arial" pitchFamily="34" charset="0"/>
              </a:rPr>
              <a:t>projektu składanego w ramach RPO WZ. </a:t>
            </a:r>
            <a:endParaRPr lang="pl-PL" sz="1400" dirty="0">
              <a:latin typeface="Arial" pitchFamily="34" charset="0"/>
              <a:cs typeface="Arial" pitchFamily="34" charset="0"/>
            </a:endParaRPr>
          </a:p>
          <a:p>
            <a:pPr algn="just">
              <a:buFont typeface="Wingdings" pitchFamily="2" charset="2"/>
              <a:buChar char="Ø"/>
            </a:pPr>
            <a:endParaRPr lang="pl-PL" sz="1650" dirty="0" smtClean="0">
              <a:solidFill>
                <a:schemeClr val="tx2">
                  <a:lumMod val="75000"/>
                </a:schemeClr>
              </a:solidFill>
              <a:latin typeface="TitilliumText25L"/>
            </a:endParaRPr>
          </a:p>
          <a:p>
            <a:pPr algn="just">
              <a:buFont typeface="Wingdings" pitchFamily="2" charset="2"/>
              <a:buChar char="Ø"/>
            </a:pPr>
            <a:endParaRPr lang="pl-PL" sz="1650" dirty="0" smtClean="0">
              <a:solidFill>
                <a:schemeClr val="tx2">
                  <a:lumMod val="75000"/>
                </a:schemeClr>
              </a:solidFill>
              <a:latin typeface="TitilliumText25L"/>
            </a:endParaRPr>
          </a:p>
        </p:txBody>
      </p:sp>
      <p:sp>
        <p:nvSpPr>
          <p:cNvPr id="17" name="Prostokąt 16"/>
          <p:cNvSpPr/>
          <p:nvPr/>
        </p:nvSpPr>
        <p:spPr>
          <a:xfrm>
            <a:off x="5316278" y="170355"/>
            <a:ext cx="3827721" cy="553998"/>
          </a:xfrm>
          <a:prstGeom prst="rect">
            <a:avLst/>
          </a:prstGeom>
        </p:spPr>
        <p:txBody>
          <a:bodyPr wrap="square">
            <a:spAutoFit/>
          </a:bodyPr>
          <a:lstStyle/>
          <a:p>
            <a:pPr algn="ctr">
              <a:buFont typeface="Arial" charset="0"/>
              <a:buNone/>
            </a:pPr>
            <a:r>
              <a:rPr lang="pl-PL" sz="1500" b="1" dirty="0">
                <a:latin typeface="Arial" pitchFamily="34" charset="0"/>
                <a:cs typeface="Arial" pitchFamily="34" charset="0"/>
              </a:rPr>
              <a:t>Wykluczenia z możliwości </a:t>
            </a:r>
            <a:br>
              <a:rPr lang="pl-PL" sz="1500" b="1" dirty="0">
                <a:latin typeface="Arial" pitchFamily="34" charset="0"/>
                <a:cs typeface="Arial" pitchFamily="34" charset="0"/>
              </a:rPr>
            </a:br>
            <a:r>
              <a:rPr lang="pl-PL" sz="1500" b="1" dirty="0" smtClean="0">
                <a:latin typeface="Arial" pitchFamily="34" charset="0"/>
                <a:cs typeface="Arial" pitchFamily="34" charset="0"/>
              </a:rPr>
              <a:t>dofinansowania</a:t>
            </a:r>
          </a:p>
        </p:txBody>
      </p:sp>
      <p:pic>
        <p:nvPicPr>
          <p:cNvPr id="18" name="Obraz 8"/>
          <p:cNvPicPr>
            <a:picLocks noChangeAspect="1"/>
          </p:cNvPicPr>
          <p:nvPr/>
        </p:nvPicPr>
        <p:blipFill>
          <a:blip r:embed="rId6" cstate="print"/>
          <a:srcRect/>
          <a:stretch>
            <a:fillRect/>
          </a:stretch>
        </p:blipFill>
        <p:spPr bwMode="auto">
          <a:xfrm>
            <a:off x="195683"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1231653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11" name="Prostokąt 10"/>
          <p:cNvSpPr/>
          <p:nvPr/>
        </p:nvSpPr>
        <p:spPr>
          <a:xfrm>
            <a:off x="4508205" y="153825"/>
            <a:ext cx="4422149" cy="323165"/>
          </a:xfrm>
          <a:prstGeom prst="rect">
            <a:avLst/>
          </a:prstGeom>
        </p:spPr>
        <p:txBody>
          <a:bodyPr wrap="square">
            <a:spAutoFit/>
          </a:bodyPr>
          <a:lstStyle/>
          <a:p>
            <a:pPr algn="ctr"/>
            <a:r>
              <a:rPr lang="pl-PL" sz="1500" b="1" u="sng" dirty="0">
                <a:latin typeface="Arial" pitchFamily="34" charset="0"/>
                <a:ea typeface="Batang" pitchFamily="18" charset="-127"/>
                <a:cs typeface="Arial" pitchFamily="34" charset="0"/>
              </a:rPr>
              <a:t>Wykluczenia z możliwości dofinansowania</a:t>
            </a:r>
          </a:p>
        </p:txBody>
      </p:sp>
      <p:pic>
        <p:nvPicPr>
          <p:cNvPr id="19" name="Obraz 18"/>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20" name="Obraz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8"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3" name="Prostokąt zaokrąglony 2"/>
          <p:cNvSpPr/>
          <p:nvPr/>
        </p:nvSpPr>
        <p:spPr>
          <a:xfrm>
            <a:off x="2052084" y="2041451"/>
            <a:ext cx="5667605" cy="3147237"/>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pl-PL" dirty="0">
                <a:latin typeface="Arial" panose="020B0604020202020204" pitchFamily="34" charset="0"/>
                <a:cs typeface="Arial" panose="020B0604020202020204" pitchFamily="34" charset="0"/>
              </a:rPr>
              <a:t>Wnioskodawca kwalifikuje się do otrzymania wsparcia wyłącznie w sytuacji, </a:t>
            </a:r>
            <a:endParaRPr lang="pl-PL" dirty="0" smtClean="0">
              <a:latin typeface="Arial" panose="020B0604020202020204" pitchFamily="34" charset="0"/>
              <a:cs typeface="Arial" panose="020B0604020202020204" pitchFamily="34" charset="0"/>
            </a:endParaRPr>
          </a:p>
          <a:p>
            <a:pPr lvl="0" algn="ctr"/>
            <a:r>
              <a:rPr lang="pl-PL" dirty="0" smtClean="0">
                <a:latin typeface="Arial" panose="020B0604020202020204" pitchFamily="34" charset="0"/>
                <a:cs typeface="Arial" panose="020B0604020202020204" pitchFamily="34" charset="0"/>
              </a:rPr>
              <a:t>gdy </a:t>
            </a:r>
            <a:r>
              <a:rPr lang="pl-PL" dirty="0">
                <a:latin typeface="Arial" panose="020B0604020202020204" pitchFamily="34" charset="0"/>
                <a:cs typeface="Arial" panose="020B0604020202020204" pitchFamily="34" charset="0"/>
              </a:rPr>
              <a:t>jest podmiotem uprawnionym </a:t>
            </a:r>
            <a:r>
              <a:rPr lang="pl-PL" dirty="0" smtClean="0">
                <a:latin typeface="Arial" panose="020B0604020202020204" pitchFamily="34" charset="0"/>
                <a:cs typeface="Arial" panose="020B0604020202020204" pitchFamily="34" charset="0"/>
              </a:rPr>
              <a:t/>
            </a:r>
            <a:br>
              <a:rPr lang="pl-PL" dirty="0" smtClean="0">
                <a:latin typeface="Arial" panose="020B0604020202020204" pitchFamily="34" charset="0"/>
                <a:cs typeface="Arial" panose="020B0604020202020204" pitchFamily="34" charset="0"/>
              </a:rPr>
            </a:br>
            <a:r>
              <a:rPr lang="pl-PL" dirty="0" smtClean="0">
                <a:latin typeface="Arial" panose="020B0604020202020204" pitchFamily="34" charset="0"/>
                <a:cs typeface="Arial" panose="020B0604020202020204" pitchFamily="34" charset="0"/>
              </a:rPr>
              <a:t>do </a:t>
            </a:r>
            <a:r>
              <a:rPr lang="pl-PL" dirty="0">
                <a:latin typeface="Arial" panose="020B0604020202020204" pitchFamily="34" charset="0"/>
                <a:cs typeface="Arial" panose="020B0604020202020204" pitchFamily="34" charset="0"/>
              </a:rPr>
              <a:t>dofinansowania </a:t>
            </a:r>
            <a:endParaRPr lang="pl-PL" dirty="0" smtClean="0">
              <a:latin typeface="Arial" panose="020B0604020202020204" pitchFamily="34" charset="0"/>
              <a:cs typeface="Arial" panose="020B0604020202020204" pitchFamily="34" charset="0"/>
            </a:endParaRPr>
          </a:p>
          <a:p>
            <a:pPr lvl="0" algn="ctr"/>
            <a:r>
              <a:rPr lang="pl-PL" dirty="0" smtClean="0">
                <a:latin typeface="Arial" panose="020B0604020202020204" pitchFamily="34" charset="0"/>
                <a:cs typeface="Arial" panose="020B0604020202020204" pitchFamily="34" charset="0"/>
              </a:rPr>
              <a:t>zarówno </a:t>
            </a:r>
            <a:r>
              <a:rPr lang="pl-PL" dirty="0">
                <a:latin typeface="Arial" panose="020B0604020202020204" pitchFamily="34" charset="0"/>
                <a:cs typeface="Arial" panose="020B0604020202020204" pitchFamily="34" charset="0"/>
              </a:rPr>
              <a:t>na etapie aplikowania</a:t>
            </a:r>
            <a:r>
              <a:rPr lang="pl-PL" dirty="0" smtClean="0">
                <a:latin typeface="Arial" panose="020B0604020202020204" pitchFamily="34" charset="0"/>
                <a:cs typeface="Arial" panose="020B0604020202020204" pitchFamily="34" charset="0"/>
              </a:rPr>
              <a:t>,</a:t>
            </a:r>
          </a:p>
          <a:p>
            <a:pPr lvl="0" algn="ct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jak również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w dniu podpisywania umowy o dofinansowanie.</a:t>
            </a:r>
          </a:p>
        </p:txBody>
      </p:sp>
    </p:spTree>
    <p:extLst>
      <p:ext uri="{BB962C8B-B14F-4D97-AF65-F5344CB8AC3E}">
        <p14:creationId xmlns:p14="http://schemas.microsoft.com/office/powerpoint/2010/main" xmlns="" val="808892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16" name="Prostokąt 15"/>
          <p:cNvSpPr/>
          <p:nvPr/>
        </p:nvSpPr>
        <p:spPr>
          <a:xfrm>
            <a:off x="2796363" y="169380"/>
            <a:ext cx="6176720"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Podmioty uprawnione do ubiegania się o dofinansowanie </a:t>
            </a:r>
            <a:endParaRPr lang="pl-PL" sz="1500" u="sng" dirty="0" smtClean="0">
              <a:latin typeface="Arial" pitchFamily="34" charset="0"/>
              <a:ea typeface="Batang" pitchFamily="18" charset="-127"/>
              <a:cs typeface="Arial" pitchFamily="34" charset="0"/>
            </a:endParaRPr>
          </a:p>
        </p:txBody>
      </p:sp>
      <p:grpSp>
        <p:nvGrpSpPr>
          <p:cNvPr id="2" name="Grupa 1"/>
          <p:cNvGrpSpPr/>
          <p:nvPr/>
        </p:nvGrpSpPr>
        <p:grpSpPr>
          <a:xfrm>
            <a:off x="591384" y="1181100"/>
            <a:ext cx="8030250" cy="4544583"/>
            <a:chOff x="591384" y="1666430"/>
            <a:chExt cx="8030250" cy="4059253"/>
          </a:xfrm>
          <a:effectLst>
            <a:outerShdw blurRad="50800" dist="38100" dir="13500000" algn="br" rotWithShape="0">
              <a:prstClr val="black">
                <a:alpha val="40000"/>
              </a:prstClr>
            </a:outerShdw>
          </a:effectLst>
        </p:grpSpPr>
        <p:sp>
          <p:nvSpPr>
            <p:cNvPr id="3" name="Dowolny kształt 2"/>
            <p:cNvSpPr/>
            <p:nvPr/>
          </p:nvSpPr>
          <p:spPr>
            <a:xfrm>
              <a:off x="591384" y="2712889"/>
              <a:ext cx="2630147" cy="3012794"/>
            </a:xfrm>
            <a:custGeom>
              <a:avLst/>
              <a:gdLst>
                <a:gd name="connsiteX0" fmla="*/ 0 w 2630147"/>
                <a:gd name="connsiteY0" fmla="*/ 263015 h 4059253"/>
                <a:gd name="connsiteX1" fmla="*/ 263015 w 2630147"/>
                <a:gd name="connsiteY1" fmla="*/ 0 h 4059253"/>
                <a:gd name="connsiteX2" fmla="*/ 2367132 w 2630147"/>
                <a:gd name="connsiteY2" fmla="*/ 0 h 4059253"/>
                <a:gd name="connsiteX3" fmla="*/ 2630147 w 2630147"/>
                <a:gd name="connsiteY3" fmla="*/ 263015 h 4059253"/>
                <a:gd name="connsiteX4" fmla="*/ 2630147 w 2630147"/>
                <a:gd name="connsiteY4" fmla="*/ 3796238 h 4059253"/>
                <a:gd name="connsiteX5" fmla="*/ 2367132 w 2630147"/>
                <a:gd name="connsiteY5" fmla="*/ 4059253 h 4059253"/>
                <a:gd name="connsiteX6" fmla="*/ 263015 w 2630147"/>
                <a:gd name="connsiteY6" fmla="*/ 4059253 h 4059253"/>
                <a:gd name="connsiteX7" fmla="*/ 0 w 2630147"/>
                <a:gd name="connsiteY7" fmla="*/ 3796238 h 4059253"/>
                <a:gd name="connsiteX8" fmla="*/ 0 w 2630147"/>
                <a:gd name="connsiteY8" fmla="*/ 263015 h 40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47" h="4059253">
                  <a:moveTo>
                    <a:pt x="0" y="263015"/>
                  </a:moveTo>
                  <a:cubicBezTo>
                    <a:pt x="0" y="117756"/>
                    <a:pt x="117756" y="0"/>
                    <a:pt x="263015" y="0"/>
                  </a:cubicBezTo>
                  <a:lnTo>
                    <a:pt x="2367132" y="0"/>
                  </a:lnTo>
                  <a:cubicBezTo>
                    <a:pt x="2512391" y="0"/>
                    <a:pt x="2630147" y="117756"/>
                    <a:pt x="2630147" y="263015"/>
                  </a:cubicBezTo>
                  <a:lnTo>
                    <a:pt x="2630147" y="3796238"/>
                  </a:lnTo>
                  <a:cubicBezTo>
                    <a:pt x="2630147" y="3941497"/>
                    <a:pt x="2512391" y="4059253"/>
                    <a:pt x="2367132" y="4059253"/>
                  </a:cubicBezTo>
                  <a:lnTo>
                    <a:pt x="263015" y="4059253"/>
                  </a:lnTo>
                  <a:cubicBezTo>
                    <a:pt x="117756" y="4059253"/>
                    <a:pt x="0" y="3941497"/>
                    <a:pt x="0" y="3796238"/>
                  </a:cubicBezTo>
                  <a:lnTo>
                    <a:pt x="0" y="26301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13792" tIns="1737493" rIns="113792" bIns="925643" numCol="1" spcCol="1270" anchor="b" anchorCtr="0">
              <a:noAutofit/>
            </a:bodyPr>
            <a:lstStyle/>
            <a:p>
              <a:pPr lvl="0" algn="ctr" defTabSz="711200">
                <a:lnSpc>
                  <a:spcPct val="90000"/>
                </a:lnSpc>
                <a:spcBef>
                  <a:spcPct val="0"/>
                </a:spcBef>
                <a:spcAft>
                  <a:spcPct val="35000"/>
                </a:spcAft>
              </a:pPr>
              <a:endParaRPr lang="pl-PL" sz="1600" b="1" kern="1200" dirty="0" smtClean="0">
                <a:latin typeface="Batang" pitchFamily="18" charset="-127"/>
                <a:ea typeface="Batang" pitchFamily="18" charset="-127"/>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dirty="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dirty="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dirty="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dirty="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dirty="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endParaRPr lang="pl-PL" sz="1600" b="1" kern="1200" dirty="0" smtClean="0">
                <a:latin typeface="Arial" pitchFamily="34" charset="0"/>
                <a:ea typeface="Batang" pitchFamily="18" charset="-127"/>
                <a:cs typeface="Arial" pitchFamily="34" charset="0"/>
              </a:endParaRPr>
            </a:p>
            <a:p>
              <a:pPr lvl="0" algn="ctr" defTabSz="711200">
                <a:lnSpc>
                  <a:spcPct val="90000"/>
                </a:lnSpc>
                <a:spcBef>
                  <a:spcPct val="0"/>
                </a:spcBef>
                <a:spcAft>
                  <a:spcPct val="35000"/>
                </a:spcAft>
              </a:pPr>
              <a:r>
                <a:rPr lang="pl-PL" sz="1600" b="1" kern="1200" dirty="0" smtClean="0">
                  <a:latin typeface="Arial" pitchFamily="34" charset="0"/>
                  <a:ea typeface="Batang" pitchFamily="18" charset="-127"/>
                  <a:cs typeface="Arial" pitchFamily="34" charset="0"/>
                </a:rPr>
                <a:t>Mikroprzedsiębiorstwa</a:t>
              </a: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zatrudnienie &lt;10 osób</a:t>
              </a:r>
            </a:p>
            <a:p>
              <a:pPr lvl="0" algn="ctr" defTabSz="711200">
                <a:lnSpc>
                  <a:spcPct val="90000"/>
                </a:lnSpc>
                <a:spcBef>
                  <a:spcPct val="0"/>
                </a:spcBef>
                <a:spcAft>
                  <a:spcPct val="35000"/>
                </a:spcAft>
              </a:pPr>
              <a:r>
                <a:rPr lang="pl-PL" sz="1600" dirty="0" smtClean="0">
                  <a:latin typeface="Arial" pitchFamily="34" charset="0"/>
                  <a:ea typeface="Batang" pitchFamily="18" charset="-127"/>
                  <a:cs typeface="Arial" pitchFamily="34" charset="0"/>
                </a:rPr>
                <a:t>oraz</a:t>
              </a:r>
              <a:endParaRPr lang="pl-PL" sz="1600" kern="1200" dirty="0" smtClean="0">
                <a:latin typeface="Arial" pitchFamily="34" charset="0"/>
                <a:ea typeface="Batang" pitchFamily="18" charset="-127"/>
                <a:cs typeface="Arial" pitchFamily="34" charset="0"/>
              </a:endParaRP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roczny obrót </a:t>
              </a:r>
            </a:p>
            <a:p>
              <a:pPr lvl="0" algn="ctr" defTabSz="711200">
                <a:lnSpc>
                  <a:spcPct val="90000"/>
                </a:lnSpc>
                <a:spcBef>
                  <a:spcPct val="0"/>
                </a:spcBef>
                <a:spcAft>
                  <a:spcPct val="35000"/>
                </a:spcAft>
              </a:pPr>
              <a:r>
                <a:rPr lang="pl-PL" sz="1600" kern="1200" dirty="0" smtClean="0">
                  <a:latin typeface="Arial" pitchFamily="34" charset="0"/>
                  <a:cs typeface="Arial" pitchFamily="34" charset="0"/>
                </a:rPr>
                <a:t>≤ </a:t>
              </a:r>
              <a:r>
                <a:rPr lang="pl-PL" sz="1600" kern="1200" dirty="0" smtClean="0">
                  <a:latin typeface="Arial" pitchFamily="34" charset="0"/>
                  <a:ea typeface="Batang" pitchFamily="18" charset="-127"/>
                  <a:cs typeface="Arial" pitchFamily="34" charset="0"/>
                </a:rPr>
                <a:t> 2 mln EUR</a:t>
              </a:r>
            </a:p>
            <a:p>
              <a:pPr lvl="0" algn="ctr" defTabSz="71120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lub</a:t>
              </a: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całkowity bilans roczny </a:t>
              </a:r>
            </a:p>
            <a:p>
              <a:pPr lvl="0" algn="ctr" defTabSz="71120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2 mln EUR </a:t>
              </a:r>
              <a:endParaRPr lang="pl-PL" sz="1600" kern="1200" dirty="0">
                <a:latin typeface="Arial" pitchFamily="34" charset="0"/>
                <a:ea typeface="Batang" pitchFamily="18" charset="-127"/>
                <a:cs typeface="Arial" pitchFamily="34" charset="0"/>
              </a:endParaRPr>
            </a:p>
          </p:txBody>
        </p:sp>
        <p:sp>
          <p:nvSpPr>
            <p:cNvPr id="5" name="Dowolny kształt 4"/>
            <p:cNvSpPr/>
            <p:nvPr/>
          </p:nvSpPr>
          <p:spPr>
            <a:xfrm>
              <a:off x="3285775" y="2213765"/>
              <a:ext cx="2655528" cy="3511918"/>
            </a:xfrm>
            <a:custGeom>
              <a:avLst/>
              <a:gdLst>
                <a:gd name="connsiteX0" fmla="*/ 0 w 2655528"/>
                <a:gd name="connsiteY0" fmla="*/ 265553 h 4059253"/>
                <a:gd name="connsiteX1" fmla="*/ 265553 w 2655528"/>
                <a:gd name="connsiteY1" fmla="*/ 0 h 4059253"/>
                <a:gd name="connsiteX2" fmla="*/ 2389975 w 2655528"/>
                <a:gd name="connsiteY2" fmla="*/ 0 h 4059253"/>
                <a:gd name="connsiteX3" fmla="*/ 2655528 w 2655528"/>
                <a:gd name="connsiteY3" fmla="*/ 265553 h 4059253"/>
                <a:gd name="connsiteX4" fmla="*/ 2655528 w 2655528"/>
                <a:gd name="connsiteY4" fmla="*/ 3793700 h 4059253"/>
                <a:gd name="connsiteX5" fmla="*/ 2389975 w 2655528"/>
                <a:gd name="connsiteY5" fmla="*/ 4059253 h 4059253"/>
                <a:gd name="connsiteX6" fmla="*/ 265553 w 2655528"/>
                <a:gd name="connsiteY6" fmla="*/ 4059253 h 4059253"/>
                <a:gd name="connsiteX7" fmla="*/ 0 w 2655528"/>
                <a:gd name="connsiteY7" fmla="*/ 3793700 h 4059253"/>
                <a:gd name="connsiteX8" fmla="*/ 0 w 2655528"/>
                <a:gd name="connsiteY8" fmla="*/ 265553 h 40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528" h="4059253">
                  <a:moveTo>
                    <a:pt x="0" y="265553"/>
                  </a:moveTo>
                  <a:cubicBezTo>
                    <a:pt x="0" y="118892"/>
                    <a:pt x="118892" y="0"/>
                    <a:pt x="265553" y="0"/>
                  </a:cubicBezTo>
                  <a:lnTo>
                    <a:pt x="2389975" y="0"/>
                  </a:lnTo>
                  <a:cubicBezTo>
                    <a:pt x="2536636" y="0"/>
                    <a:pt x="2655528" y="118892"/>
                    <a:pt x="2655528" y="265553"/>
                  </a:cubicBezTo>
                  <a:lnTo>
                    <a:pt x="2655528" y="3793700"/>
                  </a:lnTo>
                  <a:cubicBezTo>
                    <a:pt x="2655528" y="3940361"/>
                    <a:pt x="2536636" y="4059253"/>
                    <a:pt x="2389975" y="4059253"/>
                  </a:cubicBezTo>
                  <a:lnTo>
                    <a:pt x="265553" y="4059253"/>
                  </a:lnTo>
                  <a:cubicBezTo>
                    <a:pt x="118892" y="4059253"/>
                    <a:pt x="0" y="3940361"/>
                    <a:pt x="0" y="3793700"/>
                  </a:cubicBezTo>
                  <a:lnTo>
                    <a:pt x="0" y="265553"/>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13792" tIns="1737493" rIns="113792" bIns="925643" numCol="1" spcCol="1270" anchor="b" anchorCtr="0">
              <a:noAutofit/>
            </a:bodyPr>
            <a:lstStyle/>
            <a:p>
              <a:pPr lvl="0" algn="ctr" defTabSz="711200">
                <a:lnSpc>
                  <a:spcPct val="90000"/>
                </a:lnSpc>
                <a:spcBef>
                  <a:spcPct val="0"/>
                </a:spcBef>
                <a:spcAft>
                  <a:spcPct val="35000"/>
                </a:spcAft>
              </a:pPr>
              <a:r>
                <a:rPr lang="pl-PL" sz="1600" b="1" kern="1200" dirty="0" smtClean="0">
                  <a:latin typeface="Arial" pitchFamily="34" charset="0"/>
                  <a:ea typeface="Batang" pitchFamily="18" charset="-127"/>
                  <a:cs typeface="Arial" pitchFamily="34" charset="0"/>
                </a:rPr>
                <a:t>Małe przedsiębiorstwa</a:t>
              </a: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zatrudnienie &lt;50 osób</a:t>
              </a:r>
            </a:p>
            <a:p>
              <a:pPr lvl="0" algn="ctr" defTabSz="711200">
                <a:lnSpc>
                  <a:spcPct val="90000"/>
                </a:lnSpc>
                <a:spcBef>
                  <a:spcPct val="0"/>
                </a:spcBef>
                <a:spcAft>
                  <a:spcPct val="35000"/>
                </a:spcAft>
              </a:pPr>
              <a:r>
                <a:rPr lang="pl-PL" sz="1600" dirty="0" smtClean="0">
                  <a:latin typeface="Arial" pitchFamily="34" charset="0"/>
                  <a:ea typeface="Batang" pitchFamily="18" charset="-127"/>
                  <a:cs typeface="Arial" pitchFamily="34" charset="0"/>
                </a:rPr>
                <a:t>oraz</a:t>
              </a:r>
              <a:endParaRPr lang="pl-PL" sz="1600" kern="1200" dirty="0" smtClean="0">
                <a:latin typeface="Arial" pitchFamily="34" charset="0"/>
                <a:ea typeface="Batang" pitchFamily="18" charset="-127"/>
                <a:cs typeface="Arial" pitchFamily="34" charset="0"/>
              </a:endParaRP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roczny obrót </a:t>
              </a:r>
            </a:p>
            <a:p>
              <a:pPr lvl="0" algn="ctr" defTabSz="71120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10 mln EUR </a:t>
              </a:r>
            </a:p>
            <a:p>
              <a:pPr lvl="0" algn="ctr" defTabSz="71120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lub</a:t>
              </a:r>
            </a:p>
            <a:p>
              <a:pPr marL="285750" lvl="0" indent="-285750" algn="ctr" defTabSz="71120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całkowity bilans roczny </a:t>
              </a:r>
            </a:p>
            <a:p>
              <a:pPr lvl="0" algn="ctr" defTabSz="71120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10 mln EUR </a:t>
              </a:r>
              <a:endParaRPr lang="pl-PL" sz="1600" kern="1200" dirty="0">
                <a:latin typeface="Arial" pitchFamily="34" charset="0"/>
                <a:ea typeface="Batang" pitchFamily="18" charset="-127"/>
                <a:cs typeface="Arial" pitchFamily="34" charset="0"/>
              </a:endParaRPr>
            </a:p>
          </p:txBody>
        </p:sp>
        <p:sp>
          <p:nvSpPr>
            <p:cNvPr id="7" name="Dowolny kształt 6"/>
            <p:cNvSpPr/>
            <p:nvPr/>
          </p:nvSpPr>
          <p:spPr>
            <a:xfrm>
              <a:off x="5991487" y="1666430"/>
              <a:ext cx="2630147" cy="4059253"/>
            </a:xfrm>
            <a:custGeom>
              <a:avLst/>
              <a:gdLst>
                <a:gd name="connsiteX0" fmla="*/ 0 w 2630147"/>
                <a:gd name="connsiteY0" fmla="*/ 263015 h 4059253"/>
                <a:gd name="connsiteX1" fmla="*/ 263015 w 2630147"/>
                <a:gd name="connsiteY1" fmla="*/ 0 h 4059253"/>
                <a:gd name="connsiteX2" fmla="*/ 2367132 w 2630147"/>
                <a:gd name="connsiteY2" fmla="*/ 0 h 4059253"/>
                <a:gd name="connsiteX3" fmla="*/ 2630147 w 2630147"/>
                <a:gd name="connsiteY3" fmla="*/ 263015 h 4059253"/>
                <a:gd name="connsiteX4" fmla="*/ 2630147 w 2630147"/>
                <a:gd name="connsiteY4" fmla="*/ 3796238 h 4059253"/>
                <a:gd name="connsiteX5" fmla="*/ 2367132 w 2630147"/>
                <a:gd name="connsiteY5" fmla="*/ 4059253 h 4059253"/>
                <a:gd name="connsiteX6" fmla="*/ 263015 w 2630147"/>
                <a:gd name="connsiteY6" fmla="*/ 4059253 h 4059253"/>
                <a:gd name="connsiteX7" fmla="*/ 0 w 2630147"/>
                <a:gd name="connsiteY7" fmla="*/ 3796238 h 4059253"/>
                <a:gd name="connsiteX8" fmla="*/ 0 w 2630147"/>
                <a:gd name="connsiteY8" fmla="*/ 263015 h 40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47" h="4059253">
                  <a:moveTo>
                    <a:pt x="0" y="263015"/>
                  </a:moveTo>
                  <a:cubicBezTo>
                    <a:pt x="0" y="117756"/>
                    <a:pt x="117756" y="0"/>
                    <a:pt x="263015" y="0"/>
                  </a:cubicBezTo>
                  <a:lnTo>
                    <a:pt x="2367132" y="0"/>
                  </a:lnTo>
                  <a:cubicBezTo>
                    <a:pt x="2512391" y="0"/>
                    <a:pt x="2630147" y="117756"/>
                    <a:pt x="2630147" y="263015"/>
                  </a:cubicBezTo>
                  <a:lnTo>
                    <a:pt x="2630147" y="3796238"/>
                  </a:lnTo>
                  <a:cubicBezTo>
                    <a:pt x="2630147" y="3941497"/>
                    <a:pt x="2512391" y="4059253"/>
                    <a:pt x="2367132" y="4059253"/>
                  </a:cubicBezTo>
                  <a:lnTo>
                    <a:pt x="263015" y="4059253"/>
                  </a:lnTo>
                  <a:cubicBezTo>
                    <a:pt x="117756" y="4059253"/>
                    <a:pt x="0" y="3941497"/>
                    <a:pt x="0" y="3796238"/>
                  </a:cubicBezTo>
                  <a:lnTo>
                    <a:pt x="0" y="26301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2456" tIns="1716157" rIns="92456" bIns="904307" numCol="1" spcCol="1270" anchor="b" anchorCtr="0">
              <a:noAutofit/>
            </a:bodyPr>
            <a:lstStyle/>
            <a:p>
              <a:pPr lvl="0" algn="ctr" defTabSz="577850">
                <a:lnSpc>
                  <a:spcPct val="90000"/>
                </a:lnSpc>
                <a:spcBef>
                  <a:spcPct val="0"/>
                </a:spcBef>
                <a:spcAft>
                  <a:spcPct val="35000"/>
                </a:spcAft>
              </a:pPr>
              <a:r>
                <a:rPr lang="pl-PL" sz="1600" kern="1200" dirty="0" smtClean="0">
                  <a:latin typeface="Arial" panose="020B0604020202020204" pitchFamily="34" charset="0"/>
                  <a:ea typeface="Batang" pitchFamily="18" charset="-127"/>
                  <a:cs typeface="Arial" panose="020B0604020202020204" pitchFamily="34" charset="0"/>
                </a:rPr>
                <a:t> </a:t>
              </a:r>
            </a:p>
            <a:p>
              <a:pPr lvl="0" algn="ctr" defTabSz="577850">
                <a:lnSpc>
                  <a:spcPct val="90000"/>
                </a:lnSpc>
                <a:spcBef>
                  <a:spcPct val="0"/>
                </a:spcBef>
                <a:spcAft>
                  <a:spcPct val="35000"/>
                </a:spcAft>
              </a:pPr>
              <a:r>
                <a:rPr lang="pl-PL" sz="1600" b="1" kern="1200" dirty="0" smtClean="0">
                  <a:latin typeface="Arial" pitchFamily="34" charset="0"/>
                  <a:ea typeface="Batang" pitchFamily="18" charset="-127"/>
                  <a:cs typeface="Arial" pitchFamily="34" charset="0"/>
                </a:rPr>
                <a:t>Średnie przedsiębiorstwa</a:t>
              </a:r>
            </a:p>
            <a:p>
              <a:pPr marL="285750" lvl="0" indent="-285750" algn="ctr" defTabSz="57785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zatrudnienie&lt;250 osób</a:t>
              </a:r>
            </a:p>
            <a:p>
              <a:pPr lvl="0" algn="ctr" defTabSz="577850">
                <a:lnSpc>
                  <a:spcPct val="90000"/>
                </a:lnSpc>
                <a:spcBef>
                  <a:spcPct val="0"/>
                </a:spcBef>
                <a:spcAft>
                  <a:spcPct val="35000"/>
                </a:spcAft>
              </a:pPr>
              <a:r>
                <a:rPr lang="pl-PL" sz="1600" dirty="0">
                  <a:latin typeface="Arial" pitchFamily="34" charset="0"/>
                  <a:ea typeface="Batang" pitchFamily="18" charset="-127"/>
                  <a:cs typeface="Arial" pitchFamily="34" charset="0"/>
                </a:rPr>
                <a:t>o</a:t>
              </a:r>
              <a:r>
                <a:rPr lang="pl-PL" sz="1600" dirty="0" smtClean="0">
                  <a:latin typeface="Arial" pitchFamily="34" charset="0"/>
                  <a:ea typeface="Batang" pitchFamily="18" charset="-127"/>
                  <a:cs typeface="Arial" pitchFamily="34" charset="0"/>
                </a:rPr>
                <a:t>raz </a:t>
              </a:r>
              <a:endParaRPr lang="pl-PL" sz="1600" kern="1200" dirty="0" smtClean="0">
                <a:latin typeface="Arial" pitchFamily="34" charset="0"/>
                <a:ea typeface="Batang" pitchFamily="18" charset="-127"/>
                <a:cs typeface="Arial" pitchFamily="34" charset="0"/>
              </a:endParaRPr>
            </a:p>
            <a:p>
              <a:pPr marL="285750" lvl="0" indent="-285750" algn="ctr" defTabSz="57785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roczny obrót</a:t>
              </a:r>
            </a:p>
            <a:p>
              <a:pPr lvl="0" algn="ctr" defTabSz="57785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  50 mln EUR</a:t>
              </a:r>
            </a:p>
            <a:p>
              <a:pPr lvl="0" algn="ctr" defTabSz="57785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lub</a:t>
              </a:r>
            </a:p>
            <a:p>
              <a:pPr marL="285750" lvl="0" indent="-285750" algn="ctr" defTabSz="577850">
                <a:lnSpc>
                  <a:spcPct val="90000"/>
                </a:lnSpc>
                <a:spcBef>
                  <a:spcPct val="0"/>
                </a:spcBef>
                <a:spcAft>
                  <a:spcPct val="35000"/>
                </a:spcAft>
                <a:buFont typeface="Arial" panose="020B0604020202020204" pitchFamily="34" charset="0"/>
                <a:buChar char="•"/>
              </a:pPr>
              <a:r>
                <a:rPr lang="pl-PL" sz="1600" kern="1200" dirty="0" smtClean="0">
                  <a:latin typeface="Arial" pitchFamily="34" charset="0"/>
                  <a:ea typeface="Batang" pitchFamily="18" charset="-127"/>
                  <a:cs typeface="Arial" pitchFamily="34" charset="0"/>
                </a:rPr>
                <a:t>całkowity bilans roczny</a:t>
              </a:r>
            </a:p>
            <a:p>
              <a:pPr lvl="0" algn="ctr" defTabSz="577850">
                <a:lnSpc>
                  <a:spcPct val="90000"/>
                </a:lnSpc>
                <a:spcBef>
                  <a:spcPct val="0"/>
                </a:spcBef>
                <a:spcAft>
                  <a:spcPct val="35000"/>
                </a:spcAft>
              </a:pPr>
              <a:r>
                <a:rPr lang="pl-PL" sz="1600" kern="1200" dirty="0" smtClean="0">
                  <a:latin typeface="Arial" pitchFamily="34" charset="0"/>
                  <a:ea typeface="Batang" pitchFamily="18" charset="-127"/>
                  <a:cs typeface="Arial" pitchFamily="34" charset="0"/>
                </a:rPr>
                <a:t> ≤  43 mln EUR </a:t>
              </a:r>
              <a:endParaRPr lang="pl-PL" sz="1600" kern="1200" dirty="0">
                <a:latin typeface="Arial" pitchFamily="34" charset="0"/>
                <a:ea typeface="Batang" pitchFamily="18" charset="-127"/>
                <a:cs typeface="Arial" pitchFamily="34" charset="0"/>
              </a:endParaRPr>
            </a:p>
          </p:txBody>
        </p:sp>
        <p:sp>
          <p:nvSpPr>
            <p:cNvPr id="10" name="Strzałka w lewo i prawo 9"/>
            <p:cNvSpPr/>
            <p:nvPr/>
          </p:nvSpPr>
          <p:spPr>
            <a:xfrm>
              <a:off x="591384" y="1692069"/>
              <a:ext cx="56391" cy="45721"/>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pic>
        <p:nvPicPr>
          <p:cNvPr id="11" name="Obraz 10"/>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5"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Obraz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2" y="0"/>
            <a:ext cx="8994297" cy="6858000"/>
          </a:xfrm>
          <a:prstGeom prst="rect">
            <a:avLst/>
          </a:prstGeom>
        </p:spPr>
      </p:pic>
      <p:graphicFrame>
        <p:nvGraphicFramePr>
          <p:cNvPr id="7" name="Diagram 6"/>
          <p:cNvGraphicFramePr/>
          <p:nvPr>
            <p:extLst>
              <p:ext uri="{D42A27DB-BD31-4B8C-83A1-F6EECF244321}">
                <p14:modId xmlns:p14="http://schemas.microsoft.com/office/powerpoint/2010/main" xmlns="" val="2711433203"/>
              </p:ext>
            </p:extLst>
          </p:nvPr>
        </p:nvGraphicFramePr>
        <p:xfrm>
          <a:off x="1114389" y="1049374"/>
          <a:ext cx="7449879" cy="475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rostokąt 5"/>
          <p:cNvSpPr/>
          <p:nvPr/>
        </p:nvSpPr>
        <p:spPr>
          <a:xfrm>
            <a:off x="6366617" y="169380"/>
            <a:ext cx="2606466"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Status przedsiębiorstwa</a:t>
            </a:r>
            <a:endParaRPr lang="pl-PL" sz="1500" u="sng" dirty="0" smtClean="0">
              <a:latin typeface="Arial" pitchFamily="34" charset="0"/>
              <a:ea typeface="Batang" pitchFamily="18" charset="-127"/>
              <a:cs typeface="Arial" pitchFamily="34" charset="0"/>
            </a:endParaRPr>
          </a:p>
        </p:txBody>
      </p:sp>
      <p:pic>
        <p:nvPicPr>
          <p:cNvPr id="21" name="Obraz 20"/>
          <p:cNvPicPr/>
          <p:nvPr/>
        </p:nvPicPr>
        <p:blipFill>
          <a:blip r:embed="rId8" cstate="print"/>
          <a:srcRect/>
          <a:stretch>
            <a:fillRect/>
          </a:stretch>
        </p:blipFill>
        <p:spPr bwMode="auto">
          <a:xfrm>
            <a:off x="1958969" y="6219243"/>
            <a:ext cx="5760720" cy="488124"/>
          </a:xfrm>
          <a:prstGeom prst="rect">
            <a:avLst/>
          </a:prstGeom>
          <a:noFill/>
          <a:ln w="9525">
            <a:noFill/>
            <a:miter lim="800000"/>
            <a:headEnd/>
            <a:tailEnd/>
          </a:ln>
        </p:spPr>
      </p:pic>
      <p:pic>
        <p:nvPicPr>
          <p:cNvPr id="22" name="Obraz 2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4" name="Obraz 8"/>
          <p:cNvPicPr>
            <a:picLocks noChangeAspect="1"/>
          </p:cNvPicPr>
          <p:nvPr/>
        </p:nvPicPr>
        <p:blipFill>
          <a:blip r:embed="rId10"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Obraz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6" name="Prostokąt 5"/>
          <p:cNvSpPr/>
          <p:nvPr/>
        </p:nvSpPr>
        <p:spPr>
          <a:xfrm>
            <a:off x="6366617" y="169380"/>
            <a:ext cx="2606466"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Status przedsiębiorstwa</a:t>
            </a:r>
            <a:endParaRPr lang="pl-PL" sz="1500" u="sng" dirty="0" smtClean="0">
              <a:latin typeface="Arial" pitchFamily="34" charset="0"/>
              <a:ea typeface="Batang" pitchFamily="18" charset="-127"/>
              <a:cs typeface="Arial" pitchFamily="34" charset="0"/>
            </a:endParaRPr>
          </a:p>
        </p:txBody>
      </p:sp>
      <p:sp>
        <p:nvSpPr>
          <p:cNvPr id="13" name="Prostokąt 12"/>
          <p:cNvSpPr/>
          <p:nvPr/>
        </p:nvSpPr>
        <p:spPr>
          <a:xfrm>
            <a:off x="6238430" y="1264776"/>
            <a:ext cx="964890" cy="6567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1" name="Obraz 20"/>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22" name="Obraz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24" name="Strzałka w prawo 23"/>
          <p:cNvSpPr/>
          <p:nvPr/>
        </p:nvSpPr>
        <p:spPr>
          <a:xfrm>
            <a:off x="2324456" y="478564"/>
            <a:ext cx="6409347" cy="2271005"/>
          </a:xfrm>
          <a:prstGeom prst="right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endParaRPr lang="pl-PL" sz="1400" b="1" dirty="0" smtClean="0">
              <a:effectLst>
                <a:outerShdw blurRad="38100" dist="38100" dir="2700000" algn="tl">
                  <a:srgbClr val="000000">
                    <a:alpha val="43137"/>
                  </a:srgbClr>
                </a:outerShdw>
              </a:effectLst>
            </a:endParaRPr>
          </a:p>
        </p:txBody>
      </p:sp>
      <p:graphicFrame>
        <p:nvGraphicFramePr>
          <p:cNvPr id="25" name="Diagram 24"/>
          <p:cNvGraphicFramePr/>
          <p:nvPr>
            <p:extLst>
              <p:ext uri="{D42A27DB-BD31-4B8C-83A1-F6EECF244321}">
                <p14:modId xmlns:p14="http://schemas.microsoft.com/office/powerpoint/2010/main" xmlns="" val="2803748568"/>
              </p:ext>
            </p:extLst>
          </p:nvPr>
        </p:nvGraphicFramePr>
        <p:xfrm>
          <a:off x="1106679" y="2484407"/>
          <a:ext cx="8438973" cy="3711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6" name="Diagram 25"/>
          <p:cNvGraphicFramePr/>
          <p:nvPr>
            <p:extLst>
              <p:ext uri="{D42A27DB-BD31-4B8C-83A1-F6EECF244321}">
                <p14:modId xmlns:p14="http://schemas.microsoft.com/office/powerpoint/2010/main" xmlns="" val="2384852298"/>
              </p:ext>
            </p:extLst>
          </p:nvPr>
        </p:nvGraphicFramePr>
        <p:xfrm>
          <a:off x="277094" y="3525462"/>
          <a:ext cx="9738775" cy="27863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7" name="Diagram 26"/>
          <p:cNvGraphicFramePr/>
          <p:nvPr>
            <p:extLst>
              <p:ext uri="{D42A27DB-BD31-4B8C-83A1-F6EECF244321}">
                <p14:modId xmlns:p14="http://schemas.microsoft.com/office/powerpoint/2010/main" xmlns="" val="1342032478"/>
              </p:ext>
            </p:extLst>
          </p:nvPr>
        </p:nvGraphicFramePr>
        <p:xfrm>
          <a:off x="-170915" y="2115879"/>
          <a:ext cx="9421241" cy="241734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28" name="pole tekstowe 27"/>
          <p:cNvSpPr txBox="1"/>
          <p:nvPr/>
        </p:nvSpPr>
        <p:spPr>
          <a:xfrm>
            <a:off x="2414425" y="1252369"/>
            <a:ext cx="5977099" cy="707886"/>
          </a:xfrm>
          <a:prstGeom prst="rect">
            <a:avLst/>
          </a:prstGeom>
          <a:noFill/>
        </p:spPr>
        <p:txBody>
          <a:bodyPr wrap="square" rtlCol="0">
            <a:spAutoFit/>
          </a:bodyPr>
          <a:lstStyle/>
          <a:p>
            <a:pPr algn="ctr"/>
            <a:r>
              <a:rPr lang="pl-PL"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PAMIĘTAJ !</a:t>
            </a:r>
          </a:p>
          <a:p>
            <a:r>
              <a:rPr lang="pl-PL" sz="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USTALAJĄC STATUS PRZEDSIĘBIORSTWA UWZGLĘDNIJ  ZAPISY  ZAŁĄCZNIKA  NR 1 DO ROZPORZĄDZENIA KOMISJI (UE) NR 651/2014 z dnia 17 czerwca 2014 r. </a:t>
            </a:r>
          </a:p>
        </p:txBody>
      </p:sp>
      <p:pic>
        <p:nvPicPr>
          <p:cNvPr id="14" name="Obraz 8"/>
          <p:cNvPicPr>
            <a:picLocks noChangeAspect="1"/>
          </p:cNvPicPr>
          <p:nvPr/>
        </p:nvPicPr>
        <p:blipFill>
          <a:blip r:embed="rId20" cstate="print"/>
          <a:srcRect/>
          <a:stretch>
            <a:fillRect/>
          </a:stretch>
        </p:blipFill>
        <p:spPr bwMode="auto">
          <a:xfrm>
            <a:off x="239281" y="119553"/>
            <a:ext cx="1734797" cy="1348847"/>
          </a:xfrm>
          <a:prstGeom prst="rect">
            <a:avLst/>
          </a:prstGeom>
          <a:noFill/>
          <a:ln w="9525">
            <a:noFill/>
            <a:miter lim="800000"/>
            <a:headEnd/>
            <a:tailEnd/>
          </a:ln>
        </p:spPr>
      </p:pic>
      <p:sp>
        <p:nvSpPr>
          <p:cNvPr id="2" name="pole tekstowe 1"/>
          <p:cNvSpPr txBox="1"/>
          <p:nvPr/>
        </p:nvSpPr>
        <p:spPr>
          <a:xfrm>
            <a:off x="5640328" y="2577584"/>
            <a:ext cx="1470274" cy="323165"/>
          </a:xfrm>
          <a:prstGeom prst="rect">
            <a:avLst/>
          </a:prstGeom>
          <a:noFill/>
        </p:spPr>
        <p:txBody>
          <a:bodyPr wrap="none" rtlCol="0">
            <a:spAutoFit/>
          </a:bodyPr>
          <a:lstStyle/>
          <a:p>
            <a:r>
              <a:rPr lang="pl-PL" sz="1500" dirty="0" smtClean="0">
                <a:latin typeface="Arial" panose="020B0604020202020204" pitchFamily="34" charset="0"/>
                <a:cs typeface="Arial" panose="020B0604020202020204" pitchFamily="34" charset="0"/>
              </a:rPr>
              <a:t>25 % i powyżej</a:t>
            </a:r>
            <a:endParaRPr lang="pl-PL" sz="1500" dirty="0">
              <a:latin typeface="Arial" panose="020B0604020202020204" pitchFamily="34" charset="0"/>
              <a:cs typeface="Arial" panose="020B0604020202020204" pitchFamily="34" charset="0"/>
            </a:endParaRPr>
          </a:p>
        </p:txBody>
      </p:sp>
      <p:sp>
        <p:nvSpPr>
          <p:cNvPr id="3" name="Prostokąt 2"/>
          <p:cNvSpPr/>
          <p:nvPr/>
        </p:nvSpPr>
        <p:spPr>
          <a:xfrm>
            <a:off x="6238430" y="5695507"/>
            <a:ext cx="1470274" cy="323165"/>
          </a:xfrm>
          <a:prstGeom prst="rect">
            <a:avLst/>
          </a:prstGeom>
        </p:spPr>
        <p:txBody>
          <a:bodyPr wrap="none">
            <a:spAutoFit/>
          </a:bodyPr>
          <a:lstStyle/>
          <a:p>
            <a:r>
              <a:rPr lang="pl-PL" sz="1500" dirty="0" smtClean="0">
                <a:latin typeface="Arial" panose="020B0604020202020204" pitchFamily="34" charset="0"/>
                <a:cs typeface="Arial" panose="020B0604020202020204" pitchFamily="34" charset="0"/>
              </a:rPr>
              <a:t>50 % </a:t>
            </a:r>
            <a:r>
              <a:rPr lang="pl-PL" sz="1500" dirty="0">
                <a:latin typeface="Arial" panose="020B0604020202020204" pitchFamily="34" charset="0"/>
                <a:cs typeface="Arial" panose="020B0604020202020204" pitchFamily="34" charset="0"/>
              </a:rPr>
              <a:t>i powyżej</a:t>
            </a:r>
          </a:p>
        </p:txBody>
      </p:sp>
    </p:spTree>
    <p:extLst>
      <p:ext uri="{BB962C8B-B14F-4D97-AF65-F5344CB8AC3E}">
        <p14:creationId xmlns:p14="http://schemas.microsoft.com/office/powerpoint/2010/main" xmlns="" val="190643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8546"/>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sp>
        <p:nvSpPr>
          <p:cNvPr id="6" name="Prostokąt 5"/>
          <p:cNvSpPr/>
          <p:nvPr/>
        </p:nvSpPr>
        <p:spPr>
          <a:xfrm>
            <a:off x="6699902" y="153825"/>
            <a:ext cx="2230451"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Zasady finansowania</a:t>
            </a:r>
          </a:p>
        </p:txBody>
      </p:sp>
      <p:graphicFrame>
        <p:nvGraphicFramePr>
          <p:cNvPr id="7" name="Diagram 6"/>
          <p:cNvGraphicFramePr/>
          <p:nvPr>
            <p:extLst>
              <p:ext uri="{D42A27DB-BD31-4B8C-83A1-F6EECF244321}">
                <p14:modId xmlns:p14="http://schemas.microsoft.com/office/powerpoint/2010/main" xmlns="" val="2787147526"/>
              </p:ext>
            </p:extLst>
          </p:nvPr>
        </p:nvGraphicFramePr>
        <p:xfrm>
          <a:off x="1353871" y="793976"/>
          <a:ext cx="7215971" cy="52240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Obraz 8"/>
          <p:cNvPicPr>
            <a:picLocks noChangeAspect="1"/>
          </p:cNvPicPr>
          <p:nvPr/>
        </p:nvPicPr>
        <p:blipFill>
          <a:blip r:embed="rId10"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5" name="Prostokąt 4"/>
          <p:cNvSpPr/>
          <p:nvPr/>
        </p:nvSpPr>
        <p:spPr>
          <a:xfrm>
            <a:off x="5990601" y="153825"/>
            <a:ext cx="2939751"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Źródła finansowania projektu</a:t>
            </a:r>
          </a:p>
        </p:txBody>
      </p:sp>
      <p:graphicFrame>
        <p:nvGraphicFramePr>
          <p:cNvPr id="7" name="Diagram 6"/>
          <p:cNvGraphicFramePr/>
          <p:nvPr>
            <p:extLst>
              <p:ext uri="{D42A27DB-BD31-4B8C-83A1-F6EECF244321}">
                <p14:modId xmlns:p14="http://schemas.microsoft.com/office/powerpoint/2010/main" xmlns="" val="3349309969"/>
              </p:ext>
            </p:extLst>
          </p:nvPr>
        </p:nvGraphicFramePr>
        <p:xfrm>
          <a:off x="974220" y="974219"/>
          <a:ext cx="7956132" cy="5245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Obraz 7"/>
          <p:cNvPicPr/>
          <p:nvPr/>
        </p:nvPicPr>
        <p:blipFill>
          <a:blip r:embed="rId8" cstate="print"/>
          <a:srcRect/>
          <a:stretch>
            <a:fillRect/>
          </a:stretch>
        </p:blipFill>
        <p:spPr bwMode="auto">
          <a:xfrm>
            <a:off x="1958969" y="6219243"/>
            <a:ext cx="5760720" cy="488124"/>
          </a:xfrm>
          <a:prstGeom prst="rect">
            <a:avLst/>
          </a:prstGeom>
          <a:noFill/>
          <a:ln w="9525">
            <a:noFill/>
            <a:miter lim="800000"/>
            <a:headEnd/>
            <a:tailEnd/>
          </a:ln>
        </p:spPr>
      </p:pic>
      <p:pic>
        <p:nvPicPr>
          <p:cNvPr id="9" name="Obraz 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0" name="Obraz 8"/>
          <p:cNvPicPr>
            <a:picLocks noChangeAspect="1"/>
          </p:cNvPicPr>
          <p:nvPr/>
        </p:nvPicPr>
        <p:blipFill>
          <a:blip r:embed="rId10"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4" name="Prostokąt 3"/>
          <p:cNvSpPr/>
          <p:nvPr/>
        </p:nvSpPr>
        <p:spPr>
          <a:xfrm>
            <a:off x="3153398" y="153825"/>
            <a:ext cx="5776956"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Termin realizacji projektu  / ramy czasowe kwalifikowalności</a:t>
            </a:r>
          </a:p>
        </p:txBody>
      </p:sp>
      <p:graphicFrame>
        <p:nvGraphicFramePr>
          <p:cNvPr id="6" name="Diagram 5"/>
          <p:cNvGraphicFramePr/>
          <p:nvPr>
            <p:extLst>
              <p:ext uri="{D42A27DB-BD31-4B8C-83A1-F6EECF244321}">
                <p14:modId xmlns:p14="http://schemas.microsoft.com/office/powerpoint/2010/main" xmlns="" val="1316822436"/>
              </p:ext>
            </p:extLst>
          </p:nvPr>
        </p:nvGraphicFramePr>
        <p:xfrm>
          <a:off x="897308" y="2307264"/>
          <a:ext cx="8033045" cy="3828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aśnienie ze strzałką w dół 6"/>
          <p:cNvSpPr/>
          <p:nvPr/>
        </p:nvSpPr>
        <p:spPr>
          <a:xfrm>
            <a:off x="2016808" y="606751"/>
            <a:ext cx="6323887" cy="1594189"/>
          </a:xfrm>
          <a:prstGeom prst="downArrowCallout">
            <a:avLst/>
          </a:prstGeom>
          <a:solidFill>
            <a:schemeClr val="tx2">
              <a:lumMod val="60000"/>
              <a:lumOff val="40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endParaRPr lang="pl-PL" sz="1200" b="1" dirty="0" smtClean="0">
              <a:solidFill>
                <a:schemeClr val="tx1"/>
              </a:solidFill>
              <a:latin typeface="Batang" pitchFamily="18" charset="-127"/>
              <a:ea typeface="Batang" pitchFamily="18" charset="-127"/>
            </a:endParaRPr>
          </a:p>
          <a:p>
            <a:pPr lvl="0" algn="ctr"/>
            <a:endParaRPr lang="pl-PL" sz="1300" b="1" dirty="0" smtClean="0">
              <a:solidFill>
                <a:schemeClr val="tx1"/>
              </a:solidFill>
              <a:latin typeface="Batang" pitchFamily="18" charset="-127"/>
              <a:ea typeface="Batang" pitchFamily="18" charset="-127"/>
            </a:endParaRPr>
          </a:p>
          <a:p>
            <a:pPr algn="ctr"/>
            <a:r>
              <a:rPr lang="pl-PL" sz="1300" b="1" dirty="0" smtClean="0">
                <a:solidFill>
                  <a:schemeClr val="bg1"/>
                </a:solidFill>
                <a:latin typeface="Arial" pitchFamily="34" charset="0"/>
                <a:ea typeface="Batang" pitchFamily="18" charset="-127"/>
                <a:cs typeface="Arial" pitchFamily="34" charset="0"/>
              </a:rPr>
              <a:t>Rozpoczęcie realizacji projektu to podjęcie </a:t>
            </a:r>
            <a:r>
              <a:rPr lang="pl-PL" sz="1300" b="1" dirty="0">
                <a:solidFill>
                  <a:schemeClr val="bg1"/>
                </a:solidFill>
                <a:latin typeface="Arial" pitchFamily="34" charset="0"/>
                <a:ea typeface="Batang" pitchFamily="18" charset="-127"/>
                <a:cs typeface="Arial" pitchFamily="34" charset="0"/>
              </a:rPr>
              <a:t>jakichkolwiek działań w ramach projektu, w tym zakup gruntu lub rozpoczęcie </a:t>
            </a:r>
            <a:r>
              <a:rPr lang="pl-PL" sz="1300" b="1" dirty="0" smtClean="0">
                <a:solidFill>
                  <a:schemeClr val="bg1"/>
                </a:solidFill>
                <a:latin typeface="Arial" pitchFamily="34" charset="0"/>
                <a:ea typeface="Batang" pitchFamily="18" charset="-127"/>
                <a:cs typeface="Arial" pitchFamily="34" charset="0"/>
              </a:rPr>
              <a:t>prac. Może nastąpić najwcześniej w dniu następującym po dniu złożenia </a:t>
            </a:r>
            <a:br>
              <a:rPr lang="pl-PL" sz="1300" b="1" dirty="0" smtClean="0">
                <a:solidFill>
                  <a:schemeClr val="bg1"/>
                </a:solidFill>
                <a:latin typeface="Arial" pitchFamily="34" charset="0"/>
                <a:ea typeface="Batang" pitchFamily="18" charset="-127"/>
                <a:cs typeface="Arial" pitchFamily="34" charset="0"/>
              </a:rPr>
            </a:br>
            <a:r>
              <a:rPr lang="pl-PL" sz="1300" b="1" dirty="0" smtClean="0">
                <a:solidFill>
                  <a:schemeClr val="bg1"/>
                </a:solidFill>
                <a:latin typeface="Arial" pitchFamily="34" charset="0"/>
                <a:ea typeface="Batang" pitchFamily="18" charset="-127"/>
                <a:cs typeface="Arial" pitchFamily="34" charset="0"/>
              </a:rPr>
              <a:t>pisemnego wniosku o przyznanie pomocy</a:t>
            </a:r>
            <a:r>
              <a:rPr lang="pl-PL" sz="1200" dirty="0" smtClean="0"/>
              <a:t> .</a:t>
            </a:r>
          </a:p>
          <a:p>
            <a:pPr algn="ctr"/>
            <a:endParaRPr lang="pl-PL" sz="1200" b="1" dirty="0">
              <a:solidFill>
                <a:schemeClr val="tx1"/>
              </a:solidFill>
              <a:latin typeface="Batang" pitchFamily="18" charset="-127"/>
              <a:ea typeface="Batang" pitchFamily="18" charset="-127"/>
            </a:endParaRPr>
          </a:p>
        </p:txBody>
      </p:sp>
      <p:pic>
        <p:nvPicPr>
          <p:cNvPr id="9" name="Obraz 8"/>
          <p:cNvPicPr/>
          <p:nvPr/>
        </p:nvPicPr>
        <p:blipFill>
          <a:blip r:embed="rId8" cstate="print"/>
          <a:srcRect/>
          <a:stretch>
            <a:fillRect/>
          </a:stretch>
        </p:blipFill>
        <p:spPr bwMode="auto">
          <a:xfrm>
            <a:off x="1958969" y="6219243"/>
            <a:ext cx="5760720" cy="488124"/>
          </a:xfrm>
          <a:prstGeom prst="rect">
            <a:avLst/>
          </a:prstGeom>
          <a:noFill/>
          <a:ln w="9525">
            <a:noFill/>
            <a:miter lim="800000"/>
            <a:headEnd/>
            <a:tailEnd/>
          </a:ln>
        </p:spPr>
      </p:pic>
      <p:pic>
        <p:nvPicPr>
          <p:cNvPr id="10" name="Obraz 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10"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667" y="0"/>
            <a:ext cx="9144000" cy="6858000"/>
          </a:xfrm>
          <a:prstGeom prst="rect">
            <a:avLst/>
          </a:prstGeom>
        </p:spPr>
      </p:pic>
      <p:sp>
        <p:nvSpPr>
          <p:cNvPr id="2" name="pole tekstowe 1"/>
          <p:cNvSpPr txBox="1"/>
          <p:nvPr/>
        </p:nvSpPr>
        <p:spPr>
          <a:xfrm>
            <a:off x="506413" y="1668697"/>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algn="just">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1948" y="194086"/>
            <a:ext cx="1939526" cy="833815"/>
          </a:xfrm>
          <a:prstGeom prst="rect">
            <a:avLst/>
          </a:prstGeom>
        </p:spPr>
      </p:pic>
      <p:pic>
        <p:nvPicPr>
          <p:cNvPr id="5" name="Obraz 4"/>
          <p:cNvPicPr/>
          <p:nvPr/>
        </p:nvPicPr>
        <p:blipFill>
          <a:blip r:embed="rId5" cstate="print"/>
          <a:srcRect/>
          <a:stretch>
            <a:fillRect/>
          </a:stretch>
        </p:blipFill>
        <p:spPr bwMode="auto">
          <a:xfrm>
            <a:off x="1574409" y="6150876"/>
            <a:ext cx="5760720" cy="488124"/>
          </a:xfrm>
          <a:prstGeom prst="rect">
            <a:avLst/>
          </a:prstGeom>
          <a:noFill/>
          <a:ln w="9525">
            <a:noFill/>
            <a:miter lim="800000"/>
            <a:headEnd/>
            <a:tailEnd/>
          </a:ln>
        </p:spPr>
      </p:pic>
      <p:sp>
        <p:nvSpPr>
          <p:cNvPr id="6" name="Prostokąt 5"/>
          <p:cNvSpPr/>
          <p:nvPr/>
        </p:nvSpPr>
        <p:spPr>
          <a:xfrm>
            <a:off x="497476" y="1668697"/>
            <a:ext cx="8269817"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pl-PL" sz="1800" b="1" kern="1200" dirty="0">
              <a:effectLst>
                <a:outerShdw blurRad="38100" dist="38100" dir="2700000" algn="tl">
                  <a:srgbClr val="000000">
                    <a:alpha val="43137"/>
                  </a:srgbClr>
                </a:outerShdw>
              </a:effectLst>
            </a:endParaRPr>
          </a:p>
        </p:txBody>
      </p:sp>
      <p:sp>
        <p:nvSpPr>
          <p:cNvPr id="8" name="Prostokąt 7"/>
          <p:cNvSpPr/>
          <p:nvPr/>
        </p:nvSpPr>
        <p:spPr>
          <a:xfrm>
            <a:off x="745469" y="2440688"/>
            <a:ext cx="7773829" cy="3139321"/>
          </a:xfrm>
          <a:prstGeom prst="rect">
            <a:avLst/>
          </a:prstGeom>
        </p:spPr>
        <p:txBody>
          <a:bodyPr wrap="square">
            <a:spAutoFit/>
          </a:bodyPr>
          <a:lstStyle/>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10:00-10:15	Rejestracja </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10:15-10:25	Powitanie uczestników i przedstawienie planu szkolenia</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10:25-10:40	Informacje na temat Sieci Punktów Informacyjnych </a:t>
            </a:r>
            <a:br>
              <a:rPr lang="pl-PL" dirty="0" smtClean="0">
                <a:latin typeface="Arial" pitchFamily="34" charset="0"/>
                <a:ea typeface="Times New Roman" pitchFamily="18" charset="0"/>
                <a:cs typeface="Arial" pitchFamily="34" charset="0"/>
              </a:rPr>
            </a:br>
            <a:r>
              <a:rPr lang="pl-PL" dirty="0" smtClean="0">
                <a:latin typeface="Arial" pitchFamily="34" charset="0"/>
                <a:ea typeface="Times New Roman" pitchFamily="18" charset="0"/>
                <a:cs typeface="Arial" pitchFamily="34" charset="0"/>
              </a:rPr>
              <a:t>                             Funduszy  Europejskich (PIFE)</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10:40-11:30	Główne założenia konkursu dla działania 1.5</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11:30-11:45	Przerwa</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11:45-12:30	Procedura wyboru projektów. </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                     	Wniosek o dofinansowanie dla Działania 1.5 cz. 1.</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12:30-12:45 	Przerwa</a:t>
            </a:r>
            <a:endParaRPr lang="pl-PL" dirty="0" smtClean="0">
              <a:latin typeface="Arial" pitchFamily="34" charset="0"/>
              <a:cs typeface="Arial" pitchFamily="34" charset="0"/>
            </a:endParaRPr>
          </a:p>
          <a:p>
            <a:pPr lvl="0" eaLnBrk="0" fontAlgn="base" hangingPunct="0">
              <a:spcBef>
                <a:spcPct val="0"/>
              </a:spcBef>
              <a:spcAft>
                <a:spcPct val="0"/>
              </a:spcAft>
            </a:pPr>
            <a:r>
              <a:rPr lang="pl-PL" dirty="0" smtClean="0">
                <a:latin typeface="Arial" pitchFamily="34" charset="0"/>
                <a:ea typeface="Times New Roman" pitchFamily="18" charset="0"/>
                <a:cs typeface="Arial" pitchFamily="34" charset="0"/>
              </a:rPr>
              <a:t>12:45-13:30 	Wniosek o dofinansowanie dla Działania 1.5 cz. 2</a:t>
            </a:r>
            <a:endParaRPr lang="pl-PL" dirty="0" smtClean="0">
              <a:latin typeface="Arial" pitchFamily="34" charset="0"/>
              <a:cs typeface="Arial" pitchFamily="34" charset="0"/>
            </a:endParaRPr>
          </a:p>
          <a:p>
            <a:pPr lvl="0" algn="just" eaLnBrk="0" fontAlgn="base" hangingPunct="0">
              <a:spcBef>
                <a:spcPct val="0"/>
              </a:spcBef>
              <a:spcAft>
                <a:spcPct val="0"/>
              </a:spcAft>
            </a:pPr>
            <a:r>
              <a:rPr lang="pl-PL" dirty="0" smtClean="0">
                <a:latin typeface="Arial" pitchFamily="34" charset="0"/>
                <a:ea typeface="Times New Roman" pitchFamily="18" charset="0"/>
                <a:cs typeface="Arial" pitchFamily="34" charset="0"/>
              </a:rPr>
              <a:t>13:30-14:30 	Pytania indywidualne uczestników</a:t>
            </a:r>
            <a:endParaRPr lang="pl-PL" dirty="0" smtClean="0">
              <a:latin typeface="Arial" pitchFamily="34" charset="0"/>
              <a:cs typeface="Arial" pitchFamily="34" charset="0"/>
            </a:endParaRPr>
          </a:p>
        </p:txBody>
      </p:sp>
      <p:pic>
        <p:nvPicPr>
          <p:cNvPr id="10" name="Obraz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7" cstate="print"/>
          <a:srcRect/>
          <a:stretch>
            <a:fillRect/>
          </a:stretch>
        </p:blipFill>
        <p:spPr bwMode="auto">
          <a:xfrm>
            <a:off x="432126" y="0"/>
            <a:ext cx="1734797" cy="1348847"/>
          </a:xfrm>
          <a:prstGeom prst="rect">
            <a:avLst/>
          </a:prstGeom>
          <a:noFill/>
          <a:ln w="9525">
            <a:noFill/>
            <a:miter lim="800000"/>
            <a:headEnd/>
            <a:tailEnd/>
          </a:ln>
        </p:spPr>
      </p:pic>
      <p:sp>
        <p:nvSpPr>
          <p:cNvPr id="12" name="Tytuł 11"/>
          <p:cNvSpPr>
            <a:spLocks noGrp="1"/>
          </p:cNvSpPr>
          <p:nvPr>
            <p:ph type="title"/>
          </p:nvPr>
        </p:nvSpPr>
        <p:spPr>
          <a:xfrm>
            <a:off x="5571460" y="0"/>
            <a:ext cx="3572540" cy="606056"/>
          </a:xfrm>
        </p:spPr>
        <p:txBody>
          <a:bodyPr>
            <a:normAutofit/>
          </a:bodyPr>
          <a:lstStyle/>
          <a:p>
            <a:r>
              <a:rPr lang="pl-PL" sz="1500" b="1" u="sng" dirty="0" smtClean="0">
                <a:latin typeface="Arial" pitchFamily="34" charset="0"/>
                <a:cs typeface="Arial" pitchFamily="34" charset="0"/>
              </a:rPr>
              <a:t>Agenda spotkania informacyjnego</a:t>
            </a:r>
            <a:endParaRPr lang="pl-PL" sz="1500" b="1" u="sng" dirty="0">
              <a:latin typeface="Arial" pitchFamily="34" charset="0"/>
              <a:cs typeface="Arial" pitchFamily="34" charset="0"/>
            </a:endParaRPr>
          </a:p>
        </p:txBody>
      </p:sp>
    </p:spTree>
    <p:extLst>
      <p:ext uri="{BB962C8B-B14F-4D97-AF65-F5344CB8AC3E}">
        <p14:creationId xmlns:p14="http://schemas.microsoft.com/office/powerpoint/2010/main" xmlns="" val="3702233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3" name="Prostokąt 2"/>
          <p:cNvSpPr/>
          <p:nvPr/>
        </p:nvSpPr>
        <p:spPr>
          <a:xfrm>
            <a:off x="3161944" y="153825"/>
            <a:ext cx="5768410"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Termin realizacji projektu  / ramy czasowe kwalifikowalności</a:t>
            </a:r>
          </a:p>
        </p:txBody>
      </p:sp>
      <p:sp>
        <p:nvSpPr>
          <p:cNvPr id="8" name="Strzałka w dół 7"/>
          <p:cNvSpPr/>
          <p:nvPr/>
        </p:nvSpPr>
        <p:spPr>
          <a:xfrm>
            <a:off x="1794615" y="811851"/>
            <a:ext cx="5512039" cy="3785786"/>
          </a:xfrm>
          <a:prstGeom prst="downArrow">
            <a:avLst/>
          </a:prstGeom>
          <a:solidFill>
            <a:schemeClr val="tx2">
              <a:lumMod val="60000"/>
              <a:lumOff val="40000"/>
            </a:schemeClr>
          </a:solidFill>
          <a:ln>
            <a:solidFill>
              <a:schemeClr val="tx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l-PL" sz="1200" b="1" dirty="0" smtClean="0">
              <a:solidFill>
                <a:schemeClr val="tx1"/>
              </a:solidFill>
              <a:effectLst>
                <a:outerShdw blurRad="38100" dist="38100" dir="2700000" algn="tl">
                  <a:srgbClr val="000000">
                    <a:alpha val="43137"/>
                  </a:srgbClr>
                </a:outerShdw>
              </a:effectLst>
              <a:latin typeface="Batang" pitchFamily="18" charset="-127"/>
              <a:ea typeface="Batang" pitchFamily="18" charset="-127"/>
            </a:endParaRPr>
          </a:p>
          <a:p>
            <a:pPr algn="ctr"/>
            <a:r>
              <a:rPr lang="pl-PL" sz="1300" b="1" u="sng" dirty="0" smtClean="0">
                <a:solidFill>
                  <a:schemeClr val="bg1"/>
                </a:solidFill>
                <a:latin typeface="Arial" pitchFamily="34" charset="0"/>
                <a:ea typeface="Batang" pitchFamily="18" charset="-127"/>
                <a:cs typeface="Arial" pitchFamily="34" charset="0"/>
              </a:rPr>
              <a:t>Zakończenie realizacji projektu</a:t>
            </a:r>
          </a:p>
          <a:p>
            <a:pPr algn="ctr"/>
            <a:endParaRPr lang="pl-PL" sz="1200" b="1" dirty="0" smtClean="0">
              <a:solidFill>
                <a:schemeClr val="bg1"/>
              </a:solidFill>
              <a:latin typeface="Arial" pitchFamily="34" charset="0"/>
              <a:ea typeface="Batang" pitchFamily="18" charset="-127"/>
              <a:cs typeface="Arial" pitchFamily="34" charset="0"/>
            </a:endParaRPr>
          </a:p>
          <a:p>
            <a:pPr lvl="0" algn="ctr"/>
            <a:r>
              <a:rPr lang="pl-PL" sz="1100" b="1" dirty="0" smtClean="0">
                <a:solidFill>
                  <a:schemeClr val="bg1"/>
                </a:solidFill>
                <a:latin typeface="Arial" pitchFamily="34" charset="0"/>
                <a:ea typeface="Batang" pitchFamily="18" charset="-127"/>
                <a:cs typeface="Arial" pitchFamily="34" charset="0"/>
              </a:rPr>
              <a:t> - data podpisania ostatniego protokołu potwierdzającego odbiór, </a:t>
            </a:r>
          </a:p>
          <a:p>
            <a:pPr algn="ctr">
              <a:buFontTx/>
              <a:buChar char="-"/>
            </a:pPr>
            <a:r>
              <a:rPr lang="pl-PL" sz="1100" b="1" dirty="0" smtClean="0">
                <a:solidFill>
                  <a:schemeClr val="bg1"/>
                </a:solidFill>
                <a:latin typeface="Arial" pitchFamily="34" charset="0"/>
                <a:ea typeface="Batang" pitchFamily="18" charset="-127"/>
                <a:cs typeface="Arial" pitchFamily="34" charset="0"/>
              </a:rPr>
              <a:t> data później uzyskanego/wystawionego dokumentu związanego </a:t>
            </a:r>
            <a:br>
              <a:rPr lang="pl-PL" sz="1100" b="1" dirty="0" smtClean="0">
                <a:solidFill>
                  <a:schemeClr val="bg1"/>
                </a:solidFill>
                <a:latin typeface="Arial" pitchFamily="34" charset="0"/>
                <a:ea typeface="Batang" pitchFamily="18" charset="-127"/>
                <a:cs typeface="Arial" pitchFamily="34" charset="0"/>
              </a:rPr>
            </a:br>
            <a:r>
              <a:rPr lang="pl-PL" sz="1100" b="1" dirty="0" smtClean="0">
                <a:solidFill>
                  <a:schemeClr val="bg1"/>
                </a:solidFill>
                <a:latin typeface="Arial" pitchFamily="34" charset="0"/>
                <a:ea typeface="Batang" pitchFamily="18" charset="-127"/>
                <a:cs typeface="Arial" pitchFamily="34" charset="0"/>
              </a:rPr>
              <a:t>z zakończeniem prac lub </a:t>
            </a:r>
          </a:p>
          <a:p>
            <a:pPr lvl="0" algn="ctr">
              <a:buFontTx/>
              <a:buChar char="-"/>
            </a:pPr>
            <a:r>
              <a:rPr lang="pl-PL" sz="1100" b="1" dirty="0" smtClean="0">
                <a:solidFill>
                  <a:schemeClr val="bg1"/>
                </a:solidFill>
                <a:latin typeface="Arial" pitchFamily="34" charset="0"/>
                <a:ea typeface="Batang" pitchFamily="18" charset="-127"/>
                <a:cs typeface="Arial" pitchFamily="34" charset="0"/>
              </a:rPr>
              <a:t> data poniesienia ostatniego wydatku w ramach projektu, w zależności </a:t>
            </a:r>
            <a:br>
              <a:rPr lang="pl-PL" sz="1100" b="1" dirty="0" smtClean="0">
                <a:solidFill>
                  <a:schemeClr val="bg1"/>
                </a:solidFill>
                <a:latin typeface="Arial" pitchFamily="34" charset="0"/>
                <a:ea typeface="Batang" pitchFamily="18" charset="-127"/>
                <a:cs typeface="Arial" pitchFamily="34" charset="0"/>
              </a:rPr>
            </a:br>
            <a:r>
              <a:rPr lang="pl-PL" sz="1100" b="1" dirty="0" smtClean="0">
                <a:solidFill>
                  <a:schemeClr val="bg1"/>
                </a:solidFill>
                <a:latin typeface="Arial" pitchFamily="34" charset="0"/>
                <a:ea typeface="Batang" pitchFamily="18" charset="-127"/>
                <a:cs typeface="Arial" pitchFamily="34" charset="0"/>
              </a:rPr>
              <a:t>od tego co nastąpiło później. </a:t>
            </a:r>
          </a:p>
          <a:p>
            <a:pPr lvl="0" algn="ctr"/>
            <a:endParaRPr lang="pl-PL" sz="1100" b="1" dirty="0" smtClean="0">
              <a:solidFill>
                <a:schemeClr val="bg1"/>
              </a:solidFill>
              <a:latin typeface="Arial" pitchFamily="34" charset="0"/>
              <a:ea typeface="Batang" pitchFamily="18" charset="-127"/>
              <a:cs typeface="Arial" pitchFamily="34" charset="0"/>
            </a:endParaRPr>
          </a:p>
          <a:p>
            <a:pPr algn="ctr"/>
            <a:r>
              <a:rPr lang="pl-PL" sz="1100" b="1" dirty="0" smtClean="0">
                <a:solidFill>
                  <a:schemeClr val="bg1"/>
                </a:solidFill>
                <a:latin typeface="Arial" pitchFamily="34" charset="0"/>
                <a:ea typeface="Batang" pitchFamily="18" charset="-127"/>
                <a:cs typeface="Arial" pitchFamily="34" charset="0"/>
              </a:rPr>
              <a:t>Projekt musi zakończyć się do:</a:t>
            </a:r>
          </a:p>
          <a:p>
            <a:pPr algn="ctr"/>
            <a:endParaRPr lang="pl-PL" sz="1100" b="1" dirty="0" smtClean="0">
              <a:solidFill>
                <a:schemeClr val="bg1"/>
              </a:solidFill>
              <a:latin typeface="Arial" pitchFamily="34" charset="0"/>
              <a:ea typeface="Batang" pitchFamily="18" charset="-127"/>
              <a:cs typeface="Arial" pitchFamily="34" charset="0"/>
            </a:endParaRPr>
          </a:p>
          <a:p>
            <a:pPr algn="ctr"/>
            <a:r>
              <a:rPr lang="pl-PL" sz="1400" b="1" dirty="0" smtClean="0">
                <a:solidFill>
                  <a:schemeClr val="bg1"/>
                </a:solidFill>
                <a:latin typeface="Arial" pitchFamily="34" charset="0"/>
                <a:ea typeface="Batang" pitchFamily="18" charset="-127"/>
                <a:cs typeface="Arial" pitchFamily="34" charset="0"/>
              </a:rPr>
              <a:t> </a:t>
            </a:r>
            <a:r>
              <a:rPr lang="pl-PL" sz="1400" b="1" u="sng" dirty="0" smtClean="0">
                <a:solidFill>
                  <a:schemeClr val="bg1"/>
                </a:solidFill>
                <a:latin typeface="Arial" pitchFamily="34" charset="0"/>
                <a:ea typeface="Batang" pitchFamily="18" charset="-127"/>
                <a:cs typeface="Arial" pitchFamily="34" charset="0"/>
              </a:rPr>
              <a:t>31 GRUDNIA 2023 r.</a:t>
            </a:r>
            <a:endParaRPr lang="pl-PL" sz="1400" b="1" u="sng" dirty="0">
              <a:solidFill>
                <a:schemeClr val="bg1"/>
              </a:solidFill>
              <a:latin typeface="Arial" pitchFamily="34" charset="0"/>
              <a:ea typeface="Batang" pitchFamily="18" charset="-127"/>
              <a:cs typeface="Arial" pitchFamily="34" charset="0"/>
            </a:endParaRPr>
          </a:p>
        </p:txBody>
      </p:sp>
      <p:pic>
        <p:nvPicPr>
          <p:cNvPr id="64515" name="Picture 3" descr="C:\Users\rkrzaczkowska\Desktop\do prezentacji\22.jpg"/>
          <p:cNvPicPr>
            <a:picLocks noChangeAspect="1" noChangeArrowheads="1"/>
          </p:cNvPicPr>
          <p:nvPr/>
        </p:nvPicPr>
        <p:blipFill>
          <a:blip r:embed="rId3" cstate="print"/>
          <a:srcRect/>
          <a:stretch>
            <a:fillRect/>
          </a:stretch>
        </p:blipFill>
        <p:spPr bwMode="auto">
          <a:xfrm>
            <a:off x="3934420" y="4845466"/>
            <a:ext cx="1268678" cy="1176113"/>
          </a:xfrm>
          <a:prstGeom prst="rect">
            <a:avLst/>
          </a:prstGeom>
          <a:noFill/>
        </p:spPr>
      </p:pic>
      <p:pic>
        <p:nvPicPr>
          <p:cNvPr id="9" name="Obraz 8"/>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10" name="Obraz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3" name="Prostokąt 2"/>
          <p:cNvSpPr/>
          <p:nvPr/>
        </p:nvSpPr>
        <p:spPr>
          <a:xfrm>
            <a:off x="3161944" y="153825"/>
            <a:ext cx="5768410"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Warunki kwalifikowalności wydatków </a:t>
            </a:r>
          </a:p>
        </p:txBody>
      </p:sp>
      <p:pic>
        <p:nvPicPr>
          <p:cNvPr id="9" name="Obraz 8"/>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0" name="Obraz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2" name="Prostokąt 1"/>
          <p:cNvSpPr/>
          <p:nvPr/>
        </p:nvSpPr>
        <p:spPr>
          <a:xfrm>
            <a:off x="798888" y="1444388"/>
            <a:ext cx="8047399" cy="3108543"/>
          </a:xfrm>
          <a:prstGeom prst="rect">
            <a:avLst/>
          </a:prstGeom>
        </p:spPr>
        <p:txBody>
          <a:bodyPr wrap="square">
            <a:spAutoFit/>
          </a:bodyPr>
          <a:lstStyle/>
          <a:p>
            <a:pPr lvl="0"/>
            <a:r>
              <a:rPr lang="pl-PL" sz="1400" dirty="0">
                <a:latin typeface="Arial" panose="020B0604020202020204" pitchFamily="34" charset="0"/>
                <a:cs typeface="Arial" panose="020B0604020202020204" pitchFamily="34" charset="0"/>
              </a:rPr>
              <a:t>Wydatkiem kwalifikowalnym jest wydatek spełniający </a:t>
            </a:r>
            <a:r>
              <a:rPr lang="pl-PL" sz="1400" u="sng" dirty="0">
                <a:latin typeface="Arial" panose="020B0604020202020204" pitchFamily="34" charset="0"/>
                <a:cs typeface="Arial" panose="020B0604020202020204" pitchFamily="34" charset="0"/>
              </a:rPr>
              <a:t>łącznie</a:t>
            </a:r>
            <a:r>
              <a:rPr lang="pl-PL" sz="1400" dirty="0">
                <a:latin typeface="Arial" panose="020B0604020202020204" pitchFamily="34" charset="0"/>
                <a:cs typeface="Arial" panose="020B0604020202020204" pitchFamily="34" charset="0"/>
              </a:rPr>
              <a:t> następujące   warunki:</a:t>
            </a:r>
          </a:p>
          <a:p>
            <a:pPr marL="28575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został faktycznie poniesiony w okresie kwalifikowalności wydatków,</a:t>
            </a:r>
          </a:p>
          <a:p>
            <a:pPr marL="28575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jest zgodny z obowiązującymi przepisami prawa unijnego oraz prawa krajowego, </a:t>
            </a:r>
          </a:p>
          <a:p>
            <a:pPr marL="28575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jest zgodny z RPO WZ, SOOP </a:t>
            </a:r>
            <a:r>
              <a:rPr lang="pl-PL" sz="1400" dirty="0" smtClean="0">
                <a:latin typeface="Arial" panose="020B0604020202020204" pitchFamily="34" charset="0"/>
                <a:cs typeface="Arial" panose="020B0604020202020204" pitchFamily="34" charset="0"/>
              </a:rPr>
              <a:t>i </a:t>
            </a:r>
            <a:r>
              <a:rPr lang="pl-PL" sz="1400" dirty="0">
                <a:latin typeface="Arial" panose="020B0604020202020204" pitchFamily="34" charset="0"/>
                <a:cs typeface="Arial" panose="020B0604020202020204" pitchFamily="34" charset="0"/>
              </a:rPr>
              <a:t>dokumentacją konkursową,</a:t>
            </a:r>
          </a:p>
          <a:p>
            <a:pPr marL="28575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został uwzględniony w budżecie projektu zawartym we wniosku o dofinansowanie,</a:t>
            </a:r>
          </a:p>
          <a:p>
            <a:pPr marL="28575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został poniesiony zgodnie z postanowieniami umowy o dofinansowanie,</a:t>
            </a:r>
          </a:p>
          <a:p>
            <a:pPr marL="28575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jest </a:t>
            </a:r>
            <a:r>
              <a:rPr lang="pl-PL" sz="1400" dirty="0">
                <a:latin typeface="Arial" panose="020B0604020202020204" pitchFamily="34" charset="0"/>
                <a:cs typeface="Arial" panose="020B0604020202020204" pitchFamily="34" charset="0"/>
              </a:rPr>
              <a:t>niezbędny do realizacji celów projektu i został poniesiony w związku z realizacją projektu,</a:t>
            </a:r>
          </a:p>
          <a:p>
            <a:pPr marL="285750" lvl="0" indent="-285750">
              <a:buFont typeface="Wingdings" panose="05000000000000000000" pitchFamily="2" charset="2"/>
              <a:buChar char="Ø"/>
            </a:pPr>
            <a:r>
              <a:rPr lang="pl-PL" sz="1400" dirty="0">
                <a:latin typeface="Arial" panose="020B0604020202020204" pitchFamily="34" charset="0"/>
                <a:cs typeface="Arial" panose="020B0604020202020204" pitchFamily="34" charset="0"/>
              </a:rPr>
              <a:t>został dokonany w sposób przejrzysty, racjonalny i efektywny, z zachowaniem zasad uzyskiwania najlepszych efektów z danych </a:t>
            </a:r>
            <a:r>
              <a:rPr lang="pl-PL" sz="1400" dirty="0" smtClean="0">
                <a:latin typeface="Arial" panose="020B0604020202020204" pitchFamily="34" charset="0"/>
                <a:cs typeface="Arial" panose="020B0604020202020204" pitchFamily="34" charset="0"/>
              </a:rPr>
              <a:t>nakładów, oraz został </a:t>
            </a:r>
            <a:r>
              <a:rPr lang="pl-PL" sz="1400" dirty="0">
                <a:latin typeface="Arial" panose="020B0604020202020204" pitchFamily="34" charset="0"/>
                <a:cs typeface="Arial" panose="020B0604020202020204" pitchFamily="34" charset="0"/>
              </a:rPr>
              <a:t>należycie udokumentowany</a:t>
            </a:r>
            <a:r>
              <a:rPr lang="pl-PL" sz="1400" dirty="0" smtClean="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został </a:t>
            </a:r>
            <a:r>
              <a:rPr lang="pl-PL" sz="1400" dirty="0">
                <a:latin typeface="Arial" panose="020B0604020202020204" pitchFamily="34" charset="0"/>
                <a:cs typeface="Arial" panose="020B0604020202020204" pitchFamily="34" charset="0"/>
              </a:rPr>
              <a:t>wykazany we wniosku o płatność,</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jest </a:t>
            </a:r>
            <a:r>
              <a:rPr lang="pl-PL" sz="1400" dirty="0">
                <a:latin typeface="Arial" panose="020B0604020202020204" pitchFamily="34" charset="0"/>
                <a:cs typeface="Arial" panose="020B0604020202020204" pitchFamily="34" charset="0"/>
              </a:rPr>
              <a:t>zgodny z innymi warunkami uznania go za wydatek kwalifikowalny określonymi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w </a:t>
            </a:r>
            <a:r>
              <a:rPr lang="pl-PL" sz="1400" i="1" dirty="0">
                <a:latin typeface="Arial" panose="020B0604020202020204" pitchFamily="34" charset="0"/>
                <a:cs typeface="Arial" panose="020B0604020202020204" pitchFamily="34" charset="0"/>
              </a:rPr>
              <a:t>Wytycznych Ministra Rozwoju i Finansów</a:t>
            </a:r>
            <a:r>
              <a:rPr lang="pl-PL" sz="1400" dirty="0">
                <a:latin typeface="Arial" panose="020B0604020202020204" pitchFamily="34" charset="0"/>
                <a:cs typeface="Arial" panose="020B0604020202020204" pitchFamily="34" charset="0"/>
              </a:rPr>
              <a:t> </a:t>
            </a:r>
            <a:r>
              <a:rPr lang="pl-PL" sz="1400" i="1" dirty="0">
                <a:latin typeface="Arial" panose="020B0604020202020204" pitchFamily="34" charset="0"/>
                <a:cs typeface="Arial" panose="020B0604020202020204" pitchFamily="34" charset="0"/>
              </a:rPr>
              <a:t>w zakresie kwalifikowalności wydatków </a:t>
            </a:r>
            <a:br>
              <a:rPr lang="pl-PL" sz="1400" i="1" dirty="0">
                <a:latin typeface="Arial" panose="020B0604020202020204" pitchFamily="34" charset="0"/>
                <a:cs typeface="Arial" panose="020B0604020202020204" pitchFamily="34" charset="0"/>
              </a:rPr>
            </a:br>
            <a:r>
              <a:rPr lang="pl-PL" sz="1400" i="1" dirty="0">
                <a:latin typeface="Arial" panose="020B0604020202020204" pitchFamily="34" charset="0"/>
                <a:cs typeface="Arial" panose="020B0604020202020204" pitchFamily="34" charset="0"/>
              </a:rPr>
              <a:t>w ramach Europejskiego Funduszu Rozwoju Regionalnego, Europejskiego Funduszu Społecznego oraz Funduszu Spójności na lata 2014-2020 z dnia 19 lipca 2017 r</a:t>
            </a:r>
            <a:r>
              <a:rPr lang="pl-PL" sz="1400" dirty="0" smtClean="0">
                <a:latin typeface="Arial" panose="020B0604020202020204" pitchFamily="34" charset="0"/>
                <a:cs typeface="Arial" panose="020B0604020202020204" pitchFamily="34" charset="0"/>
              </a:rPr>
              <a:t>.</a:t>
            </a:r>
            <a:endParaRPr lang="pl-PL" sz="1400" dirty="0">
              <a:latin typeface="Arial" panose="020B0604020202020204" pitchFamily="34" charset="0"/>
              <a:cs typeface="Arial" panose="020B0604020202020204" pitchFamily="34" charset="0"/>
            </a:endParaRPr>
          </a:p>
        </p:txBody>
      </p:sp>
      <p:sp>
        <p:nvSpPr>
          <p:cNvPr id="4" name="Objaśnienie prostokątne zaokrąglone 3"/>
          <p:cNvSpPr/>
          <p:nvPr/>
        </p:nvSpPr>
        <p:spPr>
          <a:xfrm>
            <a:off x="3161944" y="4890977"/>
            <a:ext cx="5365368" cy="914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p:cNvSpPr txBox="1"/>
          <p:nvPr/>
        </p:nvSpPr>
        <p:spPr>
          <a:xfrm>
            <a:off x="3274827" y="5016312"/>
            <a:ext cx="5124893" cy="584775"/>
          </a:xfrm>
          <a:prstGeom prst="rect">
            <a:avLst/>
          </a:prstGeom>
          <a:noFill/>
        </p:spPr>
        <p:txBody>
          <a:bodyPr wrap="square" rtlCol="0">
            <a:spAutoFit/>
          </a:bodyPr>
          <a:lstStyle/>
          <a:p>
            <a:pPr algn="ctr"/>
            <a:r>
              <a:rPr lang="pl-PL" sz="1600" dirty="0" smtClean="0">
                <a:latin typeface="Arial" panose="020B0604020202020204" pitchFamily="34" charset="0"/>
                <a:cs typeface="Arial" panose="020B0604020202020204" pitchFamily="34" charset="0"/>
              </a:rPr>
              <a:t>Ocena kwalifikowalności  wydatków dokonywana jest w pełnym „cyklu życia” projektu</a:t>
            </a:r>
            <a:r>
              <a:rPr lang="pl-PL"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737751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5" name="Obraz 4"/>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graphicFrame>
        <p:nvGraphicFramePr>
          <p:cNvPr id="9" name="Diagram 8"/>
          <p:cNvGraphicFramePr/>
          <p:nvPr>
            <p:extLst>
              <p:ext uri="{D42A27DB-BD31-4B8C-83A1-F6EECF244321}">
                <p14:modId xmlns:p14="http://schemas.microsoft.com/office/powerpoint/2010/main" xmlns="" val="3166300950"/>
              </p:ext>
            </p:extLst>
          </p:nvPr>
        </p:nvGraphicFramePr>
        <p:xfrm>
          <a:off x="675117" y="1939895"/>
          <a:ext cx="8263784" cy="36697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p:cNvGraphicFramePr/>
          <p:nvPr/>
        </p:nvGraphicFramePr>
        <p:xfrm>
          <a:off x="3088256" y="608766"/>
          <a:ext cx="5391510" cy="11645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2" name="Obraz 8"/>
          <p:cNvPicPr>
            <a:picLocks noChangeAspect="1"/>
          </p:cNvPicPr>
          <p:nvPr/>
        </p:nvPicPr>
        <p:blipFill>
          <a:blip r:embed="rId15" cstate="print"/>
          <a:srcRect/>
          <a:stretch>
            <a:fillRect/>
          </a:stretch>
        </p:blipFill>
        <p:spPr bwMode="auto">
          <a:xfrm>
            <a:off x="239281" y="119553"/>
            <a:ext cx="1734797" cy="1348847"/>
          </a:xfrm>
          <a:prstGeom prst="rect">
            <a:avLst/>
          </a:prstGeom>
          <a:noFill/>
          <a:ln w="9525">
            <a:noFill/>
            <a:miter lim="800000"/>
            <a:headEnd/>
            <a:tailEnd/>
          </a:ln>
        </p:spPr>
      </p:pic>
      <p:sp>
        <p:nvSpPr>
          <p:cNvPr id="6" name="Prostokąt 5"/>
          <p:cNvSpPr/>
          <p:nvPr/>
        </p:nvSpPr>
        <p:spPr>
          <a:xfrm>
            <a:off x="6561487" y="119552"/>
            <a:ext cx="2316403" cy="323165"/>
          </a:xfrm>
          <a:prstGeom prst="rect">
            <a:avLst/>
          </a:prstGeom>
        </p:spPr>
        <p:txBody>
          <a:bodyPr wrap="none">
            <a:spAutoFit/>
          </a:bodyPr>
          <a:lstStyle/>
          <a:p>
            <a:r>
              <a:rPr lang="pl-PL" sz="1500" b="1" u="sng" dirty="0">
                <a:latin typeface="Arial" pitchFamily="34" charset="0"/>
                <a:ea typeface="Batang" pitchFamily="18" charset="-127"/>
                <a:cs typeface="Arial" pitchFamily="34" charset="0"/>
              </a:rPr>
              <a:t>Wydatki kwalifikowalne</a:t>
            </a:r>
            <a:endParaRPr lang="pl-PL" sz="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3" name="Prostokąt 2"/>
          <p:cNvSpPr/>
          <p:nvPr/>
        </p:nvSpPr>
        <p:spPr>
          <a:xfrm>
            <a:off x="3161944" y="153825"/>
            <a:ext cx="5768410"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Wydatki niekwalifikowalne</a:t>
            </a:r>
          </a:p>
        </p:txBody>
      </p:sp>
      <p:pic>
        <p:nvPicPr>
          <p:cNvPr id="9" name="Obraz 8"/>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0" name="Obraz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2" name="Prostokąt 1"/>
          <p:cNvSpPr/>
          <p:nvPr/>
        </p:nvSpPr>
        <p:spPr>
          <a:xfrm>
            <a:off x="798888" y="1444388"/>
            <a:ext cx="8047399" cy="4185761"/>
          </a:xfrm>
          <a:prstGeom prst="rect">
            <a:avLst/>
          </a:prstGeom>
        </p:spPr>
        <p:txBody>
          <a:bodyPr wrap="square">
            <a:spAutoFit/>
          </a:bodyPr>
          <a:lstStyle/>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wydatki </a:t>
            </a:r>
            <a:r>
              <a:rPr lang="pl-PL" sz="1400" dirty="0">
                <a:latin typeface="Arial" panose="020B0604020202020204" pitchFamily="34" charset="0"/>
                <a:cs typeface="Arial" panose="020B0604020202020204" pitchFamily="34" charset="0"/>
              </a:rPr>
              <a:t>poniesione na poziomie wyższym niż wynika to z ograniczeń wskazanych </a:t>
            </a:r>
            <a:r>
              <a:rPr lang="pl-PL" sz="1400" dirty="0" smtClean="0">
                <a:latin typeface="Arial" panose="020B0604020202020204" pitchFamily="34" charset="0"/>
                <a:cs typeface="Arial" panose="020B0604020202020204" pitchFamily="34" charset="0"/>
              </a:rPr>
              <a:t>w </a:t>
            </a:r>
            <a:r>
              <a:rPr lang="pl-PL" sz="1400" dirty="0">
                <a:latin typeface="Arial" panose="020B0604020202020204" pitchFamily="34" charset="0"/>
                <a:cs typeface="Arial" panose="020B0604020202020204" pitchFamily="34" charset="0"/>
              </a:rPr>
              <a:t>limitach wydatków kwalifikowalnych (tj. na nabycie nieruchomości),</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zakup </a:t>
            </a:r>
            <a:r>
              <a:rPr lang="pl-PL" sz="1400" dirty="0">
                <a:latin typeface="Arial" panose="020B0604020202020204" pitchFamily="34" charset="0"/>
                <a:cs typeface="Arial" panose="020B0604020202020204" pitchFamily="34" charset="0"/>
              </a:rPr>
              <a:t>środka trwałego niezwiązanego trwale z celami projektu (środek trwały nie może być zakupiony w ramach projektu, a następnie po jego zakończeniu wykorzystywany do innych celów), </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prowizje </a:t>
            </a:r>
            <a:r>
              <a:rPr lang="pl-PL" sz="1400" dirty="0">
                <a:latin typeface="Arial" panose="020B0604020202020204" pitchFamily="34" charset="0"/>
                <a:cs typeface="Arial" panose="020B0604020202020204" pitchFamily="34" charset="0"/>
              </a:rPr>
              <a:t>pobierane w ramach operacji wymiany walut,</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odsetki </a:t>
            </a:r>
            <a:r>
              <a:rPr lang="pl-PL" sz="1400" dirty="0">
                <a:latin typeface="Arial" panose="020B0604020202020204" pitchFamily="34" charset="0"/>
                <a:cs typeface="Arial" panose="020B0604020202020204" pitchFamily="34" charset="0"/>
              </a:rPr>
              <a:t>od zadłużenia</a:t>
            </a:r>
            <a:r>
              <a:rPr lang="pl-PL" sz="1400" dirty="0" smtClean="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koszty </a:t>
            </a:r>
            <a:r>
              <a:rPr lang="pl-PL" sz="1400" dirty="0">
                <a:latin typeface="Arial" panose="020B0604020202020204" pitchFamily="34" charset="0"/>
                <a:cs typeface="Arial" panose="020B0604020202020204" pitchFamily="34" charset="0"/>
              </a:rPr>
              <a:t>pożyczki lub kredytu zaciągniętego na prefinansowanie dotacji .</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kary </a:t>
            </a:r>
            <a:r>
              <a:rPr lang="pl-PL" sz="1400" dirty="0">
                <a:latin typeface="Arial" panose="020B0604020202020204" pitchFamily="34" charset="0"/>
                <a:cs typeface="Arial" panose="020B0604020202020204" pitchFamily="34" charset="0"/>
              </a:rPr>
              <a:t>i grzywny,</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rozliczenie </a:t>
            </a:r>
            <a:r>
              <a:rPr lang="pl-PL" sz="1400" dirty="0">
                <a:latin typeface="Arial" panose="020B0604020202020204" pitchFamily="34" charset="0"/>
                <a:cs typeface="Arial" panose="020B0604020202020204" pitchFamily="34" charset="0"/>
              </a:rPr>
              <a:t>notą obciążeniową zakupu środka trwałego będącego własnością beneficjenta lub prawa przysługującego beneficjentowi,</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koszty </a:t>
            </a:r>
            <a:r>
              <a:rPr lang="pl-PL" sz="1400" dirty="0">
                <a:latin typeface="Arial" panose="020B0604020202020204" pitchFamily="34" charset="0"/>
                <a:cs typeface="Arial" panose="020B0604020202020204" pitchFamily="34" charset="0"/>
              </a:rPr>
              <a:t>postępowania sądowego, wydatki związane z przygotowaniem i obsługą prawną spraw sądowych oraz wydatki poniesione na funkcjonowanie komisji rozjemczych,</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wydatki </a:t>
            </a:r>
            <a:r>
              <a:rPr lang="pl-PL" sz="1400" dirty="0">
                <a:latin typeface="Arial" panose="020B0604020202020204" pitchFamily="34" charset="0"/>
                <a:cs typeface="Arial" panose="020B0604020202020204" pitchFamily="34" charset="0"/>
              </a:rPr>
              <a:t>poniesione na zakup używanego środka trwałego, który był w ciągu 7 lat wstecz </a:t>
            </a:r>
            <a:r>
              <a:rPr lang="pl-PL" sz="1400" dirty="0" smtClean="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w przypadku nieruchomości 10 lat) współfinansowany ze środków unijnych </a:t>
            </a:r>
            <a:r>
              <a:rPr lang="pl-PL" sz="1400" dirty="0" smtClean="0">
                <a:latin typeface="Arial" panose="020B0604020202020204" pitchFamily="34" charset="0"/>
                <a:cs typeface="Arial" panose="020B0604020202020204" pitchFamily="34" charset="0"/>
              </a:rPr>
              <a:t>lub </a:t>
            </a:r>
            <a:r>
              <a:rPr lang="pl-PL" sz="1400" dirty="0">
                <a:latin typeface="Arial" panose="020B0604020202020204" pitchFamily="34" charset="0"/>
                <a:cs typeface="Arial" panose="020B0604020202020204" pitchFamily="34" charset="0"/>
              </a:rPr>
              <a:t>z dotacji </a:t>
            </a:r>
            <a:r>
              <a:rPr lang="pl-PL" sz="1400" dirty="0" smtClean="0">
                <a:latin typeface="Arial" panose="020B0604020202020204" pitchFamily="34" charset="0"/>
                <a:cs typeface="Arial" panose="020B0604020202020204" pitchFamily="34" charset="0"/>
              </a:rPr>
              <a:t>krajowych,,</a:t>
            </a:r>
            <a:endParaRPr lang="pl-PL"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podatek </a:t>
            </a:r>
            <a:r>
              <a:rPr lang="pl-PL" sz="1400" dirty="0">
                <a:latin typeface="Arial" panose="020B0604020202020204" pitchFamily="34" charset="0"/>
                <a:cs typeface="Arial" panose="020B0604020202020204" pitchFamily="34" charset="0"/>
              </a:rPr>
              <a:t>VAT, </a:t>
            </a:r>
          </a:p>
          <a:p>
            <a:pPr marL="285750" lvl="0" indent="-285750">
              <a:buFont typeface="Wingdings" panose="05000000000000000000" pitchFamily="2" charset="2"/>
              <a:buChar char="Ø"/>
            </a:pPr>
            <a:endParaRPr lang="pl-PL"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81599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8546"/>
            <a:ext cx="8994297" cy="6858000"/>
          </a:xfrm>
          <a:prstGeom prst="rect">
            <a:avLst/>
          </a:prstGeom>
        </p:spPr>
      </p:pic>
      <p:sp>
        <p:nvSpPr>
          <p:cNvPr id="3" name="Prostokąt 2"/>
          <p:cNvSpPr/>
          <p:nvPr/>
        </p:nvSpPr>
        <p:spPr>
          <a:xfrm>
            <a:off x="3161944" y="153825"/>
            <a:ext cx="5768410"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Wydatki niekwalifikowalne</a:t>
            </a:r>
          </a:p>
        </p:txBody>
      </p:sp>
      <p:pic>
        <p:nvPicPr>
          <p:cNvPr id="9" name="Obraz 8"/>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0" name="Obraz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2" name="Prostokąt 1"/>
          <p:cNvSpPr/>
          <p:nvPr/>
        </p:nvSpPr>
        <p:spPr>
          <a:xfrm>
            <a:off x="798888" y="1444388"/>
            <a:ext cx="8047399" cy="4185761"/>
          </a:xfrm>
          <a:prstGeom prst="rect">
            <a:avLst/>
          </a:prstGeom>
        </p:spPr>
        <p:txBody>
          <a:bodyPr wrap="square">
            <a:spAutoFit/>
          </a:bodyPr>
          <a:lstStyle/>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zakup </a:t>
            </a:r>
            <a:r>
              <a:rPr lang="pl-PL" sz="1400" dirty="0">
                <a:latin typeface="Arial" panose="020B0604020202020204" pitchFamily="34" charset="0"/>
                <a:cs typeface="Arial" panose="020B0604020202020204" pitchFamily="34" charset="0"/>
              </a:rPr>
              <a:t>lokali mieszkalnych,</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inne </a:t>
            </a:r>
            <a:r>
              <a:rPr lang="pl-PL" sz="1400" dirty="0">
                <a:latin typeface="Arial" panose="020B0604020202020204" pitchFamily="34" charset="0"/>
                <a:cs typeface="Arial" panose="020B0604020202020204" pitchFamily="34" charset="0"/>
              </a:rPr>
              <a:t>niż część kapitałowa raty leasingowej wydatki związane z umową leasingu finansowego,</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transakcje </a:t>
            </a:r>
            <a:r>
              <a:rPr lang="pl-PL" sz="1400" dirty="0">
                <a:latin typeface="Arial" panose="020B0604020202020204" pitchFamily="34" charset="0"/>
                <a:cs typeface="Arial" panose="020B0604020202020204" pitchFamily="34" charset="0"/>
              </a:rPr>
              <a:t>dokonane w gotówce, których wartość przekracza równowartość kwoty, o której mowa w art. 19 ustawy z dnia 6 marca 2018 r. Prawo przedsiębiorców,</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wydatki </a:t>
            </a:r>
            <a:r>
              <a:rPr lang="pl-PL" sz="1400" dirty="0">
                <a:latin typeface="Arial" panose="020B0604020202020204" pitchFamily="34" charset="0"/>
                <a:cs typeface="Arial" panose="020B0604020202020204" pitchFamily="34" charset="0"/>
              </a:rPr>
              <a:t>związane z czynnością techniczną polegającą na wypełnieniu formularza wniosku o dofinansowanie projektu wraz z załącznikami</a:t>
            </a:r>
            <a:r>
              <a:rPr lang="pl-PL" sz="1400" dirty="0" smtClean="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premia </a:t>
            </a:r>
            <a:r>
              <a:rPr lang="pl-PL" sz="1400" dirty="0">
                <a:latin typeface="Arial" panose="020B0604020202020204" pitchFamily="34" charset="0"/>
                <a:cs typeface="Arial" panose="020B0604020202020204" pitchFamily="34" charset="0"/>
              </a:rPr>
              <a:t>dla współautora wniosku o dofinansowanie opracowującego np. studium wykonalności,</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zakup </a:t>
            </a:r>
            <a:r>
              <a:rPr lang="pl-PL" sz="1400" dirty="0">
                <a:latin typeface="Arial" panose="020B0604020202020204" pitchFamily="34" charset="0"/>
                <a:cs typeface="Arial" panose="020B0604020202020204" pitchFamily="34" charset="0"/>
              </a:rPr>
              <a:t>wyposażenia niebędącego środkiem trwałym,</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wydatki </a:t>
            </a:r>
            <a:r>
              <a:rPr lang="pl-PL" sz="1400" dirty="0">
                <a:latin typeface="Arial" panose="020B0604020202020204" pitchFamily="34" charset="0"/>
                <a:cs typeface="Arial" panose="020B0604020202020204" pitchFamily="34" charset="0"/>
              </a:rPr>
              <a:t>poniesione na ubezpieczenia nieobowiązkowe,</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amortyzacja</a:t>
            </a:r>
            <a:r>
              <a:rPr lang="pl-PL" sz="1400" dirty="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wydatek </a:t>
            </a:r>
            <a:r>
              <a:rPr lang="pl-PL" sz="1400" dirty="0">
                <a:latin typeface="Arial" panose="020B0604020202020204" pitchFamily="34" charset="0"/>
                <a:cs typeface="Arial" panose="020B0604020202020204" pitchFamily="34" charset="0"/>
              </a:rPr>
              <a:t>na zakup usług doradczych związanych z przygotowaniem i realizacją projektu,</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wydatki </a:t>
            </a:r>
            <a:r>
              <a:rPr lang="pl-PL" sz="1400" dirty="0">
                <a:latin typeface="Arial" panose="020B0604020202020204" pitchFamily="34" charset="0"/>
                <a:cs typeface="Arial" panose="020B0604020202020204" pitchFamily="34" charset="0"/>
              </a:rPr>
              <a:t>związane z promocją projektu, </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opłaty </a:t>
            </a:r>
            <a:r>
              <a:rPr lang="pl-PL" sz="1400" dirty="0">
                <a:latin typeface="Arial" panose="020B0604020202020204" pitchFamily="34" charset="0"/>
                <a:cs typeface="Arial" panose="020B0604020202020204" pitchFamily="34" charset="0"/>
              </a:rPr>
              <a:t>bankowe związane z realizacją projektu,</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wydatek </a:t>
            </a:r>
            <a:r>
              <a:rPr lang="pl-PL" sz="1400" dirty="0">
                <a:latin typeface="Arial" panose="020B0604020202020204" pitchFamily="34" charset="0"/>
                <a:cs typeface="Arial" panose="020B0604020202020204" pitchFamily="34" charset="0"/>
              </a:rPr>
              <a:t>na ustanowienie zabezpieczenia realizacji projektu,</a:t>
            </a:r>
          </a:p>
          <a:p>
            <a:pPr marL="285750" lvl="0" indent="-285750">
              <a:buFont typeface="Wingdings" panose="05000000000000000000" pitchFamily="2" charset="2"/>
              <a:buChar char="Ø"/>
            </a:pPr>
            <a:r>
              <a:rPr lang="pl-PL" sz="1400" dirty="0" smtClean="0">
                <a:latin typeface="Arial" panose="020B0604020202020204" pitchFamily="34" charset="0"/>
                <a:cs typeface="Arial" panose="020B0604020202020204" pitchFamily="34" charset="0"/>
              </a:rPr>
              <a:t>wydatek </a:t>
            </a:r>
            <a:r>
              <a:rPr lang="pl-PL" sz="1400" dirty="0">
                <a:latin typeface="Arial" panose="020B0604020202020204" pitchFamily="34" charset="0"/>
                <a:cs typeface="Arial" panose="020B0604020202020204" pitchFamily="34" charset="0"/>
              </a:rPr>
              <a:t>na zakup usług szkoleniowych.</a:t>
            </a:r>
          </a:p>
          <a:p>
            <a:pPr marL="285750" lvl="0" indent="-285750">
              <a:buFont typeface="Wingdings" panose="05000000000000000000" pitchFamily="2" charset="2"/>
              <a:buChar char="Ø"/>
            </a:pPr>
            <a:endParaRPr lang="pl-PL"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pl-PL"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pl-PL" sz="1400"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7143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97476" y="1718550"/>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algn="just">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21948" y="194086"/>
            <a:ext cx="1939526" cy="833815"/>
          </a:xfrm>
          <a:prstGeom prst="rect">
            <a:avLst/>
          </a:prstGeom>
        </p:spPr>
      </p:pic>
      <p:pic>
        <p:nvPicPr>
          <p:cNvPr id="5" name="Obraz 4"/>
          <p:cNvPicPr/>
          <p:nvPr/>
        </p:nvPicPr>
        <p:blipFill>
          <a:blip r:embed="rId4" cstate="print"/>
          <a:srcRect/>
          <a:stretch>
            <a:fillRect/>
          </a:stretch>
        </p:blipFill>
        <p:spPr bwMode="auto">
          <a:xfrm>
            <a:off x="1574409" y="6150876"/>
            <a:ext cx="5760720" cy="488124"/>
          </a:xfrm>
          <a:prstGeom prst="rect">
            <a:avLst/>
          </a:prstGeom>
          <a:noFill/>
          <a:ln w="9525">
            <a:noFill/>
            <a:miter lim="800000"/>
            <a:headEnd/>
            <a:tailEnd/>
          </a:ln>
        </p:spPr>
      </p:pic>
      <p:sp>
        <p:nvSpPr>
          <p:cNvPr id="6" name="Prostokąt 5"/>
          <p:cNvSpPr/>
          <p:nvPr/>
        </p:nvSpPr>
        <p:spPr>
          <a:xfrm>
            <a:off x="497476" y="1668697"/>
            <a:ext cx="8269817"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pl-PL" sz="1800" b="1" kern="1200" dirty="0">
              <a:effectLst>
                <a:outerShdw blurRad="38100" dist="38100" dir="2700000" algn="tl">
                  <a:srgbClr val="000000">
                    <a:alpha val="43137"/>
                  </a:srgbClr>
                </a:outerShdw>
              </a:effectLst>
            </a:endParaRPr>
          </a:p>
        </p:txBody>
      </p:sp>
      <p:sp>
        <p:nvSpPr>
          <p:cNvPr id="8" name="Prostokąt 7"/>
          <p:cNvSpPr/>
          <p:nvPr/>
        </p:nvSpPr>
        <p:spPr>
          <a:xfrm>
            <a:off x="506413" y="2440688"/>
            <a:ext cx="8743913" cy="1446550"/>
          </a:xfrm>
          <a:prstGeom prst="rect">
            <a:avLst/>
          </a:prstGeom>
        </p:spPr>
        <p:txBody>
          <a:bodyPr wrap="square">
            <a:spAutoFit/>
          </a:bodyPr>
          <a:lstStyle/>
          <a:p>
            <a:pPr marL="342900" indent="-342900" algn="ctr"/>
            <a:endParaRPr lang="pl-PL" sz="1600" b="1" dirty="0" smtClean="0">
              <a:solidFill>
                <a:schemeClr val="tx2">
                  <a:lumMod val="75000"/>
                </a:schemeClr>
              </a:solidFill>
              <a:latin typeface="TitilliumText25L" pitchFamily="50" charset="-18"/>
            </a:endParaRPr>
          </a:p>
          <a:p>
            <a:pPr marL="342900" indent="-342900" algn="ctr"/>
            <a:r>
              <a:rPr lang="pl-PL" sz="3600" b="1" dirty="0" smtClean="0">
                <a:solidFill>
                  <a:schemeClr val="tx2">
                    <a:lumMod val="75000"/>
                  </a:schemeClr>
                </a:solidFill>
                <a:latin typeface="TitilliumText25L" pitchFamily="50" charset="-18"/>
              </a:rPr>
              <a:t>Procedura wyboru projektów </a:t>
            </a:r>
          </a:p>
          <a:p>
            <a:pPr marL="342900" indent="-342900" algn="ctr"/>
            <a:endParaRPr lang="pl-PL" sz="3600" b="1" dirty="0">
              <a:solidFill>
                <a:schemeClr val="tx2">
                  <a:lumMod val="75000"/>
                </a:schemeClr>
              </a:solidFill>
              <a:latin typeface="TitilliumText25L" pitchFamily="50" charset="-18"/>
            </a:endParaRPr>
          </a:p>
        </p:txBody>
      </p:sp>
      <p:pic>
        <p:nvPicPr>
          <p:cNvPr id="10" name="Obraz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6" cstate="print"/>
          <a:srcRect/>
          <a:stretch>
            <a:fillRect/>
          </a:stretch>
        </p:blipFill>
        <p:spPr bwMode="auto">
          <a:xfrm>
            <a:off x="432126"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482967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5" name="Prostokąt 4"/>
          <p:cNvSpPr/>
          <p:nvPr/>
        </p:nvSpPr>
        <p:spPr>
          <a:xfrm>
            <a:off x="5725682" y="153825"/>
            <a:ext cx="3204672"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INFORMACJE O NABORZE</a:t>
            </a:r>
          </a:p>
        </p:txBody>
      </p:sp>
      <p:pic>
        <p:nvPicPr>
          <p:cNvPr id="11" name="Obraz 10"/>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2" name="Obraz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graphicFrame>
        <p:nvGraphicFramePr>
          <p:cNvPr id="13" name="Diagram 12"/>
          <p:cNvGraphicFramePr/>
          <p:nvPr>
            <p:extLst>
              <p:ext uri="{D42A27DB-BD31-4B8C-83A1-F6EECF244321}">
                <p14:modId xmlns:p14="http://schemas.microsoft.com/office/powerpoint/2010/main" xmlns="" val="161253449"/>
              </p:ext>
            </p:extLst>
          </p:nvPr>
        </p:nvGraphicFramePr>
        <p:xfrm>
          <a:off x="405845" y="1640228"/>
          <a:ext cx="8097220" cy="29659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2" descr="C:\Users\bkuza\Desktop\indeksjhyujytjy.jpg"/>
          <p:cNvPicPr>
            <a:picLocks noChangeAspect="1" noChangeArrowheads="1"/>
          </p:cNvPicPr>
          <p:nvPr/>
        </p:nvPicPr>
        <p:blipFill>
          <a:blip r:embed="rId10" cstate="print"/>
          <a:srcRect/>
          <a:stretch>
            <a:fillRect/>
          </a:stretch>
        </p:blipFill>
        <p:spPr bwMode="auto">
          <a:xfrm>
            <a:off x="2122098" y="4524106"/>
            <a:ext cx="5175849" cy="1381125"/>
          </a:xfrm>
          <a:prstGeom prst="rect">
            <a:avLst/>
          </a:prstGeom>
          <a:ln>
            <a:noFill/>
          </a:ln>
          <a:effectLst>
            <a:softEdge rad="112500"/>
          </a:effectLst>
        </p:spPr>
      </p:pic>
      <p:pic>
        <p:nvPicPr>
          <p:cNvPr id="15" name="Obraz 8"/>
          <p:cNvPicPr>
            <a:picLocks noChangeAspect="1"/>
          </p:cNvPicPr>
          <p:nvPr/>
        </p:nvPicPr>
        <p:blipFill>
          <a:blip r:embed="rId11"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3919589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4412512" y="301927"/>
            <a:ext cx="4295553" cy="323165"/>
          </a:xfrm>
          <a:prstGeom prst="rect">
            <a:avLst/>
          </a:prstGeom>
        </p:spPr>
        <p:txBody>
          <a:bodyPr wrap="square">
            <a:spAutoFit/>
          </a:bodyPr>
          <a:lstStyle/>
          <a:p>
            <a:pPr algn="ctr"/>
            <a:r>
              <a:rPr lang="pl-PL" sz="1500" b="1" dirty="0" smtClean="0">
                <a:latin typeface="Arial" pitchFamily="34" charset="0"/>
                <a:cs typeface="Arial" pitchFamily="34" charset="0"/>
              </a:rPr>
              <a:t>Ocena projektów - informacje ogólne</a:t>
            </a:r>
            <a:endParaRPr lang="pl-PL" sz="1500" dirty="0">
              <a:latin typeface="Arial" pitchFamily="34" charset="0"/>
              <a:cs typeface="Arial" pitchFamily="34" charset="0"/>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596214" y="1260628"/>
            <a:ext cx="8050138" cy="4001095"/>
          </a:xfrm>
          <a:prstGeom prst="rect">
            <a:avLst/>
          </a:prstGeom>
          <a:noFill/>
        </p:spPr>
        <p:txBody>
          <a:bodyPr wrap="square" rtlCol="0">
            <a:spAutoFit/>
          </a:bodyPr>
          <a:lstStyle/>
          <a:p>
            <a:pPr algn="just"/>
            <a:endParaRPr lang="pl-PL" sz="1900" dirty="0" smtClean="0">
              <a:solidFill>
                <a:schemeClr val="tx2">
                  <a:lumMod val="75000"/>
                </a:schemeClr>
              </a:solidFill>
              <a:latin typeface="TitilliumText25L"/>
            </a:endParaRPr>
          </a:p>
          <a:p>
            <a:pPr algn="just">
              <a:buFont typeface="Wingdings" pitchFamily="2" charset="2"/>
              <a:buChar char="Ø"/>
            </a:pPr>
            <a:r>
              <a:rPr lang="pl-PL" sz="2000" dirty="0" smtClean="0">
                <a:solidFill>
                  <a:schemeClr val="tx2">
                    <a:lumMod val="75000"/>
                  </a:schemeClr>
                </a:solidFill>
                <a:latin typeface="TitilliumText25L"/>
              </a:rPr>
              <a:t>  </a:t>
            </a:r>
            <a:r>
              <a:rPr lang="pl-PL" sz="1400" dirty="0" smtClean="0">
                <a:latin typeface="Arial" pitchFamily="34" charset="0"/>
                <a:cs typeface="Arial" pitchFamily="34" charset="0"/>
              </a:rPr>
              <a:t>Złożona dokumentacja aplikacyjna w pierwszej kolejności podlega weryfikacji pod względem spełnienia </a:t>
            </a:r>
            <a:r>
              <a:rPr lang="pl-PL" sz="1400" b="1" dirty="0" smtClean="0">
                <a:latin typeface="Arial" pitchFamily="34" charset="0"/>
                <a:cs typeface="Arial" pitchFamily="34" charset="0"/>
              </a:rPr>
              <a:t>warunków formalnych</a:t>
            </a:r>
            <a:r>
              <a:rPr lang="pl-PL" sz="1400" dirty="0" smtClean="0">
                <a:latin typeface="Arial" pitchFamily="34" charset="0"/>
                <a:cs typeface="Arial" pitchFamily="34" charset="0"/>
              </a:rPr>
              <a:t>, a następnie </a:t>
            </a:r>
            <a:r>
              <a:rPr lang="pl-PL" sz="1400" dirty="0">
                <a:latin typeface="Arial" pitchFamily="34" charset="0"/>
                <a:cs typeface="Arial" pitchFamily="34" charset="0"/>
              </a:rPr>
              <a:t>pod względem </a:t>
            </a:r>
            <a:r>
              <a:rPr lang="pl-PL" sz="1400" b="1" dirty="0">
                <a:latin typeface="Arial" pitchFamily="34" charset="0"/>
                <a:cs typeface="Arial" pitchFamily="34" charset="0"/>
              </a:rPr>
              <a:t>spełnienia kryteriów wyboru projektów</a:t>
            </a:r>
            <a:r>
              <a:rPr lang="pl-PL" sz="1400" dirty="0">
                <a:latin typeface="Arial" pitchFamily="34" charset="0"/>
                <a:cs typeface="Arial" pitchFamily="34" charset="0"/>
              </a:rPr>
              <a:t>.</a:t>
            </a:r>
            <a:endParaRPr lang="pl-PL" sz="1400" dirty="0" smtClean="0">
              <a:latin typeface="Arial" pitchFamily="34" charset="0"/>
              <a:cs typeface="Arial" pitchFamily="34" charset="0"/>
            </a:endParaRPr>
          </a:p>
          <a:p>
            <a:pPr algn="just"/>
            <a:r>
              <a:rPr lang="pl-PL" sz="1400" dirty="0" smtClean="0">
                <a:latin typeface="Arial" pitchFamily="34" charset="0"/>
                <a:cs typeface="Arial" pitchFamily="34" charset="0"/>
              </a:rPr>
              <a:t> </a:t>
            </a:r>
          </a:p>
          <a:p>
            <a:pPr algn="just"/>
            <a:r>
              <a:rPr lang="pl-PL" sz="1400" dirty="0" smtClean="0">
                <a:latin typeface="Arial" pitchFamily="34" charset="0"/>
                <a:cs typeface="Arial" pitchFamily="34" charset="0"/>
              </a:rPr>
              <a:t>Pozytywna </a:t>
            </a:r>
            <a:r>
              <a:rPr lang="pl-PL" sz="1400" dirty="0">
                <a:latin typeface="Arial" pitchFamily="34" charset="0"/>
                <a:cs typeface="Arial" pitchFamily="34" charset="0"/>
              </a:rPr>
              <a:t>weryfikacja spełnienia warunków formalnych warunkuje  przekazanie projektu do pozostałych etapów oceny.</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Ocena projektów </a:t>
            </a:r>
            <a:r>
              <a:rPr lang="pl-PL" sz="1400" b="1" dirty="0">
                <a:latin typeface="Arial" pitchFamily="34" charset="0"/>
                <a:cs typeface="Arial" pitchFamily="34" charset="0"/>
              </a:rPr>
              <a:t>pod względem spełnienia kryteriów wyboru projektów </a:t>
            </a:r>
            <a:r>
              <a:rPr lang="pl-PL" sz="1400" dirty="0" smtClean="0">
                <a:latin typeface="Arial" pitchFamily="34" charset="0"/>
                <a:cs typeface="Arial" pitchFamily="34" charset="0"/>
              </a:rPr>
              <a:t>podzielona jest na trzy części: </a:t>
            </a:r>
          </a:p>
          <a:p>
            <a:r>
              <a:rPr lang="pl-PL" sz="1400" b="1" dirty="0" smtClean="0">
                <a:latin typeface="Arial" pitchFamily="34" charset="0"/>
                <a:cs typeface="Arial" pitchFamily="34" charset="0"/>
              </a:rPr>
              <a:t>- ocenę wstępną</a:t>
            </a:r>
            <a:r>
              <a:rPr lang="pl-PL" sz="1400" dirty="0" smtClean="0">
                <a:latin typeface="Arial" pitchFamily="34" charset="0"/>
                <a:cs typeface="Arial" pitchFamily="34" charset="0"/>
              </a:rPr>
              <a:t>, </a:t>
            </a:r>
          </a:p>
          <a:p>
            <a:r>
              <a:rPr lang="pl-PL" sz="1400" b="1" dirty="0" smtClean="0">
                <a:latin typeface="Arial" pitchFamily="34" charset="0"/>
                <a:cs typeface="Arial" pitchFamily="34" charset="0"/>
              </a:rPr>
              <a:t>- ocenę merytoryczną I stopnia,</a:t>
            </a:r>
          </a:p>
          <a:p>
            <a:r>
              <a:rPr lang="pl-PL" sz="1400" b="1" dirty="0" smtClean="0">
                <a:latin typeface="Arial" pitchFamily="34" charset="0"/>
                <a:cs typeface="Arial" pitchFamily="34" charset="0"/>
              </a:rPr>
              <a:t>- ocenę merytoryczną II stopnia.</a:t>
            </a:r>
          </a:p>
          <a:p>
            <a:endParaRPr lang="pl-PL" sz="1400" b="1" dirty="0" smtClean="0">
              <a:latin typeface="Arial" pitchFamily="34" charset="0"/>
              <a:cs typeface="Arial" pitchFamily="34" charset="0"/>
            </a:endParaRPr>
          </a:p>
          <a:p>
            <a:pPr algn="just"/>
            <a:r>
              <a:rPr lang="pl-PL" sz="1400" dirty="0" smtClean="0">
                <a:latin typeface="Arial" pitchFamily="34" charset="0"/>
                <a:cs typeface="Arial" pitchFamily="34" charset="0"/>
              </a:rPr>
              <a:t>Warunkiem przekazania projektu do kolejnej części oceny jest spełnienie wszystkich kryteriów wyboru w ramach poprzedniej części oceny. </a:t>
            </a:r>
          </a:p>
          <a:p>
            <a:pPr algn="just"/>
            <a:r>
              <a:rPr lang="pl-PL" sz="1900" dirty="0" smtClean="0">
                <a:solidFill>
                  <a:schemeClr val="tx2">
                    <a:lumMod val="75000"/>
                  </a:schemeClr>
                </a:solidFill>
                <a:latin typeface="TitilliumText25L"/>
              </a:rPr>
              <a:t> </a:t>
            </a:r>
          </a:p>
        </p:txBody>
      </p:sp>
      <p:pic>
        <p:nvPicPr>
          <p:cNvPr id="20" name="Obraz 8"/>
          <p:cNvPicPr>
            <a:picLocks noChangeAspect="1"/>
          </p:cNvPicPr>
          <p:nvPr/>
        </p:nvPicPr>
        <p:blipFill>
          <a:blip r:embed="rId6" cstate="print"/>
          <a:srcRect/>
          <a:stretch>
            <a:fillRect/>
          </a:stretch>
        </p:blipFill>
        <p:spPr bwMode="auto">
          <a:xfrm>
            <a:off x="248553" y="0"/>
            <a:ext cx="1642454" cy="1277048"/>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Obraz 8"/>
          <p:cNvPicPr>
            <a:picLocks noChangeAspect="1"/>
          </p:cNvPicPr>
          <p:nvPr/>
        </p:nvPicPr>
        <p:blipFill>
          <a:blip r:embed="rId4" cstate="print"/>
          <a:srcRect/>
          <a:stretch>
            <a:fillRect/>
          </a:stretch>
        </p:blipFill>
        <p:spPr bwMode="auto">
          <a:xfrm>
            <a:off x="0" y="0"/>
            <a:ext cx="1642454" cy="1277048"/>
          </a:xfrm>
          <a:prstGeom prst="rect">
            <a:avLst/>
          </a:prstGeom>
          <a:noFill/>
          <a:ln w="9525">
            <a:noFill/>
            <a:miter lim="800000"/>
            <a:headEnd/>
            <a:tailEnd/>
          </a:ln>
        </p:spPr>
      </p:pic>
      <p:sp>
        <p:nvSpPr>
          <p:cNvPr id="6" name="Prostokąt 5"/>
          <p:cNvSpPr/>
          <p:nvPr/>
        </p:nvSpPr>
        <p:spPr>
          <a:xfrm>
            <a:off x="5326912" y="255181"/>
            <a:ext cx="3540641" cy="553998"/>
          </a:xfrm>
          <a:prstGeom prst="rect">
            <a:avLst/>
          </a:prstGeom>
        </p:spPr>
        <p:txBody>
          <a:bodyPr wrap="square">
            <a:spAutoFit/>
          </a:bodyPr>
          <a:lstStyle/>
          <a:p>
            <a:r>
              <a:rPr lang="pl-PL" sz="1500" b="1" dirty="0">
                <a:latin typeface="Arial" pitchFamily="34" charset="0"/>
                <a:cs typeface="Arial" pitchFamily="34" charset="0"/>
              </a:rPr>
              <a:t>Procedura wyboru </a:t>
            </a:r>
            <a:r>
              <a:rPr lang="pl-PL" sz="1500" b="1" dirty="0" smtClean="0">
                <a:latin typeface="Arial" pitchFamily="34" charset="0"/>
                <a:cs typeface="Arial" pitchFamily="34" charset="0"/>
              </a:rPr>
              <a:t>projektów</a:t>
            </a:r>
          </a:p>
          <a:p>
            <a:r>
              <a:rPr lang="pl-PL" sz="1500" b="1" dirty="0" smtClean="0">
                <a:latin typeface="Arial" pitchFamily="34" charset="0"/>
                <a:cs typeface="Arial" pitchFamily="34" charset="0"/>
              </a:rPr>
              <a:t>Weryfikacja </a:t>
            </a:r>
            <a:r>
              <a:rPr lang="pl-PL" sz="1500" b="1" dirty="0">
                <a:latin typeface="Arial" pitchFamily="34" charset="0"/>
                <a:cs typeface="Arial" pitchFamily="34" charset="0"/>
              </a:rPr>
              <a:t>warunków formalnych</a:t>
            </a:r>
          </a:p>
        </p:txBody>
      </p:sp>
      <p:pic>
        <p:nvPicPr>
          <p:cNvPr id="134147" name="Picture 3"/>
          <p:cNvPicPr>
            <a:picLocks noChangeAspect="1" noChangeArrowheads="1"/>
          </p:cNvPicPr>
          <p:nvPr/>
        </p:nvPicPr>
        <p:blipFill>
          <a:blip r:embed="rId5" cstate="print"/>
          <a:srcRect/>
          <a:stretch>
            <a:fillRect/>
          </a:stretch>
        </p:blipFill>
        <p:spPr bwMode="auto">
          <a:xfrm>
            <a:off x="1486184" y="1386779"/>
            <a:ext cx="6090081" cy="3619500"/>
          </a:xfrm>
          <a:prstGeom prst="rect">
            <a:avLst/>
          </a:prstGeom>
          <a:noFill/>
          <a:ln w="9525">
            <a:noFill/>
            <a:miter lim="800000"/>
            <a:headEnd/>
            <a:tailEnd/>
          </a:ln>
        </p:spPr>
      </p:pic>
      <p:sp>
        <p:nvSpPr>
          <p:cNvPr id="14" name="pole tekstowe 13"/>
          <p:cNvSpPr txBox="1"/>
          <p:nvPr/>
        </p:nvSpPr>
        <p:spPr>
          <a:xfrm>
            <a:off x="419101" y="5135455"/>
            <a:ext cx="8515350" cy="523220"/>
          </a:xfrm>
          <a:prstGeom prst="rect">
            <a:avLst/>
          </a:prstGeom>
          <a:noFill/>
        </p:spPr>
        <p:txBody>
          <a:bodyPr wrap="square" rtlCol="0">
            <a:spAutoFit/>
          </a:bodyPr>
          <a:lstStyle/>
          <a:p>
            <a:pPr algn="just"/>
            <a:r>
              <a:rPr lang="pl-PL" sz="1400" dirty="0">
                <a:latin typeface="Arial" pitchFamily="34" charset="0"/>
                <a:ea typeface="Batang" pitchFamily="18" charset="-127"/>
                <a:cs typeface="Arial" pitchFamily="34" charset="0"/>
              </a:rPr>
              <a:t>Weryfikacja w zakresie spełnienia przez projekt warunków formalnych odnosi się do </a:t>
            </a:r>
            <a:r>
              <a:rPr lang="pl-PL" sz="1400" u="sng" dirty="0">
                <a:latin typeface="Arial" pitchFamily="34" charset="0"/>
                <a:ea typeface="Batang" pitchFamily="18" charset="-127"/>
                <a:cs typeface="Arial" pitchFamily="34" charset="0"/>
              </a:rPr>
              <a:t>kompletności</a:t>
            </a:r>
            <a:r>
              <a:rPr lang="pl-PL" sz="1400" dirty="0">
                <a:latin typeface="Arial" pitchFamily="34" charset="0"/>
                <a:ea typeface="Batang" pitchFamily="18" charset="-127"/>
                <a:cs typeface="Arial" pitchFamily="34" charset="0"/>
              </a:rPr>
              <a:t>, </a:t>
            </a:r>
            <a:r>
              <a:rPr lang="pl-PL" sz="1400" u="sng" dirty="0">
                <a:latin typeface="Arial" pitchFamily="34" charset="0"/>
                <a:ea typeface="Batang" pitchFamily="18" charset="-127"/>
                <a:cs typeface="Arial" pitchFamily="34" charset="0"/>
              </a:rPr>
              <a:t>formy</a:t>
            </a:r>
            <a:r>
              <a:rPr lang="pl-PL" sz="1400" dirty="0">
                <a:latin typeface="Arial" pitchFamily="34" charset="0"/>
                <a:ea typeface="Batang" pitchFamily="18" charset="-127"/>
                <a:cs typeface="Arial" pitchFamily="34" charset="0"/>
              </a:rPr>
              <a:t> oraz </a:t>
            </a:r>
            <a:r>
              <a:rPr lang="pl-PL" sz="1400" u="sng" dirty="0">
                <a:latin typeface="Arial" pitchFamily="34" charset="0"/>
                <a:ea typeface="Batang" pitchFamily="18" charset="-127"/>
                <a:cs typeface="Arial" pitchFamily="34" charset="0"/>
              </a:rPr>
              <a:t>terminu</a:t>
            </a:r>
            <a:r>
              <a:rPr lang="pl-PL" sz="1400" dirty="0">
                <a:latin typeface="Arial" pitchFamily="34" charset="0"/>
                <a:ea typeface="Batang" pitchFamily="18" charset="-127"/>
                <a:cs typeface="Arial" pitchFamily="34" charset="0"/>
              </a:rPr>
              <a:t> złożenia wniosku o dofinansowanie projektu.</a:t>
            </a:r>
            <a:r>
              <a:rPr lang="pl-PL" sz="1400" dirty="0" smtClean="0">
                <a:latin typeface="Arial" pitchFamily="34" charset="0"/>
                <a:cs typeface="Arial" pitchFamily="34" charset="0"/>
              </a:rPr>
              <a:t> </a:t>
            </a:r>
            <a:endParaRPr lang="pl-PL" sz="1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Obraz 8"/>
          <p:cNvPicPr>
            <a:picLocks noChangeAspect="1"/>
          </p:cNvPicPr>
          <p:nvPr/>
        </p:nvPicPr>
        <p:blipFill>
          <a:blip r:embed="rId4" cstate="print"/>
          <a:srcRect/>
          <a:stretch>
            <a:fillRect/>
          </a:stretch>
        </p:blipFill>
        <p:spPr bwMode="auto">
          <a:xfrm>
            <a:off x="0" y="0"/>
            <a:ext cx="1642454" cy="1277048"/>
          </a:xfrm>
          <a:prstGeom prst="rect">
            <a:avLst/>
          </a:prstGeom>
          <a:noFill/>
          <a:ln w="9525">
            <a:noFill/>
            <a:miter lim="800000"/>
            <a:headEnd/>
            <a:tailEnd/>
          </a:ln>
        </p:spPr>
      </p:pic>
      <p:sp>
        <p:nvSpPr>
          <p:cNvPr id="6" name="Prostokąt 5"/>
          <p:cNvSpPr/>
          <p:nvPr/>
        </p:nvSpPr>
        <p:spPr>
          <a:xfrm>
            <a:off x="4922874" y="276447"/>
            <a:ext cx="4072270" cy="553998"/>
          </a:xfrm>
          <a:prstGeom prst="rect">
            <a:avLst/>
          </a:prstGeom>
        </p:spPr>
        <p:txBody>
          <a:bodyPr wrap="square">
            <a:spAutoFit/>
          </a:bodyPr>
          <a:lstStyle/>
          <a:p>
            <a:pPr algn="ctr"/>
            <a:r>
              <a:rPr lang="pl-PL" sz="1500" b="1" dirty="0" smtClean="0">
                <a:latin typeface="Arial" pitchFamily="34" charset="0"/>
                <a:cs typeface="Arial" pitchFamily="34" charset="0"/>
              </a:rPr>
              <a:t>Procedura wyboru projektów – warunki formalne</a:t>
            </a:r>
            <a:endParaRPr lang="pl-PL" sz="1500" dirty="0">
              <a:latin typeface="Arial" pitchFamily="34" charset="0"/>
              <a:cs typeface="Arial" pitchFamily="34" charset="0"/>
            </a:endParaRPr>
          </a:p>
        </p:txBody>
      </p:sp>
      <p:sp>
        <p:nvSpPr>
          <p:cNvPr id="14" name="pole tekstowe 13"/>
          <p:cNvSpPr txBox="1"/>
          <p:nvPr/>
        </p:nvSpPr>
        <p:spPr>
          <a:xfrm>
            <a:off x="419101" y="1358283"/>
            <a:ext cx="8515350" cy="3954929"/>
          </a:xfrm>
          <a:prstGeom prst="rect">
            <a:avLst/>
          </a:prstGeom>
          <a:noFill/>
        </p:spPr>
        <p:txBody>
          <a:bodyPr wrap="square" rtlCol="0">
            <a:spAutoFit/>
          </a:bodyPr>
          <a:lstStyle/>
          <a:p>
            <a:pPr algn="just"/>
            <a:endParaRPr lang="pl-PL" sz="2400" dirty="0" smtClean="0">
              <a:solidFill>
                <a:schemeClr val="tx2">
                  <a:lumMod val="75000"/>
                </a:schemeClr>
              </a:solidFill>
              <a:latin typeface="TitilliumText25L"/>
            </a:endParaRPr>
          </a:p>
          <a:p>
            <a:pPr algn="just">
              <a:spcAft>
                <a:spcPts val="600"/>
              </a:spcAf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W razie stwierdzenia we wniosku o dofinansowanie projektu </a:t>
            </a:r>
            <a:r>
              <a:rPr lang="pl-PL" sz="1400" b="1" u="sng" dirty="0" smtClean="0">
                <a:latin typeface="Arial" pitchFamily="34" charset="0"/>
                <a:cs typeface="Arial" pitchFamily="34" charset="0"/>
              </a:rPr>
              <a:t>braków w zakresie warunków formalnych</a:t>
            </a:r>
            <a:r>
              <a:rPr lang="pl-PL" sz="1400" dirty="0" smtClean="0">
                <a:latin typeface="Arial" pitchFamily="34" charset="0"/>
                <a:cs typeface="Arial" pitchFamily="34" charset="0"/>
              </a:rPr>
              <a:t>, IZ RPO WZ wzywa wnioskodawcę do uzupełnienia wniosku </a:t>
            </a:r>
            <a:r>
              <a:rPr lang="pl-PL" sz="1400" b="1" dirty="0" smtClean="0">
                <a:latin typeface="Arial" pitchFamily="34" charset="0"/>
                <a:cs typeface="Arial" pitchFamily="34" charset="0"/>
              </a:rPr>
              <a:t>w terminie 7 dni </a:t>
            </a:r>
            <a:r>
              <a:rPr lang="pl-PL" sz="1400" dirty="0" smtClean="0">
                <a:latin typeface="Arial" pitchFamily="34" charset="0"/>
                <a:cs typeface="Arial" pitchFamily="34" charset="0"/>
              </a:rPr>
              <a:t>od dnia następującego po dniu wysłania wezwania, pod rygorem pozostawienia wniosku bez rozpatrzenia i w konsekwencji niedopuszczenia projektu do dalszej oceny. </a:t>
            </a:r>
          </a:p>
          <a:p>
            <a:pPr algn="just"/>
            <a:r>
              <a:rPr lang="pl-PL" sz="1400" dirty="0" smtClean="0">
                <a:latin typeface="Arial" pitchFamily="34" charset="0"/>
                <a:cs typeface="Arial" pitchFamily="34" charset="0"/>
              </a:rPr>
              <a:t>W takim przypadku wnioskodawcy </a:t>
            </a:r>
            <a:r>
              <a:rPr lang="pl-PL" sz="1400" u="sng" dirty="0" smtClean="0">
                <a:latin typeface="Arial" pitchFamily="34" charset="0"/>
                <a:cs typeface="Arial" pitchFamily="34" charset="0"/>
              </a:rPr>
              <a:t>nie będzie przysługiwało prawo do złożenia protestu.</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Wezwanie, o którym mowa powyżej zostanie dostarczone wnioskodawcy drogą </a:t>
            </a:r>
            <a:r>
              <a:rPr lang="pl-PL" sz="1400" dirty="0">
                <a:latin typeface="Arial" pitchFamily="34" charset="0"/>
                <a:cs typeface="Arial" pitchFamily="34" charset="0"/>
              </a:rPr>
              <a:t>elektroniczną (na adres e-mail wskazany przez wnioskodawcę we wniosku o </a:t>
            </a:r>
            <a:r>
              <a:rPr lang="pl-PL" sz="1400" dirty="0" smtClean="0">
                <a:latin typeface="Arial" pitchFamily="34" charset="0"/>
                <a:cs typeface="Arial" pitchFamily="34" charset="0"/>
              </a:rPr>
              <a:t>dofinansowanie).</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Dokonanie korekty braków w zakresie warunków formalnych zawsze wiąże się z koniecznością ponownej publikacji wniosku o dofinansowanie wraz z załącznikami w wersji elektronicznej w LSI2014 oraz złożeniem do IZ RPO WZ oświadczenia o wprowadzeniu uzupełnień/poprawy dokumentacji aplikacyjnej.</a:t>
            </a:r>
          </a:p>
          <a:p>
            <a:pPr algn="just"/>
            <a:r>
              <a:rPr lang="pl-PL" dirty="0" smtClean="0">
                <a:solidFill>
                  <a:schemeClr val="tx2">
                    <a:lumMod val="75000"/>
                  </a:schemeClr>
                </a:solidFill>
                <a:latin typeface="TitilliumText25L"/>
              </a:rPr>
              <a:t> </a:t>
            </a:r>
          </a:p>
          <a:p>
            <a:pPr algn="just">
              <a:buFont typeface="Wingdings" pitchFamily="2" charset="2"/>
              <a:buChar char="Ø"/>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413" y="0"/>
            <a:ext cx="9144000" cy="6858000"/>
          </a:xfrm>
          <a:prstGeom prst="rect">
            <a:avLst/>
          </a:prstGeom>
        </p:spPr>
      </p:pic>
      <p:sp>
        <p:nvSpPr>
          <p:cNvPr id="2" name="pole tekstowe 1"/>
          <p:cNvSpPr txBox="1"/>
          <p:nvPr/>
        </p:nvSpPr>
        <p:spPr>
          <a:xfrm>
            <a:off x="497476" y="1718550"/>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algn="just">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1948" y="194086"/>
            <a:ext cx="1939526" cy="833815"/>
          </a:xfrm>
          <a:prstGeom prst="rect">
            <a:avLst/>
          </a:prstGeom>
        </p:spPr>
      </p:pic>
      <p:pic>
        <p:nvPicPr>
          <p:cNvPr id="5" name="Obraz 4"/>
          <p:cNvPicPr/>
          <p:nvPr/>
        </p:nvPicPr>
        <p:blipFill>
          <a:blip r:embed="rId5" cstate="print"/>
          <a:srcRect/>
          <a:stretch>
            <a:fillRect/>
          </a:stretch>
        </p:blipFill>
        <p:spPr bwMode="auto">
          <a:xfrm>
            <a:off x="1574409" y="6150876"/>
            <a:ext cx="5760720" cy="488124"/>
          </a:xfrm>
          <a:prstGeom prst="rect">
            <a:avLst/>
          </a:prstGeom>
          <a:noFill/>
          <a:ln w="9525">
            <a:noFill/>
            <a:miter lim="800000"/>
            <a:headEnd/>
            <a:tailEnd/>
          </a:ln>
        </p:spPr>
      </p:pic>
      <p:sp>
        <p:nvSpPr>
          <p:cNvPr id="6" name="Prostokąt 5"/>
          <p:cNvSpPr/>
          <p:nvPr/>
        </p:nvSpPr>
        <p:spPr>
          <a:xfrm>
            <a:off x="497476" y="1668697"/>
            <a:ext cx="8269817"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pl-PL" sz="1800" b="1" kern="1200" dirty="0">
              <a:effectLst>
                <a:outerShdw blurRad="38100" dist="38100" dir="2700000" algn="tl">
                  <a:srgbClr val="000000">
                    <a:alpha val="43137"/>
                  </a:srgbClr>
                </a:outerShdw>
              </a:effectLst>
            </a:endParaRPr>
          </a:p>
        </p:txBody>
      </p:sp>
      <p:sp>
        <p:nvSpPr>
          <p:cNvPr id="8" name="Prostokąt 7"/>
          <p:cNvSpPr/>
          <p:nvPr/>
        </p:nvSpPr>
        <p:spPr>
          <a:xfrm>
            <a:off x="506413" y="2440688"/>
            <a:ext cx="8743913" cy="615553"/>
          </a:xfrm>
          <a:prstGeom prst="rect">
            <a:avLst/>
          </a:prstGeom>
        </p:spPr>
        <p:txBody>
          <a:bodyPr wrap="square">
            <a:spAutoFit/>
          </a:bodyPr>
          <a:lstStyle/>
          <a:p>
            <a:pPr marL="342900" indent="-342900" algn="ctr"/>
            <a:r>
              <a:rPr lang="pl-PL" sz="3400" b="1" dirty="0">
                <a:solidFill>
                  <a:schemeClr val="tx2">
                    <a:lumMod val="75000"/>
                  </a:schemeClr>
                </a:solidFill>
                <a:latin typeface="TitilliumText25L" pitchFamily="50" charset="-18"/>
              </a:rPr>
              <a:t>Główne założenia </a:t>
            </a:r>
            <a:r>
              <a:rPr lang="pl-PL" sz="3400" b="1" dirty="0" smtClean="0">
                <a:solidFill>
                  <a:schemeClr val="tx2">
                    <a:lumMod val="75000"/>
                  </a:schemeClr>
                </a:solidFill>
                <a:latin typeface="TitilliumText25L" pitchFamily="50" charset="-18"/>
              </a:rPr>
              <a:t>konkursu</a:t>
            </a:r>
          </a:p>
        </p:txBody>
      </p:sp>
      <p:pic>
        <p:nvPicPr>
          <p:cNvPr id="10" name="Obraz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7" cstate="print"/>
          <a:srcRect/>
          <a:stretch>
            <a:fillRect/>
          </a:stretch>
        </p:blipFill>
        <p:spPr bwMode="auto">
          <a:xfrm>
            <a:off x="432126"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286883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Obraz 8"/>
          <p:cNvPicPr>
            <a:picLocks noChangeAspect="1"/>
          </p:cNvPicPr>
          <p:nvPr/>
        </p:nvPicPr>
        <p:blipFill>
          <a:blip r:embed="rId4" cstate="print"/>
          <a:srcRect/>
          <a:stretch>
            <a:fillRect/>
          </a:stretch>
        </p:blipFill>
        <p:spPr bwMode="auto">
          <a:xfrm>
            <a:off x="0" y="0"/>
            <a:ext cx="1642454" cy="1277048"/>
          </a:xfrm>
          <a:prstGeom prst="rect">
            <a:avLst/>
          </a:prstGeom>
          <a:noFill/>
          <a:ln w="9525">
            <a:noFill/>
            <a:miter lim="800000"/>
            <a:headEnd/>
            <a:tailEnd/>
          </a:ln>
        </p:spPr>
      </p:pic>
      <p:sp>
        <p:nvSpPr>
          <p:cNvPr id="6" name="Prostokąt 5"/>
          <p:cNvSpPr/>
          <p:nvPr/>
        </p:nvSpPr>
        <p:spPr>
          <a:xfrm>
            <a:off x="4593264" y="212651"/>
            <a:ext cx="4550736" cy="553998"/>
          </a:xfrm>
          <a:prstGeom prst="rect">
            <a:avLst/>
          </a:prstGeom>
        </p:spPr>
        <p:txBody>
          <a:bodyPr wrap="square">
            <a:spAutoFit/>
          </a:bodyPr>
          <a:lstStyle/>
          <a:p>
            <a:pPr algn="ctr"/>
            <a:r>
              <a:rPr lang="pl-PL" sz="1500" b="1" dirty="0" smtClean="0">
                <a:latin typeface="Arial" pitchFamily="34" charset="0"/>
                <a:cs typeface="Arial" pitchFamily="34" charset="0"/>
              </a:rPr>
              <a:t>Procedura wyboru projektów – warunki formalne</a:t>
            </a:r>
            <a:endParaRPr lang="pl-PL" sz="1500" dirty="0">
              <a:latin typeface="Arial" pitchFamily="34" charset="0"/>
              <a:cs typeface="Arial" pitchFamily="34" charset="0"/>
            </a:endParaRPr>
          </a:p>
        </p:txBody>
      </p:sp>
      <p:sp>
        <p:nvSpPr>
          <p:cNvPr id="14" name="pole tekstowe 13"/>
          <p:cNvSpPr txBox="1"/>
          <p:nvPr/>
        </p:nvSpPr>
        <p:spPr>
          <a:xfrm>
            <a:off x="419101" y="1358283"/>
            <a:ext cx="8515350" cy="2339102"/>
          </a:xfrm>
          <a:prstGeom prst="rect">
            <a:avLst/>
          </a:prstGeom>
          <a:noFill/>
        </p:spPr>
        <p:txBody>
          <a:bodyPr wrap="square" rtlCol="0">
            <a:spAutoFit/>
          </a:bodyPr>
          <a:lstStyle/>
          <a:p>
            <a:pPr marL="285750" lvl="0" indent="-285750" algn="just"/>
            <a:endParaRPr lang="pl-PL" dirty="0" smtClean="0">
              <a:solidFill>
                <a:srgbClr val="1F497D"/>
              </a:solidFill>
              <a:latin typeface="TitilliumText25L"/>
              <a:ea typeface="Batang" pitchFamily="18" charset="-127"/>
            </a:endParaRPr>
          </a:p>
          <a:p>
            <a:pPr marL="285750" lvl="0" indent="-285750" algn="ctr"/>
            <a:r>
              <a:rPr lang="pl-PL" sz="1600" b="1" dirty="0">
                <a:solidFill>
                  <a:srgbClr val="FF0000"/>
                </a:solidFill>
                <a:latin typeface="Arial" pitchFamily="34" charset="0"/>
                <a:cs typeface="Arial" pitchFamily="34" charset="0"/>
              </a:rPr>
              <a:t>UWAGA:</a:t>
            </a:r>
            <a:endParaRPr lang="pl-PL" sz="1600" dirty="0">
              <a:solidFill>
                <a:srgbClr val="FF0000"/>
              </a:solidFill>
              <a:latin typeface="Arial" pitchFamily="34" charset="0"/>
              <a:ea typeface="Batang" pitchFamily="18" charset="-127"/>
              <a:cs typeface="Arial" pitchFamily="34" charset="0"/>
            </a:endParaRPr>
          </a:p>
          <a:p>
            <a:pPr marL="285750" lvl="0" indent="-285750" algn="ctr"/>
            <a:r>
              <a:rPr lang="pl-PL" sz="1400" dirty="0" smtClean="0">
                <a:latin typeface="Arial" pitchFamily="34" charset="0"/>
                <a:ea typeface="Batang" pitchFamily="18" charset="-127"/>
                <a:cs typeface="Arial" pitchFamily="34" charset="0"/>
              </a:rPr>
              <a:t>Wniosek </a:t>
            </a:r>
            <a:r>
              <a:rPr lang="pl-PL" sz="1400" dirty="0">
                <a:latin typeface="Arial" pitchFamily="34" charset="0"/>
                <a:ea typeface="Batang" pitchFamily="18" charset="-127"/>
                <a:cs typeface="Arial" pitchFamily="34" charset="0"/>
              </a:rPr>
              <a:t>o dofinansowanie opublikowany w LSI2014 po terminie naboru projektów określonym w niniejszym regulaminie </a:t>
            </a:r>
          </a:p>
          <a:p>
            <a:pPr marL="285750" lvl="0" indent="-285750" algn="ctr"/>
            <a:r>
              <a:rPr lang="pl-PL" sz="1400" dirty="0">
                <a:latin typeface="Arial" pitchFamily="34" charset="0"/>
                <a:ea typeface="Batang" pitchFamily="18" charset="-127"/>
                <a:cs typeface="Arial" pitchFamily="34" charset="0"/>
              </a:rPr>
              <a:t>oraz </a:t>
            </a:r>
          </a:p>
          <a:p>
            <a:pPr marL="285750" lvl="0" indent="-285750" algn="just"/>
            <a:r>
              <a:rPr lang="pl-PL" sz="1400" dirty="0">
                <a:latin typeface="Arial" pitchFamily="34" charset="0"/>
                <a:ea typeface="Batang" pitchFamily="18" charset="-127"/>
                <a:cs typeface="Arial" pitchFamily="34" charset="0"/>
              </a:rPr>
              <a:t>	wniosek o dofinansowanie dla którego wygenerowany na jego podstawie pisemny wniosek o przyznanie pomocy z właściwą sumą kontrolną, nie zostanie </a:t>
            </a:r>
            <a:r>
              <a:rPr lang="pl-PL" sz="1400" b="1" u="sng" dirty="0">
                <a:latin typeface="Arial" pitchFamily="34" charset="0"/>
                <a:ea typeface="Batang" pitchFamily="18" charset="-127"/>
                <a:cs typeface="Arial" pitchFamily="34" charset="0"/>
              </a:rPr>
              <a:t>dostarczony</a:t>
            </a:r>
            <a:r>
              <a:rPr lang="pl-PL" sz="1400" dirty="0">
                <a:latin typeface="Arial" pitchFamily="34" charset="0"/>
                <a:ea typeface="Batang" pitchFamily="18" charset="-127"/>
                <a:cs typeface="Arial" pitchFamily="34" charset="0"/>
              </a:rPr>
              <a:t> w terminie określonym w niniejszym regulaminie </a:t>
            </a:r>
          </a:p>
          <a:p>
            <a:pPr marL="285750" lvl="0" indent="-285750" algn="just"/>
            <a:endParaRPr lang="pl-PL" sz="1400" dirty="0">
              <a:latin typeface="Arial" pitchFamily="34" charset="0"/>
              <a:ea typeface="Batang" pitchFamily="18" charset="-127"/>
              <a:cs typeface="Arial" pitchFamily="34" charset="0"/>
            </a:endParaRPr>
          </a:p>
          <a:p>
            <a:pPr marL="285750" lvl="0" indent="-285750" algn="ctr"/>
            <a:r>
              <a:rPr lang="pl-PL" sz="1400" b="1" u="sng" dirty="0">
                <a:latin typeface="Arial" pitchFamily="34" charset="0"/>
                <a:ea typeface="Batang" pitchFamily="18" charset="-127"/>
                <a:cs typeface="Arial" pitchFamily="34" charset="0"/>
              </a:rPr>
              <a:t>pozostaje bez rozpatrzenia.</a:t>
            </a:r>
          </a:p>
        </p:txBody>
      </p:sp>
    </p:spTree>
    <p:extLst>
      <p:ext uri="{BB962C8B-B14F-4D97-AF65-F5344CB8AC3E}">
        <p14:creationId xmlns:p14="http://schemas.microsoft.com/office/powerpoint/2010/main" xmlns="" val="258767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Obraz 8"/>
          <p:cNvPicPr>
            <a:picLocks noChangeAspect="1"/>
          </p:cNvPicPr>
          <p:nvPr/>
        </p:nvPicPr>
        <p:blipFill>
          <a:blip r:embed="rId4" cstate="print"/>
          <a:srcRect/>
          <a:stretch>
            <a:fillRect/>
          </a:stretch>
        </p:blipFill>
        <p:spPr bwMode="auto">
          <a:xfrm>
            <a:off x="0" y="0"/>
            <a:ext cx="1642454" cy="1277048"/>
          </a:xfrm>
          <a:prstGeom prst="rect">
            <a:avLst/>
          </a:prstGeom>
          <a:noFill/>
          <a:ln w="9525">
            <a:noFill/>
            <a:miter lim="800000"/>
            <a:headEnd/>
            <a:tailEnd/>
          </a:ln>
        </p:spPr>
      </p:pic>
      <p:sp>
        <p:nvSpPr>
          <p:cNvPr id="6" name="Prostokąt 5"/>
          <p:cNvSpPr/>
          <p:nvPr/>
        </p:nvSpPr>
        <p:spPr>
          <a:xfrm>
            <a:off x="4508205" y="265814"/>
            <a:ext cx="4508204" cy="553998"/>
          </a:xfrm>
          <a:prstGeom prst="rect">
            <a:avLst/>
          </a:prstGeom>
        </p:spPr>
        <p:txBody>
          <a:bodyPr wrap="square">
            <a:spAutoFit/>
          </a:bodyPr>
          <a:lstStyle/>
          <a:p>
            <a:pPr algn="ctr"/>
            <a:r>
              <a:rPr lang="pl-PL" sz="1500" b="1" dirty="0" smtClean="0">
                <a:latin typeface="Arial" pitchFamily="34" charset="0"/>
                <a:cs typeface="Arial" pitchFamily="34" charset="0"/>
              </a:rPr>
              <a:t>Procedura wyboru projektów konkursowych – oczywiste omyłki</a:t>
            </a:r>
            <a:endParaRPr lang="pl-PL" sz="1500" dirty="0">
              <a:latin typeface="Arial" pitchFamily="34" charset="0"/>
              <a:cs typeface="Arial" pitchFamily="34" charset="0"/>
            </a:endParaRPr>
          </a:p>
        </p:txBody>
      </p:sp>
      <p:sp>
        <p:nvSpPr>
          <p:cNvPr id="14" name="pole tekstowe 13"/>
          <p:cNvSpPr txBox="1"/>
          <p:nvPr/>
        </p:nvSpPr>
        <p:spPr>
          <a:xfrm>
            <a:off x="419101" y="1358283"/>
            <a:ext cx="8515350" cy="3816429"/>
          </a:xfrm>
          <a:prstGeom prst="rect">
            <a:avLst/>
          </a:prstGeom>
          <a:noFill/>
        </p:spPr>
        <p:txBody>
          <a:bodyPr wrap="square" rtlCol="0">
            <a:spAutoFit/>
          </a:bodyPr>
          <a:lstStyle/>
          <a:p>
            <a:pPr algn="jus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Za oczywiste omyłki w rozumieniu art. 43 ust. 2 ustawy wdrożeniowej IZ RPO WZ uznaje wyłącznie oczywiste omyłki pisarskie. W tym trybie nie ma możliwości poprawienia innych omyłek niż pisarskie, np. omyłek/błędów rachunkowych.</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Korekta oczywistych omyłek możliwa jest na etapie weryfikacji warunków formalnych, oceny wstępnej oraz merytorycznej I stopnia.</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 </a:t>
            </a:r>
            <a:r>
              <a:rPr lang="pl-PL" sz="1400" dirty="0">
                <a:latin typeface="Arial" pitchFamily="34" charset="0"/>
                <a:cs typeface="Arial" pitchFamily="34" charset="0"/>
              </a:rPr>
              <a:t>razie stwierdzenia we wniosku o dofinansowanie projektu oczywistych omyłek, IZ RPO WZ może wezwać wnioskodawcę do poprawienia w nim oczywistej omyłki w terminie 7 </a:t>
            </a:r>
            <a:r>
              <a:rPr lang="pl-PL" sz="1400" dirty="0" smtClean="0">
                <a:latin typeface="Arial" pitchFamily="34" charset="0"/>
                <a:cs typeface="Arial" pitchFamily="34" charset="0"/>
              </a:rPr>
              <a:t>dni od dnia następującego po dniu wysłania wezwania, </a:t>
            </a:r>
            <a:r>
              <a:rPr lang="pl-PL" sz="1400" dirty="0">
                <a:latin typeface="Arial" pitchFamily="34" charset="0"/>
                <a:cs typeface="Arial" pitchFamily="34" charset="0"/>
              </a:rPr>
              <a:t>pod rygorem pozostawienia wniosku bez rozpatrzenia i w konsekwencji niedopuszczenia projektu do dalszej oceny</a:t>
            </a:r>
            <a:r>
              <a:rPr lang="pl-PL" sz="1400" dirty="0" smtClean="0">
                <a:latin typeface="Arial" pitchFamily="34" charset="0"/>
                <a:cs typeface="Arial" pitchFamily="34" charset="0"/>
              </a:rPr>
              <a:t>.</a:t>
            </a:r>
            <a:endParaRPr lang="pl-PL" sz="1400" dirty="0">
              <a:latin typeface="Arial" pitchFamily="34" charset="0"/>
              <a:cs typeface="Arial" pitchFamily="34" charset="0"/>
            </a:endParaRPr>
          </a:p>
          <a:p>
            <a:pPr algn="just">
              <a:buFont typeface="Wingdings" pitchFamily="2" charset="2"/>
              <a:buChar char="Ø"/>
            </a:pPr>
            <a:endParaRPr lang="pl-PL" sz="1400" dirty="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Wezwanie, o którym mowa powyżej zostanie dostarczone wnioskodawcy drogą elektroniczną. </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Niedokonanie uzupełnienia/poprawy w terminie wskazanym w regulaminie skutkuje pozostawieniem wniosku o dofinansowanie bez rozpatrzenia i w konsekwencji niedopuszczeniem projektu do dalszej oceny.</a:t>
            </a:r>
            <a:endParaRPr lang="pl-PL" sz="14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962649"/>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2960952" y="760576"/>
            <a:ext cx="3277477" cy="461665"/>
          </a:xfrm>
          <a:prstGeom prst="rect">
            <a:avLst/>
          </a:prstGeom>
        </p:spPr>
        <p:txBody>
          <a:bodyPr wrap="square">
            <a:spAutoFit/>
          </a:bodyPr>
          <a:lstStyle/>
          <a:p>
            <a:endParaRPr lang="pl-PL" sz="2400" dirty="0">
              <a:solidFill>
                <a:schemeClr val="tx2">
                  <a:lumMod val="75000"/>
                </a:schemeClr>
              </a:solidFill>
              <a:latin typeface="TitilliumText25L"/>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654333" y="2471083"/>
            <a:ext cx="8050138" cy="461665"/>
          </a:xfrm>
          <a:prstGeom prst="rect">
            <a:avLst/>
          </a:prstGeom>
          <a:noFill/>
        </p:spPr>
        <p:txBody>
          <a:bodyPr wrap="square" rtlCol="0">
            <a:spAutoFit/>
          </a:bodyPr>
          <a:lstStyle/>
          <a:p>
            <a:pPr algn="just"/>
            <a:endParaRPr lang="pl-PL" sz="2400" dirty="0">
              <a:latin typeface="TitilliumText25L"/>
            </a:endParaRPr>
          </a:p>
        </p:txBody>
      </p:sp>
      <p:pic>
        <p:nvPicPr>
          <p:cNvPr id="20" name="Obraz 8"/>
          <p:cNvPicPr>
            <a:picLocks noChangeAspect="1"/>
          </p:cNvPicPr>
          <p:nvPr/>
        </p:nvPicPr>
        <p:blipFill>
          <a:blip r:embed="rId6" cstate="print"/>
          <a:srcRect/>
          <a:stretch>
            <a:fillRect/>
          </a:stretch>
        </p:blipFill>
        <p:spPr bwMode="auto">
          <a:xfrm>
            <a:off x="165081" y="0"/>
            <a:ext cx="1642454" cy="1277048"/>
          </a:xfrm>
          <a:prstGeom prst="rect">
            <a:avLst/>
          </a:prstGeom>
          <a:noFill/>
          <a:ln w="9525">
            <a:noFill/>
            <a:miter lim="800000"/>
            <a:headEnd/>
            <a:tailEnd/>
          </a:ln>
        </p:spPr>
      </p:pic>
      <p:sp>
        <p:nvSpPr>
          <p:cNvPr id="21" name="pole tekstowe 20"/>
          <p:cNvSpPr txBox="1"/>
          <p:nvPr/>
        </p:nvSpPr>
        <p:spPr>
          <a:xfrm>
            <a:off x="1414732" y="1932317"/>
            <a:ext cx="184731" cy="369332"/>
          </a:xfrm>
          <a:prstGeom prst="rect">
            <a:avLst/>
          </a:prstGeom>
          <a:noFill/>
        </p:spPr>
        <p:txBody>
          <a:bodyPr wrap="none" rtlCol="0">
            <a:spAutoFit/>
          </a:bodyPr>
          <a:lstStyle/>
          <a:p>
            <a:endParaRPr lang="pl-PL" dirty="0"/>
          </a:p>
        </p:txBody>
      </p:sp>
      <p:grpSp>
        <p:nvGrpSpPr>
          <p:cNvPr id="2" name="Grupa 64"/>
          <p:cNvGrpSpPr/>
          <p:nvPr/>
        </p:nvGrpSpPr>
        <p:grpSpPr>
          <a:xfrm>
            <a:off x="379984" y="1287913"/>
            <a:ext cx="8546601" cy="3380358"/>
            <a:chOff x="1200665" y="128241"/>
            <a:chExt cx="6491592" cy="3905415"/>
          </a:xfrm>
        </p:grpSpPr>
        <p:sp>
          <p:nvSpPr>
            <p:cNvPr id="33" name="Prostokąt 5"/>
            <p:cNvSpPr>
              <a:spLocks noChangeArrowheads="1"/>
            </p:cNvSpPr>
            <p:nvPr/>
          </p:nvSpPr>
          <p:spPr bwMode="auto">
            <a:xfrm>
              <a:off x="2712598" y="391145"/>
              <a:ext cx="1860141" cy="757948"/>
            </a:xfrm>
            <a:prstGeom prst="rect">
              <a:avLst/>
            </a:prstGeom>
            <a:solidFill>
              <a:srgbClr val="BFBFBF"/>
            </a:solid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b="0" i="0" u="none" strike="noStrike" cap="none" normalizeH="0" baseline="0" dirty="0" smtClean="0">
                  <a:ln>
                    <a:noFill/>
                  </a:ln>
                  <a:solidFill>
                    <a:srgbClr val="0D0D0D"/>
                  </a:solidFill>
                  <a:effectLst/>
                  <a:latin typeface="Arial" pitchFamily="34" charset="0"/>
                  <a:cs typeface="Arial" pitchFamily="34" charset="0"/>
                </a:rPr>
                <a:t>Ocena wstępna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pl-PL" b="0" i="0" u="none" strike="noStrike" cap="none" normalizeH="0" baseline="0" dirty="0" smtClean="0">
                  <a:ln>
                    <a:noFill/>
                  </a:ln>
                  <a:solidFill>
                    <a:srgbClr val="0D0D0D"/>
                  </a:solidFill>
                  <a:effectLst/>
                  <a:latin typeface="Arial" pitchFamily="34" charset="0"/>
                  <a:cs typeface="Arial" pitchFamily="34" charset="0"/>
                </a:rPr>
                <a:t>(tak/nie)</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Prostokąt 7"/>
            <p:cNvSpPr>
              <a:spLocks noChangeArrowheads="1"/>
            </p:cNvSpPr>
            <p:nvPr/>
          </p:nvSpPr>
          <p:spPr bwMode="auto">
            <a:xfrm>
              <a:off x="3538085" y="3348805"/>
              <a:ext cx="2497085" cy="684851"/>
            </a:xfrm>
            <a:prstGeom prst="rect">
              <a:avLst/>
            </a:prstGeom>
            <a:solidFill>
              <a:srgbClr val="BFBFBF"/>
            </a:solid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600" b="0" i="0" u="none" strike="noStrike" cap="none" normalizeH="0" baseline="0" dirty="0" smtClean="0">
                  <a:ln>
                    <a:noFill/>
                  </a:ln>
                  <a:solidFill>
                    <a:srgbClr val="0D0D0D"/>
                  </a:solidFill>
                  <a:effectLst/>
                  <a:latin typeface="Arial" pitchFamily="34" charset="0"/>
                  <a:cs typeface="Arial" pitchFamily="34" charset="0"/>
                </a:rPr>
                <a:t>Ocena merytoryczna I stopnia  (tak/nie)</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Prostokąt 8"/>
            <p:cNvSpPr>
              <a:spLocks noChangeArrowheads="1"/>
            </p:cNvSpPr>
            <p:nvPr/>
          </p:nvSpPr>
          <p:spPr bwMode="auto">
            <a:xfrm>
              <a:off x="1200665" y="2331498"/>
              <a:ext cx="1767373" cy="378242"/>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600" b="0" i="0" u="none" strike="noStrike" cap="none" normalizeH="0" baseline="0" dirty="0" smtClean="0">
                  <a:ln>
                    <a:noFill/>
                  </a:ln>
                  <a:solidFill>
                    <a:srgbClr val="0D0D0D"/>
                  </a:solidFill>
                  <a:effectLst/>
                  <a:latin typeface="Arial" pitchFamily="34" charset="0"/>
                  <a:cs typeface="Arial" pitchFamily="34" charset="0"/>
                </a:rPr>
                <a:t>ocena negatywna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Prostokąt 11"/>
            <p:cNvSpPr>
              <a:spLocks noChangeArrowheads="1"/>
            </p:cNvSpPr>
            <p:nvPr/>
          </p:nvSpPr>
          <p:spPr bwMode="auto">
            <a:xfrm>
              <a:off x="3784975" y="2330656"/>
              <a:ext cx="1572274" cy="378242"/>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pl-PL" sz="800" b="0" i="0" u="none" strike="noStrike" cap="none" normalizeH="0" baseline="0" dirty="0" smtClean="0">
                <a:ln>
                  <a:noFill/>
                </a:ln>
                <a:solidFill>
                  <a:srgbClr val="0D0D0D"/>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pl-PL" sz="800" dirty="0" smtClean="0">
                <a:solidFill>
                  <a:srgbClr val="0D0D0D"/>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600" b="0" i="0" u="none" strike="noStrike" cap="none" normalizeH="0" baseline="0" dirty="0" smtClean="0">
                  <a:ln>
                    <a:noFill/>
                  </a:ln>
                  <a:solidFill>
                    <a:srgbClr val="0D0D0D"/>
                  </a:solidFill>
                  <a:effectLst/>
                  <a:latin typeface="Arial" pitchFamily="34" charset="0"/>
                  <a:cs typeface="Arial" pitchFamily="34" charset="0"/>
                </a:rPr>
                <a:t>ocena pozytywna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800" b="0" i="0" u="none" strike="noStrike" cap="none" normalizeH="0" baseline="0" dirty="0" smtClean="0">
                  <a:ln>
                    <a:noFill/>
                  </a:ln>
                  <a:solidFill>
                    <a:srgbClr val="0D0D0D"/>
                  </a:solidFill>
                  <a:effectLst/>
                  <a:latin typeface="Calibri" pitchFamily="34" charset="0"/>
                  <a:cs typeface="Arial" pitchFamily="34" charset="0"/>
                </a:rPr>
                <a:t/>
              </a:r>
              <a:br>
                <a:rPr kumimoji="0" lang="pl-PL" sz="800" b="0" i="0" u="none" strike="noStrike" cap="none" normalizeH="0" baseline="0" dirty="0" smtClean="0">
                  <a:ln>
                    <a:noFill/>
                  </a:ln>
                  <a:solidFill>
                    <a:srgbClr val="0D0D0D"/>
                  </a:solidFill>
                  <a:effectLst/>
                  <a:latin typeface="Calibri" pitchFamily="34" charset="0"/>
                  <a:cs typeface="Arial" pitchFamily="34" charset="0"/>
                </a:rPr>
              </a:b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Strzałka w lewo 12"/>
            <p:cNvSpPr>
              <a:spLocks noChangeArrowheads="1"/>
            </p:cNvSpPr>
            <p:nvPr/>
          </p:nvSpPr>
          <p:spPr bwMode="auto">
            <a:xfrm>
              <a:off x="4855784" y="128241"/>
              <a:ext cx="2836473" cy="2762124"/>
            </a:xfrm>
            <a:prstGeom prst="leftArrow">
              <a:avLst>
                <a:gd name="adj1" fmla="val 50000"/>
                <a:gd name="adj2" fmla="val 50001"/>
              </a:avLst>
            </a:prstGeom>
            <a:gradFill rotWithShape="0">
              <a:gsLst>
                <a:gs pos="0">
                  <a:srgbClr val="9AB5E4"/>
                </a:gs>
                <a:gs pos="37000">
                  <a:srgbClr val="C2D1ED"/>
                </a:gs>
                <a:gs pos="100000">
                  <a:srgbClr val="E1E8F5"/>
                </a:gs>
              </a:gsLst>
              <a:lin ang="5400000"/>
            </a:gradFill>
            <a:ln w="127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457200" marR="0" lvl="1" indent="0" algn="l" defTabSz="914400" rtl="0" eaLnBrk="1" fontAlgn="base" latinLnBrk="0" hangingPunct="1">
                <a:lnSpc>
                  <a:spcPct val="100000"/>
                </a:lnSpc>
                <a:spcBef>
                  <a:spcPct val="0"/>
                </a:spcBef>
                <a:buClrTx/>
                <a:buSzTx/>
                <a:buFontTx/>
                <a:buNone/>
                <a:tabLst/>
              </a:pPr>
              <a:endParaRPr kumimoji="0" lang="pl-PL" sz="1600" b="0" i="0" u="none" strike="noStrike" cap="none" normalizeH="0" baseline="0" dirty="0" smtClean="0">
                <a:ln>
                  <a:noFill/>
                </a:ln>
                <a:solidFill>
                  <a:srgbClr val="0D0D0D"/>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buClrTx/>
                <a:buSzTx/>
                <a:buFontTx/>
                <a:buNone/>
                <a:tabLst/>
              </a:pPr>
              <a:r>
                <a:rPr kumimoji="0" lang="pl-PL" sz="1600" b="0" i="0" u="none" strike="noStrike" cap="none" normalizeH="0" baseline="0" dirty="0" smtClean="0">
                  <a:ln>
                    <a:noFill/>
                  </a:ln>
                  <a:solidFill>
                    <a:srgbClr val="0D0D0D"/>
                  </a:solidFill>
                  <a:effectLst/>
                  <a:latin typeface="Arial" pitchFamily="34" charset="0"/>
                  <a:cs typeface="Arial" pitchFamily="34" charset="0"/>
                </a:rPr>
                <a:t>Płaszczyzna oceny: </a:t>
              </a:r>
              <a:br>
                <a:rPr kumimoji="0" lang="pl-PL" sz="1600" b="0" i="0" u="none" strike="noStrike" cap="none" normalizeH="0" baseline="0" dirty="0" smtClean="0">
                  <a:ln>
                    <a:noFill/>
                  </a:ln>
                  <a:solidFill>
                    <a:srgbClr val="0D0D0D"/>
                  </a:solidFill>
                  <a:effectLst/>
                  <a:latin typeface="Arial" pitchFamily="34" charset="0"/>
                  <a:cs typeface="Arial" pitchFamily="34" charset="0"/>
                </a:rPr>
              </a:br>
              <a:r>
                <a:rPr kumimoji="0" lang="pl-PL" sz="1600" b="0" i="0" u="none" strike="noStrike" cap="none" normalizeH="0" baseline="0" dirty="0" smtClean="0">
                  <a:ln>
                    <a:noFill/>
                  </a:ln>
                  <a:solidFill>
                    <a:srgbClr val="0D0D0D"/>
                  </a:solidFill>
                  <a:effectLst/>
                  <a:latin typeface="Arial" pitchFamily="34" charset="0"/>
                  <a:cs typeface="Arial" pitchFamily="34" charset="0"/>
                </a:rPr>
                <a:t>- dopuszczalności, </a:t>
              </a:r>
            </a:p>
            <a:p>
              <a:pPr marL="457200" marR="0" lvl="1" indent="0" algn="l" defTabSz="914400" rtl="0" eaLnBrk="1" fontAlgn="base" latinLnBrk="0" hangingPunct="1">
                <a:lnSpc>
                  <a:spcPct val="100000"/>
                </a:lnSpc>
                <a:spcBef>
                  <a:spcPct val="0"/>
                </a:spcBef>
                <a:buClrTx/>
                <a:buSzTx/>
                <a:buFontTx/>
                <a:buChar char="-"/>
                <a:tabLst/>
              </a:pPr>
              <a:r>
                <a:rPr lang="pl-PL" sz="1600" dirty="0" smtClean="0">
                  <a:solidFill>
                    <a:srgbClr val="0D0D0D"/>
                  </a:solidFill>
                  <a:latin typeface="Arial" pitchFamily="34" charset="0"/>
                  <a:cs typeface="Arial" pitchFamily="34" charset="0"/>
                </a:rPr>
                <a:t> a</a:t>
              </a:r>
              <a:r>
                <a:rPr kumimoji="0" lang="pl-PL" sz="1600" b="0" i="0" u="none" strike="noStrike" cap="none" normalizeH="0" baseline="0" dirty="0" smtClean="0">
                  <a:ln>
                    <a:noFill/>
                  </a:ln>
                  <a:solidFill>
                    <a:srgbClr val="0D0D0D"/>
                  </a:solidFill>
                  <a:effectLst/>
                  <a:latin typeface="Arial" pitchFamily="34" charset="0"/>
                  <a:cs typeface="Arial" pitchFamily="34" charset="0"/>
                </a:rPr>
                <a:t>dministracyjności</a:t>
              </a:r>
            </a:p>
            <a:p>
              <a:pPr marL="457200" marR="0" lvl="1" indent="0" algn="l" defTabSz="914400" rtl="0" eaLnBrk="1" fontAlgn="base" latinLnBrk="0" hangingPunct="1">
                <a:lnSpc>
                  <a:spcPct val="100000"/>
                </a:lnSpc>
                <a:spcBef>
                  <a:spcPct val="0"/>
                </a:spcBef>
                <a:buClrTx/>
                <a:buSzTx/>
                <a:buFontTx/>
                <a:buChar char="-"/>
                <a:tabLst/>
              </a:pPr>
              <a:r>
                <a:rPr lang="pl-PL" sz="1600" dirty="0" smtClean="0">
                  <a:solidFill>
                    <a:srgbClr val="0D0D0D"/>
                  </a:solidFill>
                  <a:latin typeface="Arial" pitchFamily="34" charset="0"/>
                  <a:cs typeface="Arial" pitchFamily="34" charset="0"/>
                </a:rPr>
                <a:t> oczywiste omyłki</a:t>
              </a:r>
              <a:endParaRPr kumimoji="0" lang="pl-PL" sz="1600" b="0" i="0" u="none" strike="noStrike" cap="none" normalizeH="0" baseline="0" dirty="0" smtClean="0">
                <a:ln>
                  <a:noFill/>
                </a:ln>
                <a:solidFill>
                  <a:srgbClr val="0D0D0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 name="Łącznik prosty ze strzałką 23"/>
            <p:cNvCxnSpPr>
              <a:cxnSpLocks noChangeShapeType="1"/>
            </p:cNvCxnSpPr>
            <p:nvPr/>
          </p:nvCxnSpPr>
          <p:spPr bwMode="auto">
            <a:xfrm flipH="1">
              <a:off x="2104235" y="1261801"/>
              <a:ext cx="1075545" cy="902697"/>
            </a:xfrm>
            <a:prstGeom prst="straightConnector1">
              <a:avLst/>
            </a:prstGeom>
            <a:noFill/>
            <a:ln w="19050">
              <a:solidFill>
                <a:srgbClr val="4579B8"/>
              </a:solidFill>
              <a:round/>
              <a:headEnd/>
              <a:tailEnd type="arrow" w="med" len="med"/>
            </a:ln>
          </p:spPr>
        </p:cxnSp>
        <p:cxnSp>
          <p:nvCxnSpPr>
            <p:cNvPr id="47" name="Łącznik prosty ze strzałką 24"/>
            <p:cNvCxnSpPr>
              <a:cxnSpLocks noChangeShapeType="1"/>
            </p:cNvCxnSpPr>
            <p:nvPr/>
          </p:nvCxnSpPr>
          <p:spPr bwMode="auto">
            <a:xfrm>
              <a:off x="3697187" y="1303019"/>
              <a:ext cx="969409" cy="943532"/>
            </a:xfrm>
            <a:prstGeom prst="straightConnector1">
              <a:avLst/>
            </a:prstGeom>
            <a:noFill/>
            <a:ln w="19050">
              <a:solidFill>
                <a:srgbClr val="4579B8"/>
              </a:solidFill>
              <a:round/>
              <a:headEnd/>
              <a:tailEnd type="arrow" w="med" len="med"/>
            </a:ln>
          </p:spPr>
        </p:cxnSp>
        <p:cxnSp>
          <p:nvCxnSpPr>
            <p:cNvPr id="48" name="Łącznik prosty ze strzałką 27"/>
            <p:cNvCxnSpPr>
              <a:cxnSpLocks noChangeShapeType="1"/>
            </p:cNvCxnSpPr>
            <p:nvPr/>
          </p:nvCxnSpPr>
          <p:spPr bwMode="auto">
            <a:xfrm>
              <a:off x="4625290" y="2820920"/>
              <a:ext cx="7591" cy="430777"/>
            </a:xfrm>
            <a:prstGeom prst="straightConnector1">
              <a:avLst/>
            </a:prstGeom>
            <a:noFill/>
            <a:ln w="19050">
              <a:solidFill>
                <a:srgbClr val="4579B8"/>
              </a:solidFill>
              <a:round/>
              <a:headEnd/>
              <a:tailEnd type="arrow" w="med" len="med"/>
            </a:ln>
          </p:spPr>
        </p:cxnSp>
        <p:sp>
          <p:nvSpPr>
            <p:cNvPr id="57" name="Prostokąt 10"/>
            <p:cNvSpPr>
              <a:spLocks noChangeArrowheads="1"/>
            </p:cNvSpPr>
            <p:nvPr/>
          </p:nvSpPr>
          <p:spPr bwMode="auto">
            <a:xfrm>
              <a:off x="1331300" y="3422515"/>
              <a:ext cx="1376218" cy="494817"/>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600" b="0" i="0" u="none" strike="noStrike" cap="none" normalizeH="0" baseline="0" dirty="0" smtClean="0">
                  <a:ln>
                    <a:noFill/>
                  </a:ln>
                  <a:solidFill>
                    <a:schemeClr val="tx1"/>
                  </a:solidFill>
                  <a:effectLst/>
                  <a:latin typeface="Arial" pitchFamily="34" charset="0"/>
                  <a:cs typeface="Arial" pitchFamily="34" charset="0"/>
                </a:rPr>
                <a:t>protest</a:t>
              </a:r>
            </a:p>
          </p:txBody>
        </p:sp>
        <p:cxnSp>
          <p:nvCxnSpPr>
            <p:cNvPr id="62" name="Łącznik prosty ze strzałką 25"/>
            <p:cNvCxnSpPr>
              <a:cxnSpLocks noChangeShapeType="1"/>
            </p:cNvCxnSpPr>
            <p:nvPr/>
          </p:nvCxnSpPr>
          <p:spPr bwMode="auto">
            <a:xfrm>
              <a:off x="2038201" y="2849782"/>
              <a:ext cx="0" cy="378242"/>
            </a:xfrm>
            <a:prstGeom prst="straightConnector1">
              <a:avLst/>
            </a:prstGeom>
            <a:noFill/>
            <a:ln w="19050">
              <a:solidFill>
                <a:srgbClr val="4579B8"/>
              </a:solidFill>
              <a:round/>
              <a:headEnd/>
              <a:tailEnd type="arrow" w="med" len="med"/>
            </a:ln>
          </p:spPr>
        </p:cxnSp>
      </p:grpSp>
      <p:sp>
        <p:nvSpPr>
          <p:cNvPr id="66" name="pole tekstowe 65"/>
          <p:cNvSpPr txBox="1"/>
          <p:nvPr/>
        </p:nvSpPr>
        <p:spPr>
          <a:xfrm>
            <a:off x="5858540" y="244550"/>
            <a:ext cx="3062176" cy="323165"/>
          </a:xfrm>
          <a:prstGeom prst="rect">
            <a:avLst/>
          </a:prstGeom>
          <a:noFill/>
        </p:spPr>
        <p:txBody>
          <a:bodyPr wrap="square" rtlCol="0">
            <a:spAutoFit/>
          </a:bodyPr>
          <a:lstStyle/>
          <a:p>
            <a:pPr algn="ctr"/>
            <a:r>
              <a:rPr lang="pl-PL" sz="1500" b="1" dirty="0" smtClean="0">
                <a:latin typeface="Arial" pitchFamily="34" charset="0"/>
                <a:cs typeface="Arial" pitchFamily="34" charset="0"/>
              </a:rPr>
              <a:t>Ocena</a:t>
            </a:r>
            <a:r>
              <a:rPr lang="pl-PL" sz="1500" dirty="0" smtClean="0">
                <a:latin typeface="Arial" pitchFamily="34" charset="0"/>
                <a:cs typeface="Arial" pitchFamily="34" charset="0"/>
              </a:rPr>
              <a:t> </a:t>
            </a:r>
            <a:r>
              <a:rPr lang="pl-PL" sz="1500" b="1" dirty="0" smtClean="0">
                <a:latin typeface="Arial" pitchFamily="34" charset="0"/>
                <a:cs typeface="Arial" pitchFamily="34" charset="0"/>
              </a:rPr>
              <a:t>wstępna</a:t>
            </a:r>
            <a:endParaRPr lang="pl-PL" sz="1500" b="1" dirty="0">
              <a:latin typeface="Arial" pitchFamily="34" charset="0"/>
              <a:cs typeface="Arial" pitchFamily="34" charset="0"/>
            </a:endParaRPr>
          </a:p>
        </p:txBody>
      </p:sp>
      <p:sp>
        <p:nvSpPr>
          <p:cNvPr id="69" name="pole tekstowe 68"/>
          <p:cNvSpPr txBox="1"/>
          <p:nvPr/>
        </p:nvSpPr>
        <p:spPr>
          <a:xfrm>
            <a:off x="1447800" y="6305550"/>
            <a:ext cx="184731" cy="369332"/>
          </a:xfrm>
          <a:prstGeom prst="rect">
            <a:avLst/>
          </a:prstGeom>
          <a:noFill/>
        </p:spPr>
        <p:txBody>
          <a:bodyPr wrap="none" rtlCol="0">
            <a:spAutoFit/>
          </a:bodyPr>
          <a:lstStyle/>
          <a:p>
            <a:endParaRPr lang="pl-PL" dirty="0"/>
          </a:p>
        </p:txBody>
      </p:sp>
      <p:sp>
        <p:nvSpPr>
          <p:cNvPr id="71" name="pole tekstowe 70"/>
          <p:cNvSpPr txBox="1"/>
          <p:nvPr/>
        </p:nvSpPr>
        <p:spPr>
          <a:xfrm>
            <a:off x="923925" y="5876925"/>
            <a:ext cx="184731" cy="369332"/>
          </a:xfrm>
          <a:prstGeom prst="rect">
            <a:avLst/>
          </a:prstGeom>
          <a:noFill/>
        </p:spPr>
        <p:txBody>
          <a:bodyPr wrap="none" rtlCol="0">
            <a:spAutoFit/>
          </a:bodyPr>
          <a:lstStyle/>
          <a:p>
            <a:endParaRPr lang="pl-PL" dirty="0"/>
          </a:p>
        </p:txBody>
      </p:sp>
      <p:pic>
        <p:nvPicPr>
          <p:cNvPr id="72" name="Obraz 7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73" name="pole tekstowe 72"/>
          <p:cNvSpPr txBox="1"/>
          <p:nvPr/>
        </p:nvSpPr>
        <p:spPr>
          <a:xfrm>
            <a:off x="419101" y="5286375"/>
            <a:ext cx="8515350" cy="1169551"/>
          </a:xfrm>
          <a:prstGeom prst="rect">
            <a:avLst/>
          </a:prstGeom>
          <a:noFill/>
        </p:spPr>
        <p:txBody>
          <a:bodyPr wrap="square" rtlCol="0">
            <a:spAutoFit/>
          </a:bodyPr>
          <a:lstStyle/>
          <a:p>
            <a:pPr algn="just"/>
            <a:r>
              <a:rPr lang="pl-PL" sz="1400" dirty="0" smtClean="0">
                <a:latin typeface="Arial" pitchFamily="34" charset="0"/>
                <a:cs typeface="Arial" pitchFamily="34" charset="0"/>
              </a:rPr>
              <a:t>W ramach oceny wstępnej dokonywana jest weryfikacja spełnienia przez projekt wybranych kryteriów dopuszczalności i administracyjności. </a:t>
            </a:r>
          </a:p>
          <a:p>
            <a:pPr algn="just"/>
            <a:r>
              <a:rPr lang="pl-PL" sz="1400" dirty="0" smtClean="0">
                <a:latin typeface="Arial" pitchFamily="34" charset="0"/>
                <a:cs typeface="Arial" pitchFamily="34" charset="0"/>
              </a:rPr>
              <a:t>Niespełnienie  przez  wnioskodawcę  co  najmniej  jednego  z  kryteriów  dopuszczalności skutkować będzie </a:t>
            </a:r>
            <a:r>
              <a:rPr lang="pl-PL" sz="1400" u="sng" dirty="0" smtClean="0">
                <a:latin typeface="Arial" pitchFamily="34" charset="0"/>
                <a:cs typeface="Arial" pitchFamily="34" charset="0"/>
              </a:rPr>
              <a:t>negatywną oceną projektu</a:t>
            </a:r>
            <a:r>
              <a:rPr lang="pl-PL" sz="1400" dirty="0" smtClean="0">
                <a:latin typeface="Arial" pitchFamily="34" charset="0"/>
                <a:cs typeface="Arial" pitchFamily="34" charset="0"/>
              </a:rPr>
              <a:t> bez  możliwości  poprawy dokumentacji aplikacyjnej.</a:t>
            </a:r>
          </a:p>
          <a:p>
            <a:pPr algn="just"/>
            <a:endParaRPr lang="pl-PL" sz="1400" dirty="0">
              <a:latin typeface="Arial" pitchFamily="34" charset="0"/>
              <a:cs typeface="Arial" pitchFamily="34" charset="0"/>
            </a:endParaRP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60966" y="185540"/>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4816549" y="159488"/>
            <a:ext cx="4146698" cy="553998"/>
          </a:xfrm>
          <a:prstGeom prst="rect">
            <a:avLst/>
          </a:prstGeom>
        </p:spPr>
        <p:txBody>
          <a:bodyPr wrap="square">
            <a:spAutoFit/>
          </a:bodyPr>
          <a:lstStyle/>
          <a:p>
            <a:pPr algn="ctr"/>
            <a:r>
              <a:rPr lang="pl-PL" sz="1500" b="1" dirty="0" smtClean="0">
                <a:latin typeface="Arial" pitchFamily="34" charset="0"/>
                <a:cs typeface="Arial" pitchFamily="34" charset="0"/>
              </a:rPr>
              <a:t>Ocena wstępna - procedura uzupełnień i poprawek</a:t>
            </a: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45564" y="1712759"/>
            <a:ext cx="8450607" cy="3170099"/>
          </a:xfrm>
          <a:prstGeom prst="rect">
            <a:avLst/>
          </a:prstGeom>
          <a:noFill/>
        </p:spPr>
        <p:txBody>
          <a:bodyPr wrap="square" rtlCol="0">
            <a:spAutoFit/>
          </a:bodyPr>
          <a:lstStyle/>
          <a:p>
            <a:pPr algn="jus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W przypadku konieczności dokonania uzupełnienia lub poprawy dokumentacji aplikacyjnej, </a:t>
            </a:r>
            <a:r>
              <a:rPr lang="pl-PL" sz="1400" u="sng" dirty="0" smtClean="0">
                <a:latin typeface="Arial" pitchFamily="34" charset="0"/>
                <a:cs typeface="Arial" pitchFamily="34" charset="0"/>
              </a:rPr>
              <a:t>z uwagi na niespełnienie przez wnioskodawcę kryteriów  administracyjności</a:t>
            </a:r>
            <a:r>
              <a:rPr lang="pl-PL" sz="1400" dirty="0" smtClean="0">
                <a:latin typeface="Arial" pitchFamily="34" charset="0"/>
                <a:cs typeface="Arial" pitchFamily="34" charset="0"/>
              </a:rPr>
              <a:t>,  będących przedmiotem  niniejszej  oceny,  IZ  RPO  WZ  wezwie wnioskodawcę do uzupełnienia lub poprawy dokumentacji. Poprawy/uzupełnienia należy dokonać w </a:t>
            </a:r>
            <a:r>
              <a:rPr lang="pl-PL" sz="1400" b="1" dirty="0" smtClean="0">
                <a:latin typeface="Arial" pitchFamily="34" charset="0"/>
                <a:cs typeface="Arial" pitchFamily="34" charset="0"/>
              </a:rPr>
              <a:t>terminie 7 dni </a:t>
            </a:r>
            <a:r>
              <a:rPr lang="pl-PL" sz="1400" b="1" dirty="0">
                <a:latin typeface="Arial" pitchFamily="34" charset="0"/>
                <a:cs typeface="Arial" pitchFamily="34" charset="0"/>
              </a:rPr>
              <a:t>(uwaga: publikacja </a:t>
            </a:r>
            <a:r>
              <a:rPr lang="pl-PL" sz="1400" b="1" dirty="0" smtClean="0">
                <a:latin typeface="Arial" pitchFamily="34" charset="0"/>
                <a:cs typeface="Arial" pitchFamily="34" charset="0"/>
              </a:rPr>
              <a:t>wniosku</a:t>
            </a:r>
            <a:r>
              <a:rPr lang="pl-PL" sz="1400" b="1" dirty="0">
                <a:latin typeface="Arial" pitchFamily="34" charset="0"/>
                <a:cs typeface="Arial" pitchFamily="34" charset="0"/>
              </a:rPr>
              <a:t> </a:t>
            </a:r>
            <a:r>
              <a:rPr lang="pl-PL" sz="1400" b="1" dirty="0" smtClean="0">
                <a:latin typeface="Arial" pitchFamily="34" charset="0"/>
                <a:cs typeface="Arial" pitchFamily="34" charset="0"/>
              </a:rPr>
              <a:t>i dostarczenie pisemnej wersji) </a:t>
            </a:r>
            <a:r>
              <a:rPr lang="pl-PL" sz="1400" dirty="0" smtClean="0">
                <a:latin typeface="Arial" pitchFamily="34" charset="0"/>
                <a:cs typeface="Arial" pitchFamily="34" charset="0"/>
              </a:rPr>
              <a:t>od dnia następującego po dniu wysłania wezwania, pod rygorem negatywnej oceny spełniania danego kryterium.</a:t>
            </a:r>
          </a:p>
          <a:p>
            <a:pPr algn="just"/>
            <a:endParaRPr lang="pl-PL" sz="1400" dirty="0" smtClean="0">
              <a:latin typeface="Arial" pitchFamily="34" charset="0"/>
              <a:cs typeface="Arial" pitchFamily="34" charset="0"/>
            </a:endParaRPr>
          </a:p>
          <a:p>
            <a:pPr marL="177800" lvl="0" indent="-177800" algn="just">
              <a:buFont typeface="Wingdings" panose="05000000000000000000" pitchFamily="2" charset="2"/>
              <a:buChar char="Ø"/>
            </a:pPr>
            <a:r>
              <a:rPr lang="pl-PL" sz="1400" dirty="0">
                <a:latin typeface="Arial" pitchFamily="34" charset="0"/>
                <a:cs typeface="Arial" pitchFamily="34" charset="0"/>
              </a:rPr>
              <a:t>Wezwanie, o którym mowa powyżej zostanie dostarczone wnioskodawcy drogą elektroniczną.</a:t>
            </a:r>
          </a:p>
          <a:p>
            <a:pPr algn="just"/>
            <a:endParaRPr lang="pl-PL" sz="1400" dirty="0">
              <a:latin typeface="Arial" pitchFamily="34" charset="0"/>
              <a:cs typeface="Arial" pitchFamily="34" charset="0"/>
            </a:endParaRPr>
          </a:p>
          <a:p>
            <a:pPr lvl="0" algn="just">
              <a:buFont typeface="Wingdings" pitchFamily="2" charset="2"/>
              <a:buChar char="Ø"/>
            </a:pPr>
            <a:r>
              <a:rPr lang="pl-PL" sz="1400" b="1" dirty="0" smtClean="0">
                <a:latin typeface="Arial" pitchFamily="34" charset="0"/>
                <a:cs typeface="Arial" pitchFamily="34" charset="0"/>
              </a:rPr>
              <a:t> Wnioskodawcy </a:t>
            </a:r>
            <a:r>
              <a:rPr lang="pl-PL" sz="1400" b="1" dirty="0">
                <a:latin typeface="Arial" pitchFamily="34" charset="0"/>
                <a:cs typeface="Arial" pitchFamily="34" charset="0"/>
              </a:rPr>
              <a:t>przysługuje prawo do  jednokrotnej poprawy/uzupełnienia  złożonej  dokumentacji</a:t>
            </a:r>
            <a:r>
              <a:rPr lang="pl-PL" sz="1400" dirty="0">
                <a:latin typeface="Arial" pitchFamily="34" charset="0"/>
                <a:cs typeface="Arial" pitchFamily="34" charset="0"/>
              </a:rPr>
              <a:t>.</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IZ RPO WZ ma ponadto możliwość żądania dodatkowych wyjaśnień ze strony wnioskodawcy. Poprzez wyjaśnienia wnioskodawca może uszczegółowić informacje zawarte w dokumentacji</a:t>
            </a:r>
            <a:r>
              <a:rPr lang="pl-PL" sz="1400" dirty="0">
                <a:latin typeface="Arial" pitchFamily="34" charset="0"/>
                <a:cs typeface="Arial" pitchFamily="34" charset="0"/>
              </a:rPr>
              <a:t>.</a:t>
            </a:r>
            <a:endParaRPr lang="pl-PL" sz="1400" dirty="0" smtClean="0">
              <a:latin typeface="Arial" pitchFamily="34" charset="0"/>
              <a:cs typeface="Arial" pitchFamily="34" charset="0"/>
            </a:endParaRPr>
          </a:p>
        </p:txBody>
      </p:sp>
      <p:pic>
        <p:nvPicPr>
          <p:cNvPr id="20" name="Obraz 8"/>
          <p:cNvPicPr>
            <a:picLocks noChangeAspect="1"/>
          </p:cNvPicPr>
          <p:nvPr/>
        </p:nvPicPr>
        <p:blipFill>
          <a:blip r:embed="rId6" cstate="print"/>
          <a:srcRect/>
          <a:stretch>
            <a:fillRect/>
          </a:stretch>
        </p:blipFill>
        <p:spPr bwMode="auto">
          <a:xfrm>
            <a:off x="163492" y="0"/>
            <a:ext cx="1642454" cy="1277048"/>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2865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24169" y="1687343"/>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2960952" y="760576"/>
            <a:ext cx="3277477" cy="461665"/>
          </a:xfrm>
          <a:prstGeom prst="rect">
            <a:avLst/>
          </a:prstGeom>
        </p:spPr>
        <p:txBody>
          <a:bodyPr wrap="square">
            <a:spAutoFit/>
          </a:bodyPr>
          <a:lstStyle/>
          <a:p>
            <a:endParaRPr lang="pl-PL" sz="2400" dirty="0">
              <a:solidFill>
                <a:schemeClr val="tx2">
                  <a:lumMod val="75000"/>
                </a:schemeClr>
              </a:solidFill>
              <a:latin typeface="TitilliumText25L"/>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654333" y="2471083"/>
            <a:ext cx="8050138" cy="461665"/>
          </a:xfrm>
          <a:prstGeom prst="rect">
            <a:avLst/>
          </a:prstGeom>
          <a:noFill/>
        </p:spPr>
        <p:txBody>
          <a:bodyPr wrap="square" rtlCol="0">
            <a:spAutoFit/>
          </a:bodyPr>
          <a:lstStyle/>
          <a:p>
            <a:pPr algn="just"/>
            <a:endParaRPr lang="pl-PL" sz="2400" dirty="0">
              <a:latin typeface="TitilliumText25L"/>
            </a:endParaRPr>
          </a:p>
        </p:txBody>
      </p:sp>
      <p:pic>
        <p:nvPicPr>
          <p:cNvPr id="20" name="Obraz 8"/>
          <p:cNvPicPr>
            <a:picLocks noChangeAspect="1"/>
          </p:cNvPicPr>
          <p:nvPr/>
        </p:nvPicPr>
        <p:blipFill>
          <a:blip r:embed="rId6" cstate="print"/>
          <a:srcRect/>
          <a:stretch>
            <a:fillRect/>
          </a:stretch>
        </p:blipFill>
        <p:spPr bwMode="auto">
          <a:xfrm>
            <a:off x="228876" y="0"/>
            <a:ext cx="1642454" cy="1277048"/>
          </a:xfrm>
          <a:prstGeom prst="rect">
            <a:avLst/>
          </a:prstGeom>
          <a:noFill/>
          <a:ln w="9525">
            <a:noFill/>
            <a:miter lim="800000"/>
            <a:headEnd/>
            <a:tailEnd/>
          </a:ln>
        </p:spPr>
      </p:pic>
      <p:sp>
        <p:nvSpPr>
          <p:cNvPr id="21" name="pole tekstowe 20"/>
          <p:cNvSpPr txBox="1"/>
          <p:nvPr/>
        </p:nvSpPr>
        <p:spPr>
          <a:xfrm>
            <a:off x="1414732" y="1932317"/>
            <a:ext cx="184731" cy="369332"/>
          </a:xfrm>
          <a:prstGeom prst="rect">
            <a:avLst/>
          </a:prstGeom>
          <a:noFill/>
        </p:spPr>
        <p:txBody>
          <a:bodyPr wrap="none" rtlCol="0">
            <a:spAutoFit/>
          </a:bodyPr>
          <a:lstStyle/>
          <a:p>
            <a:endParaRPr lang="pl-PL" dirty="0"/>
          </a:p>
        </p:txBody>
      </p:sp>
      <p:sp>
        <p:nvSpPr>
          <p:cNvPr id="66" name="pole tekstowe 65"/>
          <p:cNvSpPr txBox="1"/>
          <p:nvPr/>
        </p:nvSpPr>
        <p:spPr>
          <a:xfrm flipH="1">
            <a:off x="6060558" y="191386"/>
            <a:ext cx="2636875" cy="553998"/>
          </a:xfrm>
          <a:prstGeom prst="rect">
            <a:avLst/>
          </a:prstGeom>
          <a:noFill/>
        </p:spPr>
        <p:txBody>
          <a:bodyPr wrap="square" rtlCol="0">
            <a:spAutoFit/>
          </a:bodyPr>
          <a:lstStyle/>
          <a:p>
            <a:pPr algn="ctr"/>
            <a:r>
              <a:rPr lang="pl-PL" sz="1500" b="1" dirty="0" smtClean="0">
                <a:latin typeface="Arial" pitchFamily="34" charset="0"/>
                <a:cs typeface="Arial" pitchFamily="34" charset="0"/>
              </a:rPr>
              <a:t>Ocena merytoryczna </a:t>
            </a:r>
            <a:br>
              <a:rPr lang="pl-PL" sz="1500" b="1" dirty="0" smtClean="0">
                <a:latin typeface="Arial" pitchFamily="34" charset="0"/>
                <a:cs typeface="Arial" pitchFamily="34" charset="0"/>
              </a:rPr>
            </a:br>
            <a:r>
              <a:rPr lang="pl-PL" sz="1500" b="1" dirty="0" smtClean="0">
                <a:latin typeface="Arial" pitchFamily="34" charset="0"/>
                <a:cs typeface="Arial" pitchFamily="34" charset="0"/>
              </a:rPr>
              <a:t>I stopnia</a:t>
            </a:r>
            <a:endParaRPr lang="pl-PL" sz="1500" b="1" dirty="0">
              <a:latin typeface="Arial" pitchFamily="34" charset="0"/>
              <a:cs typeface="Arial" pitchFamily="34" charset="0"/>
            </a:endParaRPr>
          </a:p>
        </p:txBody>
      </p:sp>
      <p:sp>
        <p:nvSpPr>
          <p:cNvPr id="69" name="pole tekstowe 68"/>
          <p:cNvSpPr txBox="1"/>
          <p:nvPr/>
        </p:nvSpPr>
        <p:spPr>
          <a:xfrm>
            <a:off x="1447800" y="6305550"/>
            <a:ext cx="184731" cy="369332"/>
          </a:xfrm>
          <a:prstGeom prst="rect">
            <a:avLst/>
          </a:prstGeom>
          <a:noFill/>
        </p:spPr>
        <p:txBody>
          <a:bodyPr wrap="none" rtlCol="0">
            <a:spAutoFit/>
          </a:bodyPr>
          <a:lstStyle/>
          <a:p>
            <a:endParaRPr lang="pl-PL" dirty="0"/>
          </a:p>
        </p:txBody>
      </p:sp>
      <p:sp>
        <p:nvSpPr>
          <p:cNvPr id="71" name="pole tekstowe 70"/>
          <p:cNvSpPr txBox="1"/>
          <p:nvPr/>
        </p:nvSpPr>
        <p:spPr>
          <a:xfrm>
            <a:off x="923925" y="5876925"/>
            <a:ext cx="184731" cy="369332"/>
          </a:xfrm>
          <a:prstGeom prst="rect">
            <a:avLst/>
          </a:prstGeom>
          <a:noFill/>
        </p:spPr>
        <p:txBody>
          <a:bodyPr wrap="none" rtlCol="0">
            <a:spAutoFit/>
          </a:bodyPr>
          <a:lstStyle/>
          <a:p>
            <a:endParaRPr lang="pl-PL" dirty="0"/>
          </a:p>
        </p:txBody>
      </p:sp>
      <p:pic>
        <p:nvPicPr>
          <p:cNvPr id="72" name="Obraz 7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73766"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grpSp>
        <p:nvGrpSpPr>
          <p:cNvPr id="2" name="Grupa 73"/>
          <p:cNvGrpSpPr/>
          <p:nvPr/>
        </p:nvGrpSpPr>
        <p:grpSpPr>
          <a:xfrm>
            <a:off x="1115073" y="849666"/>
            <a:ext cx="7439025" cy="2532448"/>
            <a:chOff x="1765853" y="1923801"/>
            <a:chExt cx="4108928" cy="2168557"/>
          </a:xfrm>
        </p:grpSpPr>
        <p:sp>
          <p:nvSpPr>
            <p:cNvPr id="73763" name="Prostokąt 7"/>
            <p:cNvSpPr>
              <a:spLocks noChangeArrowheads="1"/>
            </p:cNvSpPr>
            <p:nvPr/>
          </p:nvSpPr>
          <p:spPr bwMode="auto">
            <a:xfrm>
              <a:off x="2281093" y="2046147"/>
              <a:ext cx="1566115" cy="500534"/>
            </a:xfrm>
            <a:prstGeom prst="rect">
              <a:avLst/>
            </a:prstGeom>
            <a:solidFill>
              <a:srgbClr val="BFBFBF"/>
            </a:solid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D0D0D"/>
                  </a:solidFill>
                  <a:effectLst/>
                  <a:latin typeface="Arial" pitchFamily="34" charset="0"/>
                  <a:ea typeface="Calibri" pitchFamily="34" charset="0"/>
                  <a:cs typeface="Arial" pitchFamily="34" charset="0"/>
                </a:rPr>
                <a:t>Ocena merytoryczna I stopnia  (tak/nie)</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73759" name="Prostokąt 14"/>
            <p:cNvSpPr>
              <a:spLocks noChangeArrowheads="1"/>
            </p:cNvSpPr>
            <p:nvPr/>
          </p:nvSpPr>
          <p:spPr bwMode="auto">
            <a:xfrm>
              <a:off x="3138827" y="2761900"/>
              <a:ext cx="1095260" cy="250198"/>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600" dirty="0" smtClean="0">
                  <a:solidFill>
                    <a:srgbClr val="0D0D0D"/>
                  </a:solidFill>
                  <a:latin typeface="Arial" pitchFamily="34" charset="0"/>
                  <a:ea typeface="Calibri" pitchFamily="34" charset="0"/>
                  <a:cs typeface="Arial" pitchFamily="34" charset="0"/>
                </a:rPr>
                <a:t>o</a:t>
              </a: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cena pozytywna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58" name="Prostokąt 16"/>
            <p:cNvSpPr>
              <a:spLocks noChangeArrowheads="1"/>
            </p:cNvSpPr>
            <p:nvPr/>
          </p:nvSpPr>
          <p:spPr bwMode="auto">
            <a:xfrm>
              <a:off x="2836175" y="3586665"/>
              <a:ext cx="1849827" cy="505693"/>
            </a:xfrm>
            <a:prstGeom prst="rect">
              <a:avLst/>
            </a:prstGeom>
            <a:solidFill>
              <a:srgbClr val="BFBFBF"/>
            </a:solid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Ocena merytoryczna II stopnia  (punktowana) </a:t>
              </a:r>
              <a:b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br>
              <a:r>
                <a:rPr kumimoji="0" lang="pl-PL" sz="1600"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
              </a:r>
              <a:br>
                <a:rPr kumimoji="0" lang="pl-PL" sz="1600"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b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56" name="Strzałka w lewo 18"/>
            <p:cNvSpPr>
              <a:spLocks noChangeArrowheads="1"/>
            </p:cNvSpPr>
            <p:nvPr/>
          </p:nvSpPr>
          <p:spPr bwMode="auto">
            <a:xfrm>
              <a:off x="4305114" y="1923801"/>
              <a:ext cx="1569667" cy="2130784"/>
            </a:xfrm>
            <a:prstGeom prst="leftArrow">
              <a:avLst>
                <a:gd name="adj1" fmla="val 50000"/>
                <a:gd name="adj2" fmla="val 50003"/>
              </a:avLst>
            </a:prstGeom>
            <a:gradFill rotWithShape="0">
              <a:gsLst>
                <a:gs pos="0">
                  <a:srgbClr val="9AB5E4"/>
                </a:gs>
                <a:gs pos="37000">
                  <a:srgbClr val="C2D1ED"/>
                </a:gs>
                <a:gs pos="100000">
                  <a:srgbClr val="E1E8F5"/>
                </a:gs>
              </a:gsLst>
              <a:lin ang="5400000"/>
            </a:gradFill>
            <a:ln w="127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D0D0D"/>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Płaszczyzna oceny: </a:t>
              </a:r>
              <a:b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b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 dopuszczalności, </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 administracyjności</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pl-PL" sz="1600" dirty="0" smtClean="0">
                  <a:solidFill>
                    <a:srgbClr val="0D0D0D"/>
                  </a:solidFill>
                  <a:latin typeface="Arial" pitchFamily="34" charset="0"/>
                  <a:ea typeface="Calibri" pitchFamily="34" charset="0"/>
                  <a:cs typeface="Arial" pitchFamily="34" charset="0"/>
                </a:rPr>
                <a:t>w</a:t>
              </a: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ykonalności</a:t>
              </a:r>
            </a:p>
            <a:p>
              <a:pPr marL="0" marR="0" lvl="0" indent="0" algn="l" defTabSz="914400" rtl="0" eaLnBrk="0" fontAlgn="base" latinLnBrk="0" hangingPunct="0">
                <a:lnSpc>
                  <a:spcPct val="100000"/>
                </a:lnSpc>
                <a:spcBef>
                  <a:spcPct val="0"/>
                </a:spcBef>
                <a:spcAft>
                  <a:spcPct val="0"/>
                </a:spcAft>
                <a:buClrTx/>
                <a:buSzTx/>
                <a:buFontTx/>
                <a:buChar char="-"/>
                <a:tabLst/>
              </a:pPr>
              <a:r>
                <a:rPr lang="pl-PL" sz="1600" dirty="0" smtClean="0">
                  <a:solidFill>
                    <a:srgbClr val="0D0D0D"/>
                  </a:solidFill>
                  <a:latin typeface="Arial" pitchFamily="34" charset="0"/>
                  <a:cs typeface="Arial" pitchFamily="34" charset="0"/>
                </a:rPr>
                <a:t>oczywiste omył</a:t>
              </a:r>
              <a:r>
                <a:rPr lang="pl-PL" sz="1600" dirty="0" smtClean="0">
                  <a:solidFill>
                    <a:srgbClr val="0D0D0D"/>
                  </a:solidFill>
                  <a:cs typeface="Times New Roman" pitchFamily="18" charset="0"/>
                </a:rPr>
                <a:t>ki</a:t>
              </a:r>
              <a:endParaRPr kumimoji="0" lang="pl-PL"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Łącznik prosty ze strzałką 29"/>
            <p:cNvSpPr>
              <a:spLocks noChangeShapeType="1"/>
            </p:cNvSpPr>
            <p:nvPr/>
          </p:nvSpPr>
          <p:spPr bwMode="auto">
            <a:xfrm flipH="1">
              <a:off x="2333277" y="2547166"/>
              <a:ext cx="482850" cy="204045"/>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22" name="Łącznik prosty ze strzałką 30"/>
            <p:cNvSpPr>
              <a:spLocks noChangeShapeType="1"/>
            </p:cNvSpPr>
            <p:nvPr/>
          </p:nvSpPr>
          <p:spPr bwMode="auto">
            <a:xfrm>
              <a:off x="3319371" y="2547652"/>
              <a:ext cx="438464" cy="203560"/>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73741" name="Prostokąt 13"/>
            <p:cNvSpPr>
              <a:spLocks noChangeArrowheads="1"/>
            </p:cNvSpPr>
            <p:nvPr/>
          </p:nvSpPr>
          <p:spPr bwMode="auto">
            <a:xfrm>
              <a:off x="1765853" y="2772102"/>
              <a:ext cx="986094" cy="250198"/>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600" dirty="0" smtClean="0">
                  <a:solidFill>
                    <a:srgbClr val="0D0D0D"/>
                  </a:solidFill>
                  <a:latin typeface="Arial" pitchFamily="34" charset="0"/>
                  <a:ea typeface="Calibri" pitchFamily="34" charset="0"/>
                  <a:cs typeface="Arial" pitchFamily="34" charset="0"/>
                </a:rPr>
                <a:t>ocena</a:t>
              </a: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 negatywna</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9" name="Prostokąt 15"/>
            <p:cNvSpPr>
              <a:spLocks noChangeArrowheads="1"/>
            </p:cNvSpPr>
            <p:nvPr/>
          </p:nvSpPr>
          <p:spPr bwMode="auto">
            <a:xfrm>
              <a:off x="1765853" y="3257924"/>
              <a:ext cx="986094" cy="255543"/>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protest</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Łącznik prosty ze strzałką 31"/>
            <p:cNvSpPr>
              <a:spLocks noChangeShapeType="1"/>
            </p:cNvSpPr>
            <p:nvPr/>
          </p:nvSpPr>
          <p:spPr bwMode="auto">
            <a:xfrm>
              <a:off x="2274495" y="3021814"/>
              <a:ext cx="0" cy="228822"/>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grpSp>
      <p:sp>
        <p:nvSpPr>
          <p:cNvPr id="76" name="pole tekstowe 75"/>
          <p:cNvSpPr txBox="1"/>
          <p:nvPr/>
        </p:nvSpPr>
        <p:spPr>
          <a:xfrm>
            <a:off x="429919" y="3747764"/>
            <a:ext cx="8372475" cy="2108269"/>
          </a:xfrm>
          <a:prstGeom prst="rect">
            <a:avLst/>
          </a:prstGeom>
          <a:noFill/>
        </p:spPr>
        <p:txBody>
          <a:bodyPr wrap="square" rtlCol="0">
            <a:spAutoFit/>
          </a:bodyPr>
          <a:lstStyle/>
          <a:p>
            <a:pPr algn="just">
              <a:spcAft>
                <a:spcPts val="600"/>
              </a:spcAft>
              <a:buFont typeface="Wingdings" pitchFamily="2" charset="2"/>
              <a:buChar char="Ø"/>
            </a:pPr>
            <a:r>
              <a:rPr lang="pl-PL" sz="1400" dirty="0" smtClean="0">
                <a:latin typeface="Arial" pitchFamily="34" charset="0"/>
                <a:cs typeface="Arial" pitchFamily="34" charset="0"/>
              </a:rPr>
              <a:t>Celem oceny merytorycznej I stopnia jest:</a:t>
            </a:r>
          </a:p>
          <a:p>
            <a:pPr marL="177800" indent="-177800"/>
            <a:r>
              <a:rPr lang="pl-PL" sz="1400" dirty="0" smtClean="0">
                <a:latin typeface="Arial" pitchFamily="34" charset="0"/>
                <a:cs typeface="Arial" pitchFamily="34" charset="0"/>
              </a:rPr>
              <a:t>- wyselekcjonowanie projektów, których </a:t>
            </a:r>
            <a:r>
              <a:rPr lang="pl-PL" sz="1400" u="sng" dirty="0" smtClean="0">
                <a:latin typeface="Arial" pitchFamily="34" charset="0"/>
                <a:cs typeface="Arial" pitchFamily="34" charset="0"/>
              </a:rPr>
              <a:t>realizacja jest zasadna,  założenia są  realne,  a  wyniki analiz oparte zostały o adekwatne założenia</a:t>
            </a:r>
            <a:r>
              <a:rPr lang="pl-PL" sz="1400" dirty="0" smtClean="0">
                <a:latin typeface="Arial" pitchFamily="34" charset="0"/>
                <a:cs typeface="Arial" pitchFamily="34" charset="0"/>
              </a:rPr>
              <a:t>,</a:t>
            </a:r>
          </a:p>
          <a:p>
            <a:pPr>
              <a:buFontTx/>
              <a:buChar char="-"/>
            </a:pPr>
            <a:r>
              <a:rPr lang="pl-PL" sz="1400" dirty="0" smtClean="0">
                <a:latin typeface="Arial" pitchFamily="34" charset="0"/>
                <a:cs typeface="Arial" pitchFamily="34" charset="0"/>
              </a:rPr>
              <a:t> </a:t>
            </a:r>
            <a:r>
              <a:rPr lang="pl-PL" sz="1400" u="sng" dirty="0" smtClean="0">
                <a:latin typeface="Arial" pitchFamily="34" charset="0"/>
                <a:cs typeface="Arial" pitchFamily="34" charset="0"/>
              </a:rPr>
              <a:t>ocena kwalifikowalności wydatków</a:t>
            </a:r>
            <a:r>
              <a:rPr lang="pl-PL" sz="1400" dirty="0" smtClean="0">
                <a:latin typeface="Arial" pitchFamily="34" charset="0"/>
                <a:cs typeface="Arial" pitchFamily="34" charset="0"/>
              </a:rPr>
              <a:t>, </a:t>
            </a:r>
          </a:p>
          <a:p>
            <a:pPr marL="177800" indent="-177800"/>
            <a:r>
              <a:rPr lang="pl-PL" sz="1400" u="sng" dirty="0" smtClean="0">
                <a:latin typeface="Arial" pitchFamily="34" charset="0"/>
                <a:cs typeface="Arial" pitchFamily="34" charset="0"/>
              </a:rPr>
              <a:t>- poprawność obliczeń </a:t>
            </a:r>
            <a:r>
              <a:rPr lang="pl-PL" sz="1400" dirty="0" smtClean="0">
                <a:latin typeface="Arial" pitchFamily="34" charset="0"/>
                <a:cs typeface="Arial" pitchFamily="34" charset="0"/>
              </a:rPr>
              <a:t>kosztów całkowitych i całkowitych kosztów kwalifikowalnych oraz intensywności wsparcia,</a:t>
            </a:r>
          </a:p>
          <a:p>
            <a:pPr>
              <a:buFontTx/>
              <a:buChar char="-"/>
            </a:pPr>
            <a:r>
              <a:rPr lang="pl-PL" sz="1400" dirty="0" smtClean="0">
                <a:latin typeface="Arial" pitchFamily="34" charset="0"/>
                <a:cs typeface="Arial" pitchFamily="34" charset="0"/>
              </a:rPr>
              <a:t> weryfikacja </a:t>
            </a:r>
            <a:r>
              <a:rPr lang="pl-PL" sz="1400" u="sng" dirty="0">
                <a:latin typeface="Arial" pitchFamily="34" charset="0"/>
                <a:cs typeface="Arial" pitchFamily="34" charset="0"/>
              </a:rPr>
              <a:t>zgodności projektów z regulacjami dotyczącymi pomocy publicznej</a:t>
            </a:r>
            <a:r>
              <a:rPr lang="pl-PL" sz="1400" dirty="0">
                <a:latin typeface="Arial" pitchFamily="34" charset="0"/>
                <a:cs typeface="Arial" pitchFamily="34" charset="0"/>
              </a:rPr>
              <a:t>.</a:t>
            </a:r>
          </a:p>
          <a:p>
            <a:pPr>
              <a:buFontTx/>
              <a:buChar char="-"/>
            </a:pPr>
            <a:endParaRPr lang="pl-PL" sz="1400" dirty="0" smtClean="0">
              <a:latin typeface="Arial" pitchFamily="34" charset="0"/>
              <a:cs typeface="Arial" pitchFamily="34" charset="0"/>
            </a:endParaRPr>
          </a:p>
          <a:p>
            <a:pPr>
              <a:buFont typeface="Wingdings" pitchFamily="2" charset="2"/>
              <a:buChar char="Ø"/>
            </a:pPr>
            <a:r>
              <a:rPr lang="pl-PL" sz="1400" dirty="0" smtClean="0">
                <a:latin typeface="Arial" pitchFamily="34" charset="0"/>
                <a:cs typeface="Arial" pitchFamily="34" charset="0"/>
              </a:rPr>
              <a:t>Oceny projektów w ww. zakresie dokonują pracownicy IZ RPO WZ oraz niezależni eksperci.</a:t>
            </a:r>
          </a:p>
        </p:txBody>
      </p:sp>
      <p:sp>
        <p:nvSpPr>
          <p:cNvPr id="33" name="Łącznik prosty ze strzałką 32"/>
          <p:cNvSpPr>
            <a:spLocks noChangeShapeType="1"/>
          </p:cNvSpPr>
          <p:nvPr/>
        </p:nvSpPr>
        <p:spPr bwMode="auto">
          <a:xfrm>
            <a:off x="4567561" y="2160042"/>
            <a:ext cx="45719" cy="512137"/>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6025" cy="7049386"/>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4816549" y="148856"/>
            <a:ext cx="4327451" cy="553998"/>
          </a:xfrm>
          <a:prstGeom prst="rect">
            <a:avLst/>
          </a:prstGeom>
        </p:spPr>
        <p:txBody>
          <a:bodyPr wrap="square">
            <a:spAutoFit/>
          </a:bodyPr>
          <a:lstStyle/>
          <a:p>
            <a:pPr algn="ctr"/>
            <a:r>
              <a:rPr lang="pl-PL" sz="1500" b="1" dirty="0" smtClean="0">
                <a:latin typeface="Arial" pitchFamily="34" charset="0"/>
                <a:cs typeface="Arial" pitchFamily="34" charset="0"/>
              </a:rPr>
              <a:t>Ocena merytoryczna I stopnia - procedura uzupełnień i poprawek</a:t>
            </a: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632388" y="1745205"/>
            <a:ext cx="8033047" cy="2893100"/>
          </a:xfrm>
          <a:prstGeom prst="rect">
            <a:avLst/>
          </a:prstGeom>
          <a:noFill/>
        </p:spPr>
        <p:txBody>
          <a:bodyPr wrap="square" rtlCol="0">
            <a:spAutoFit/>
          </a:bodyPr>
          <a:lstStyle/>
          <a:p>
            <a:pPr algn="just"/>
            <a:r>
              <a:rPr lang="pl-PL" sz="1400" dirty="0">
                <a:latin typeface="Arial" pitchFamily="34" charset="0"/>
                <a:cs typeface="Arial" pitchFamily="34" charset="0"/>
              </a:rPr>
              <a:t>Niespełnienie  co  najmniej  jednego  z  kryteriów  ocenianych  w  tej  części  oceny  skutkować będzie negatywną oceną projektu</a:t>
            </a:r>
            <a:endParaRPr lang="pl-PL" sz="1400" dirty="0" smtClean="0">
              <a:latin typeface="Arial" pitchFamily="34" charset="0"/>
              <a:cs typeface="Arial" pitchFamily="34" charset="0"/>
            </a:endParaRPr>
          </a:p>
          <a:p>
            <a:pPr algn="just"/>
            <a:endParaRPr lang="pl-PL" sz="1400" dirty="0">
              <a:latin typeface="Arial" pitchFamily="34" charset="0"/>
              <a:cs typeface="Arial" pitchFamily="34" charset="0"/>
            </a:endParaRPr>
          </a:p>
          <a:p>
            <a:pPr algn="just"/>
            <a:r>
              <a:rPr lang="pl-PL" sz="1400" dirty="0" smtClean="0">
                <a:latin typeface="Arial" pitchFamily="34" charset="0"/>
                <a:cs typeface="Arial" pitchFamily="34" charset="0"/>
              </a:rPr>
              <a:t>W ramach oceny merytorycznej I stopnia przewidziana jest możliwość poprawy/aktualizacji dokumentacji  aplikacyjnej,  w zakresie wskazanym przez IZ RPO WZ.</a:t>
            </a:r>
          </a:p>
          <a:p>
            <a:pPr algn="just"/>
            <a:endParaRPr lang="pl-PL" sz="1400" dirty="0" smtClean="0">
              <a:latin typeface="Arial" pitchFamily="34" charset="0"/>
              <a:cs typeface="Arial" pitchFamily="34" charset="0"/>
            </a:endParaRPr>
          </a:p>
          <a:p>
            <a:pPr algn="just"/>
            <a:r>
              <a:rPr lang="pl-PL" sz="1400" dirty="0" smtClean="0">
                <a:latin typeface="Arial" pitchFamily="34" charset="0"/>
                <a:cs typeface="Arial" pitchFamily="34" charset="0"/>
              </a:rPr>
              <a:t>W  ww.  przypadku  IZ  RPO  WZ  wezwie  wnioskodawcę  do  </a:t>
            </a:r>
            <a:r>
              <a:rPr lang="pl-PL" sz="1400" b="1" dirty="0" smtClean="0">
                <a:latin typeface="Arial" pitchFamily="34" charset="0"/>
                <a:cs typeface="Arial" pitchFamily="34" charset="0"/>
              </a:rPr>
              <a:t>aktualizacji dokumentacji  aplikacyjnej  w  terminie  7 </a:t>
            </a:r>
            <a:r>
              <a:rPr lang="pl-PL" sz="1400" dirty="0" smtClean="0">
                <a:latin typeface="Arial" pitchFamily="34" charset="0"/>
                <a:cs typeface="Arial" pitchFamily="34" charset="0"/>
              </a:rPr>
              <a:t> </a:t>
            </a:r>
            <a:r>
              <a:rPr lang="pl-PL" sz="1400" b="1" dirty="0" smtClean="0">
                <a:latin typeface="Arial" pitchFamily="34" charset="0"/>
                <a:cs typeface="Arial" pitchFamily="34" charset="0"/>
              </a:rPr>
              <a:t>dni </a:t>
            </a:r>
            <a:r>
              <a:rPr lang="pl-PL" sz="1400" dirty="0" smtClean="0">
                <a:latin typeface="Arial" pitchFamily="34" charset="0"/>
                <a:cs typeface="Arial" pitchFamily="34" charset="0"/>
              </a:rPr>
              <a:t> </a:t>
            </a:r>
            <a:r>
              <a:rPr lang="pl-PL" sz="1400" b="1" dirty="0" smtClean="0">
                <a:latin typeface="Arial" pitchFamily="34" charset="0"/>
                <a:cs typeface="Arial" pitchFamily="34" charset="0"/>
              </a:rPr>
              <a:t>(uwaga: publikacja i dostarczenie) </a:t>
            </a:r>
            <a:r>
              <a:rPr lang="pl-PL" sz="1400" dirty="0" smtClean="0">
                <a:latin typeface="Arial" pitchFamily="34" charset="0"/>
                <a:cs typeface="Arial" pitchFamily="34" charset="0"/>
              </a:rPr>
              <a:t>od  dnia  otrzymania  wezwania  oraz  wskaże wnioskodawcy zakres koniecznej aktualizacji, z zastrzeżeniem że poziom wsparcia (procent dofinansowania)  nie  może  ulec  zwiększeniu.  </a:t>
            </a:r>
          </a:p>
          <a:p>
            <a:pPr algn="just"/>
            <a:endParaRPr lang="pl-PL" sz="1400" dirty="0" smtClean="0">
              <a:latin typeface="Arial" pitchFamily="34" charset="0"/>
              <a:cs typeface="Arial" pitchFamily="34" charset="0"/>
            </a:endParaRPr>
          </a:p>
          <a:p>
            <a:pPr algn="just"/>
            <a:r>
              <a:rPr lang="pl-PL" sz="1400" dirty="0" smtClean="0">
                <a:latin typeface="Arial" pitchFamily="34" charset="0"/>
                <a:cs typeface="Arial" pitchFamily="34" charset="0"/>
              </a:rPr>
              <a:t>Niedokonanie  aktualizacji  dokumentacji w wyznaczonym terminie będzie skutkować negatywną oceną projektu.</a:t>
            </a:r>
          </a:p>
        </p:txBody>
      </p:sp>
      <p:pic>
        <p:nvPicPr>
          <p:cNvPr id="20" name="Obraz 8"/>
          <p:cNvPicPr>
            <a:picLocks noChangeAspect="1"/>
          </p:cNvPicPr>
          <p:nvPr/>
        </p:nvPicPr>
        <p:blipFill>
          <a:blip r:embed="rId6" cstate="print"/>
          <a:srcRect/>
          <a:stretch>
            <a:fillRect/>
          </a:stretch>
        </p:blipFill>
        <p:spPr bwMode="auto">
          <a:xfrm>
            <a:off x="163492" y="0"/>
            <a:ext cx="1642454" cy="1277048"/>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Obraz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2960952" y="760576"/>
            <a:ext cx="3277477" cy="461665"/>
          </a:xfrm>
          <a:prstGeom prst="rect">
            <a:avLst/>
          </a:prstGeom>
        </p:spPr>
        <p:txBody>
          <a:bodyPr wrap="square">
            <a:spAutoFit/>
          </a:bodyPr>
          <a:lstStyle/>
          <a:p>
            <a:endParaRPr lang="pl-PL" sz="2400" dirty="0">
              <a:solidFill>
                <a:schemeClr val="tx2">
                  <a:lumMod val="75000"/>
                </a:schemeClr>
              </a:solidFill>
              <a:latin typeface="TitilliumText25L"/>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654333" y="2471083"/>
            <a:ext cx="8050138" cy="461665"/>
          </a:xfrm>
          <a:prstGeom prst="rect">
            <a:avLst/>
          </a:prstGeom>
          <a:noFill/>
        </p:spPr>
        <p:txBody>
          <a:bodyPr wrap="square" rtlCol="0">
            <a:spAutoFit/>
          </a:bodyPr>
          <a:lstStyle/>
          <a:p>
            <a:pPr algn="just"/>
            <a:endParaRPr lang="pl-PL" sz="2400" dirty="0">
              <a:latin typeface="TitilliumText25L"/>
            </a:endParaRPr>
          </a:p>
        </p:txBody>
      </p:sp>
      <p:pic>
        <p:nvPicPr>
          <p:cNvPr id="20" name="Obraz 8"/>
          <p:cNvPicPr>
            <a:picLocks noChangeAspect="1"/>
          </p:cNvPicPr>
          <p:nvPr/>
        </p:nvPicPr>
        <p:blipFill>
          <a:blip r:embed="rId6" cstate="print"/>
          <a:srcRect/>
          <a:stretch>
            <a:fillRect/>
          </a:stretch>
        </p:blipFill>
        <p:spPr bwMode="auto">
          <a:xfrm>
            <a:off x="154448" y="0"/>
            <a:ext cx="1642454" cy="1277048"/>
          </a:xfrm>
          <a:prstGeom prst="rect">
            <a:avLst/>
          </a:prstGeom>
          <a:noFill/>
          <a:ln w="9525">
            <a:noFill/>
            <a:miter lim="800000"/>
            <a:headEnd/>
            <a:tailEnd/>
          </a:ln>
        </p:spPr>
      </p:pic>
      <p:sp>
        <p:nvSpPr>
          <p:cNvPr id="21" name="pole tekstowe 20"/>
          <p:cNvSpPr txBox="1"/>
          <p:nvPr/>
        </p:nvSpPr>
        <p:spPr>
          <a:xfrm>
            <a:off x="1414732" y="1932317"/>
            <a:ext cx="184731" cy="369332"/>
          </a:xfrm>
          <a:prstGeom prst="rect">
            <a:avLst/>
          </a:prstGeom>
          <a:noFill/>
        </p:spPr>
        <p:txBody>
          <a:bodyPr wrap="none" rtlCol="0">
            <a:spAutoFit/>
          </a:bodyPr>
          <a:lstStyle/>
          <a:p>
            <a:endParaRPr lang="pl-PL" dirty="0"/>
          </a:p>
        </p:txBody>
      </p:sp>
      <p:sp>
        <p:nvSpPr>
          <p:cNvPr id="66" name="pole tekstowe 65"/>
          <p:cNvSpPr txBox="1"/>
          <p:nvPr/>
        </p:nvSpPr>
        <p:spPr>
          <a:xfrm>
            <a:off x="5922335" y="0"/>
            <a:ext cx="3221665" cy="553998"/>
          </a:xfrm>
          <a:prstGeom prst="rect">
            <a:avLst/>
          </a:prstGeom>
          <a:noFill/>
        </p:spPr>
        <p:txBody>
          <a:bodyPr wrap="square" rtlCol="0">
            <a:spAutoFit/>
          </a:bodyPr>
          <a:lstStyle/>
          <a:p>
            <a:pPr algn="ctr"/>
            <a:r>
              <a:rPr lang="pl-PL" sz="1500" b="1" dirty="0" smtClean="0">
                <a:latin typeface="Arial" pitchFamily="34" charset="0"/>
                <a:cs typeface="Arial" pitchFamily="34" charset="0"/>
              </a:rPr>
              <a:t>Ocena merytoryczna </a:t>
            </a:r>
            <a:br>
              <a:rPr lang="pl-PL" sz="1500" b="1" dirty="0" smtClean="0">
                <a:latin typeface="Arial" pitchFamily="34" charset="0"/>
                <a:cs typeface="Arial" pitchFamily="34" charset="0"/>
              </a:rPr>
            </a:br>
            <a:r>
              <a:rPr lang="pl-PL" sz="1500" b="1" dirty="0" smtClean="0">
                <a:latin typeface="Arial" pitchFamily="34" charset="0"/>
                <a:cs typeface="Arial" pitchFamily="34" charset="0"/>
              </a:rPr>
              <a:t>II stopnia</a:t>
            </a:r>
            <a:endParaRPr lang="pl-PL" sz="1500" b="1" dirty="0">
              <a:latin typeface="Arial" pitchFamily="34" charset="0"/>
              <a:cs typeface="Arial" pitchFamily="34" charset="0"/>
            </a:endParaRPr>
          </a:p>
        </p:txBody>
      </p:sp>
      <p:sp>
        <p:nvSpPr>
          <p:cNvPr id="69" name="pole tekstowe 68"/>
          <p:cNvSpPr txBox="1"/>
          <p:nvPr/>
        </p:nvSpPr>
        <p:spPr>
          <a:xfrm>
            <a:off x="1447800" y="6305550"/>
            <a:ext cx="184731" cy="369332"/>
          </a:xfrm>
          <a:prstGeom prst="rect">
            <a:avLst/>
          </a:prstGeom>
          <a:noFill/>
        </p:spPr>
        <p:txBody>
          <a:bodyPr wrap="none" rtlCol="0">
            <a:spAutoFit/>
          </a:bodyPr>
          <a:lstStyle/>
          <a:p>
            <a:endParaRPr lang="pl-PL" dirty="0"/>
          </a:p>
        </p:txBody>
      </p:sp>
      <p:sp>
        <p:nvSpPr>
          <p:cNvPr id="71" name="pole tekstowe 70"/>
          <p:cNvSpPr txBox="1"/>
          <p:nvPr/>
        </p:nvSpPr>
        <p:spPr>
          <a:xfrm>
            <a:off x="923925" y="5876925"/>
            <a:ext cx="184731" cy="369332"/>
          </a:xfrm>
          <a:prstGeom prst="rect">
            <a:avLst/>
          </a:prstGeom>
          <a:noFill/>
        </p:spPr>
        <p:txBody>
          <a:bodyPr wrap="none" rtlCol="0">
            <a:spAutoFit/>
          </a:bodyPr>
          <a:lstStyle/>
          <a:p>
            <a:endParaRPr lang="pl-PL" dirty="0"/>
          </a:p>
        </p:txBody>
      </p:sp>
      <p:pic>
        <p:nvPicPr>
          <p:cNvPr id="72" name="Obraz 7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73766"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sp>
        <p:nvSpPr>
          <p:cNvPr id="74790"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dirty="0"/>
          </a:p>
        </p:txBody>
      </p:sp>
      <p:grpSp>
        <p:nvGrpSpPr>
          <p:cNvPr id="2" name="Grupa 72"/>
          <p:cNvGrpSpPr/>
          <p:nvPr/>
        </p:nvGrpSpPr>
        <p:grpSpPr>
          <a:xfrm>
            <a:off x="1489165" y="760578"/>
            <a:ext cx="7169061" cy="3163353"/>
            <a:chOff x="1832291" y="3808847"/>
            <a:chExt cx="4732488" cy="2274909"/>
          </a:xfrm>
        </p:grpSpPr>
        <p:sp>
          <p:nvSpPr>
            <p:cNvPr id="74782" name="Prostokąt 16"/>
            <p:cNvSpPr>
              <a:spLocks noChangeArrowheads="1"/>
            </p:cNvSpPr>
            <p:nvPr/>
          </p:nvSpPr>
          <p:spPr bwMode="auto">
            <a:xfrm>
              <a:off x="2952709" y="4023765"/>
              <a:ext cx="1849827" cy="699098"/>
            </a:xfrm>
            <a:prstGeom prst="rect">
              <a:avLst/>
            </a:prstGeom>
            <a:solidFill>
              <a:srgbClr val="BFBFBF"/>
            </a:solid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D0D0D"/>
                  </a:solidFill>
                  <a:effectLst/>
                  <a:latin typeface="Arial" pitchFamily="34" charset="0"/>
                  <a:ea typeface="Calibri" pitchFamily="34" charset="0"/>
                  <a:cs typeface="Arial" pitchFamily="34" charset="0"/>
                </a:rPr>
                <a:t>Ocena merytoryczna II stopnia  (punktowana) </a:t>
              </a:r>
              <a:br>
                <a:rPr kumimoji="0" lang="pl-PL" b="0" i="0" u="none" strike="noStrike" cap="none" normalizeH="0" baseline="0" dirty="0" smtClean="0">
                  <a:ln>
                    <a:noFill/>
                  </a:ln>
                  <a:solidFill>
                    <a:srgbClr val="0D0D0D"/>
                  </a:solidFill>
                  <a:effectLst/>
                  <a:latin typeface="Arial" pitchFamily="34" charset="0"/>
                  <a:ea typeface="Calibri" pitchFamily="34" charset="0"/>
                  <a:cs typeface="Arial" pitchFamily="34" charset="0"/>
                </a:rPr>
              </a:br>
              <a:r>
                <a:rPr kumimoji="0" lang="pl-PL"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t/>
              </a:r>
              <a:br>
                <a:rPr kumimoji="0" lang="pl-PL"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rPr>
              </a:b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74781" name="Prostokąt 17"/>
            <p:cNvSpPr>
              <a:spLocks noChangeArrowheads="1"/>
            </p:cNvSpPr>
            <p:nvPr/>
          </p:nvSpPr>
          <p:spPr bwMode="auto">
            <a:xfrm>
              <a:off x="2058562" y="5020001"/>
              <a:ext cx="1281803" cy="375541"/>
            </a:xfrm>
            <a:prstGeom prst="rect">
              <a:avLst/>
            </a:prstGeom>
            <a:noFill/>
            <a:ln w="25400" cmpd="thickThin">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strike="noStrike" cap="none" normalizeH="0" baseline="0" dirty="0" smtClean="0">
                  <a:ln>
                    <a:noFill/>
                  </a:ln>
                  <a:solidFill>
                    <a:srgbClr val="0D0D0D"/>
                  </a:solidFill>
                  <a:effectLst/>
                  <a:latin typeface="Arial" pitchFamily="34" charset="0"/>
                  <a:ea typeface="Calibri" pitchFamily="34" charset="0"/>
                  <a:cs typeface="Arial" pitchFamily="34" charset="0"/>
                </a:rPr>
                <a:t>Ocena</a:t>
              </a:r>
              <a:r>
                <a:rPr kumimoji="0" lang="pl-PL" b="1" i="0" u="sng" strike="noStrike" cap="none" normalizeH="0" baseline="0" dirty="0" smtClean="0">
                  <a:ln>
                    <a:noFill/>
                  </a:ln>
                  <a:solidFill>
                    <a:srgbClr val="0D0D0D"/>
                  </a:solidFill>
                  <a:effectLst/>
                  <a:latin typeface="Arial" pitchFamily="34" charset="0"/>
                  <a:ea typeface="Calibri" pitchFamily="34" charset="0"/>
                  <a:cs typeface="Arial" pitchFamily="34" charset="0"/>
                </a:rPr>
                <a:t> </a:t>
              </a:r>
              <a:r>
                <a:rPr kumimoji="0" lang="pl-PL" b="1" i="0" strike="noStrike" cap="none" normalizeH="0" baseline="0" dirty="0" smtClean="0">
                  <a:ln>
                    <a:noFill/>
                  </a:ln>
                  <a:solidFill>
                    <a:srgbClr val="0D0D0D"/>
                  </a:solidFill>
                  <a:effectLst/>
                  <a:latin typeface="Arial" pitchFamily="34" charset="0"/>
                  <a:ea typeface="Calibri" pitchFamily="34" charset="0"/>
                  <a:cs typeface="Arial" pitchFamily="34" charset="0"/>
                </a:rPr>
                <a:t>pozytywna</a:t>
              </a:r>
              <a:endParaRPr kumimoji="0" lang="pl-PL" b="0" i="0" strike="noStrike" cap="none" normalizeH="0" baseline="0" dirty="0" smtClean="0">
                <a:ln>
                  <a:noFill/>
                </a:ln>
                <a:solidFill>
                  <a:schemeClr val="tx1"/>
                </a:solidFill>
                <a:effectLst/>
                <a:latin typeface="Arial" pitchFamily="34" charset="0"/>
                <a:cs typeface="Arial" pitchFamily="34" charset="0"/>
              </a:endParaRPr>
            </a:p>
          </p:txBody>
        </p:sp>
        <p:sp>
          <p:nvSpPr>
            <p:cNvPr id="74779" name="Strzałka w lewo 19"/>
            <p:cNvSpPr>
              <a:spLocks noChangeArrowheads="1"/>
            </p:cNvSpPr>
            <p:nvPr/>
          </p:nvSpPr>
          <p:spPr bwMode="auto">
            <a:xfrm>
              <a:off x="5160987" y="3808847"/>
              <a:ext cx="1403792" cy="1254285"/>
            </a:xfrm>
            <a:prstGeom prst="leftArrow">
              <a:avLst>
                <a:gd name="adj1" fmla="val 50000"/>
                <a:gd name="adj2" fmla="val 50003"/>
              </a:avLst>
            </a:prstGeom>
            <a:gradFill rotWithShape="0">
              <a:gsLst>
                <a:gs pos="0">
                  <a:srgbClr val="9AB5E4"/>
                </a:gs>
                <a:gs pos="37000">
                  <a:srgbClr val="C2D1ED"/>
                </a:gs>
                <a:gs pos="100000">
                  <a:srgbClr val="E1E8F5"/>
                </a:gs>
              </a:gsLst>
              <a:lin ang="5400000"/>
            </a:gradFill>
            <a:ln w="12700">
              <a:solidFill>
                <a:srgbClr val="385D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rgbClr val="0D0D0D"/>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Płaszczyzna oceny: </a:t>
              </a:r>
              <a:b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b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 jakości</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78" name="Prostokąt 22"/>
            <p:cNvSpPr>
              <a:spLocks noChangeArrowheads="1"/>
            </p:cNvSpPr>
            <p:nvPr/>
          </p:nvSpPr>
          <p:spPr bwMode="auto">
            <a:xfrm>
              <a:off x="4584379" y="5707440"/>
              <a:ext cx="837340" cy="260887"/>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600" dirty="0">
                  <a:solidFill>
                    <a:srgbClr val="0D0D0D"/>
                  </a:solidFill>
                  <a:latin typeface="Arial" pitchFamily="34" charset="0"/>
                  <a:ea typeface="Calibri" pitchFamily="34" charset="0"/>
                  <a:cs typeface="Arial" pitchFamily="34" charset="0"/>
                </a:rPr>
                <a:t>p</a:t>
              </a:r>
              <a:r>
                <a:rPr kumimoji="0" lang="pl-PL" sz="1600" b="0" i="0" u="none" strike="noStrike" cap="none" normalizeH="0" baseline="0" dirty="0" smtClean="0">
                  <a:ln>
                    <a:noFill/>
                  </a:ln>
                  <a:solidFill>
                    <a:srgbClr val="0D0D0D"/>
                  </a:solidFill>
                  <a:effectLst/>
                  <a:latin typeface="Arial" pitchFamily="34" charset="0"/>
                  <a:ea typeface="Calibri" pitchFamily="34" charset="0"/>
                  <a:cs typeface="Arial" pitchFamily="34" charset="0"/>
                </a:rPr>
                <a:t>rotest</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Łącznik prosty ze strzałką 33"/>
            <p:cNvSpPr>
              <a:spLocks noChangeShapeType="1"/>
            </p:cNvSpPr>
            <p:nvPr/>
          </p:nvSpPr>
          <p:spPr bwMode="auto">
            <a:xfrm flipH="1">
              <a:off x="2649979" y="4737739"/>
              <a:ext cx="572223" cy="281777"/>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28" name="Łącznik prosty ze strzałką 34"/>
            <p:cNvSpPr>
              <a:spLocks noChangeShapeType="1"/>
            </p:cNvSpPr>
            <p:nvPr/>
          </p:nvSpPr>
          <p:spPr bwMode="auto">
            <a:xfrm>
              <a:off x="4511801" y="4737739"/>
              <a:ext cx="527836" cy="281777"/>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29" name="Łącznik prosty ze strzałką 35"/>
            <p:cNvSpPr>
              <a:spLocks noChangeShapeType="1"/>
            </p:cNvSpPr>
            <p:nvPr/>
          </p:nvSpPr>
          <p:spPr bwMode="auto">
            <a:xfrm>
              <a:off x="5012046" y="5416432"/>
              <a:ext cx="0" cy="276433"/>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30" name="Łącznik prosty ze strzałką 6"/>
            <p:cNvSpPr>
              <a:spLocks noChangeShapeType="1"/>
            </p:cNvSpPr>
            <p:nvPr/>
          </p:nvSpPr>
          <p:spPr bwMode="auto">
            <a:xfrm flipH="1">
              <a:off x="2348682" y="5416432"/>
              <a:ext cx="301297" cy="311398"/>
            </a:xfrm>
            <a:prstGeom prst="straightConnector1">
              <a:avLst/>
            </a:prstGeom>
            <a:noFill/>
            <a:ln w="19050">
              <a:solidFill>
                <a:srgbClr val="4579B8"/>
              </a:solidFill>
              <a:round/>
              <a:headEnd/>
              <a:tailEnd type="arrow" w="med" len="med"/>
            </a:ln>
          </p:spPr>
          <p:txBody>
            <a:bodyPr vert="horz" wrap="square" lIns="91440" tIns="45720" rIns="91440" bIns="45720" numCol="1" anchor="t" anchorCtr="0" compatLnSpc="1">
              <a:prstTxWarp prst="textNoShape">
                <a:avLst/>
              </a:prstTxWarp>
            </a:bodyPr>
            <a:lstStyle/>
            <a:p>
              <a:endParaRPr lang="pl-PL" dirty="0"/>
            </a:p>
          </p:txBody>
        </p:sp>
        <p:sp>
          <p:nvSpPr>
            <p:cNvPr id="74759" name="Prostokąt 38"/>
            <p:cNvSpPr>
              <a:spLocks noChangeArrowheads="1"/>
            </p:cNvSpPr>
            <p:nvPr/>
          </p:nvSpPr>
          <p:spPr bwMode="auto">
            <a:xfrm>
              <a:off x="1832291" y="5707439"/>
              <a:ext cx="1103797" cy="376317"/>
            </a:xfrm>
            <a:prstGeom prst="rect">
              <a:avLst/>
            </a:prstGeom>
            <a:noFill/>
            <a:ln w="12700">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600" dirty="0">
                  <a:latin typeface="Arial" pitchFamily="34" charset="0"/>
                  <a:ea typeface="Calibri" pitchFamily="34" charset="0"/>
                  <a:cs typeface="Arial" pitchFamily="34" charset="0"/>
                </a:rPr>
                <a:t>d</a:t>
              </a:r>
              <a:r>
                <a:rPr kumimoji="0" lang="pl-PL"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ofinansowanie projektu</a:t>
              </a:r>
              <a:endParaRPr kumimoji="0" lang="pl-PL"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54" name="Prostokąt 46"/>
            <p:cNvSpPr>
              <a:spLocks noChangeArrowheads="1"/>
            </p:cNvSpPr>
            <p:nvPr/>
          </p:nvSpPr>
          <p:spPr bwMode="auto">
            <a:xfrm>
              <a:off x="4361848" y="5025831"/>
              <a:ext cx="1281803" cy="375541"/>
            </a:xfrm>
            <a:prstGeom prst="rect">
              <a:avLst/>
            </a:prstGeom>
            <a:noFill/>
            <a:ln w="25400" cmpd="thickThin">
              <a:solidFill>
                <a:srgbClr val="7F7F7F"/>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strike="noStrike" cap="none" normalizeH="0" baseline="0" dirty="0" smtClean="0">
                  <a:ln>
                    <a:noFill/>
                  </a:ln>
                  <a:solidFill>
                    <a:srgbClr val="0D0D0D"/>
                  </a:solidFill>
                  <a:effectLst/>
                  <a:latin typeface="Arial" pitchFamily="34" charset="0"/>
                  <a:ea typeface="Calibri" pitchFamily="34" charset="0"/>
                  <a:cs typeface="Arial" pitchFamily="34" charset="0"/>
                </a:rPr>
                <a:t>Ocena negatywna</a:t>
              </a:r>
              <a:endParaRPr kumimoji="0" lang="pl-PL" b="0" i="0" strike="noStrike" cap="none" normalizeH="0" baseline="0" dirty="0" smtClean="0">
                <a:ln>
                  <a:noFill/>
                </a:ln>
                <a:solidFill>
                  <a:schemeClr val="tx1"/>
                </a:solidFill>
                <a:effectLst/>
                <a:latin typeface="Arial" pitchFamily="34" charset="0"/>
                <a:cs typeface="Arial" pitchFamily="34" charset="0"/>
              </a:endParaRPr>
            </a:p>
          </p:txBody>
        </p:sp>
      </p:grpSp>
      <p:sp>
        <p:nvSpPr>
          <p:cNvPr id="74" name="pole tekstowe 73"/>
          <p:cNvSpPr txBox="1"/>
          <p:nvPr/>
        </p:nvSpPr>
        <p:spPr>
          <a:xfrm>
            <a:off x="417153" y="4124451"/>
            <a:ext cx="8562975" cy="1631216"/>
          </a:xfrm>
          <a:prstGeom prst="rect">
            <a:avLst/>
          </a:prstGeom>
          <a:noFill/>
        </p:spPr>
        <p:txBody>
          <a:bodyPr wrap="square" rtlCol="0">
            <a:spAutoFit/>
          </a:bodyPr>
          <a:lstStyle/>
          <a:p>
            <a:pPr algn="just">
              <a:spcAft>
                <a:spcPts val="600"/>
              </a:spcAft>
              <a:buFont typeface="Wingdings" pitchFamily="2" charset="2"/>
              <a:buChar char="Ø"/>
            </a:pPr>
            <a:r>
              <a:rPr lang="pl-PL" sz="1600" dirty="0" smtClean="0">
                <a:solidFill>
                  <a:schemeClr val="tx2">
                    <a:lumMod val="75000"/>
                  </a:schemeClr>
                </a:solidFill>
                <a:latin typeface="TitilliumText25L"/>
              </a:rPr>
              <a:t>  </a:t>
            </a:r>
            <a:r>
              <a:rPr lang="pl-PL" sz="1400" dirty="0" smtClean="0">
                <a:latin typeface="Arial" pitchFamily="34" charset="0"/>
                <a:cs typeface="Arial" pitchFamily="34" charset="0"/>
              </a:rPr>
              <a:t>Ocena </a:t>
            </a:r>
            <a:r>
              <a:rPr lang="pl-PL" sz="1400" dirty="0">
                <a:latin typeface="Arial" pitchFamily="34" charset="0"/>
                <a:cs typeface="Arial" pitchFamily="34" charset="0"/>
              </a:rPr>
              <a:t>polega na przyznaniu punktów za dane kryterium oraz przemnożeniu przyznanej liczby punktów przez odpowiednią </a:t>
            </a:r>
            <a:r>
              <a:rPr lang="pl-PL" sz="1400" dirty="0" smtClean="0">
                <a:latin typeface="Arial" pitchFamily="34" charset="0"/>
                <a:cs typeface="Arial" pitchFamily="34" charset="0"/>
              </a:rPr>
              <a:t>wagę. Ocenę </a:t>
            </a:r>
            <a:r>
              <a:rPr lang="pl-PL" sz="1400" dirty="0">
                <a:latin typeface="Arial" pitchFamily="34" charset="0"/>
                <a:cs typeface="Arial" pitchFamily="34" charset="0"/>
              </a:rPr>
              <a:t>kryterium stanowi średnia arytmetyczna punktów przyznanych przez poszczególnych członków KOP w ramach kryterium</a:t>
            </a:r>
            <a:r>
              <a:rPr lang="pl-PL" sz="1400" dirty="0" smtClean="0">
                <a:latin typeface="Arial" pitchFamily="34" charset="0"/>
                <a:cs typeface="Arial" pitchFamily="34" charset="0"/>
              </a:rPr>
              <a:t>.</a:t>
            </a:r>
            <a:endParaRPr lang="pl-PL" sz="1400" dirty="0">
              <a:latin typeface="Arial" pitchFamily="34" charset="0"/>
              <a:cs typeface="Arial" pitchFamily="34" charset="0"/>
            </a:endParaRPr>
          </a:p>
          <a:p>
            <a:pPr algn="just">
              <a:spcAft>
                <a:spcPts val="600"/>
              </a:spcAft>
              <a:buFont typeface="Wingdings" pitchFamily="2" charset="2"/>
              <a:buChar char="Ø"/>
            </a:pPr>
            <a:r>
              <a:rPr lang="pl-PL" sz="1400" dirty="0">
                <a:latin typeface="Arial" pitchFamily="34" charset="0"/>
                <a:cs typeface="Arial" pitchFamily="34" charset="0"/>
              </a:rPr>
              <a:t> </a:t>
            </a:r>
            <a:r>
              <a:rPr lang="pl-PL" sz="1400" dirty="0" smtClean="0">
                <a:latin typeface="Arial" pitchFamily="34" charset="0"/>
                <a:cs typeface="Arial" pitchFamily="34" charset="0"/>
              </a:rPr>
              <a:t> W </a:t>
            </a:r>
            <a:r>
              <a:rPr lang="pl-PL" sz="1400" dirty="0">
                <a:latin typeface="Arial" pitchFamily="34" charset="0"/>
                <a:cs typeface="Arial" pitchFamily="34" charset="0"/>
              </a:rPr>
              <a:t>ramach oceny merytorycznej II stopnia projekt może uzyskać łącznie 100 punktów.</a:t>
            </a:r>
          </a:p>
          <a:p>
            <a:pPr algn="just">
              <a:buFont typeface="Wingdings" pitchFamily="2" charset="2"/>
              <a:buChar char="Ø"/>
            </a:pPr>
            <a:r>
              <a:rPr lang="pl-PL" sz="1400" dirty="0" smtClean="0">
                <a:latin typeface="Arial" pitchFamily="34" charset="0"/>
                <a:cs typeface="Arial" pitchFamily="34" charset="0"/>
              </a:rPr>
              <a:t>  Oceny </a:t>
            </a:r>
            <a:r>
              <a:rPr lang="pl-PL" sz="1400" dirty="0">
                <a:latin typeface="Arial" pitchFamily="34" charset="0"/>
                <a:cs typeface="Arial" pitchFamily="34" charset="0"/>
              </a:rPr>
              <a:t>projektów w ramach tej części dokonują niezależni eksperci.</a:t>
            </a:r>
          </a:p>
          <a:p>
            <a:pPr algn="just"/>
            <a:endParaRPr lang="pl-PL" dirty="0">
              <a:solidFill>
                <a:schemeClr val="tx2">
                  <a:lumMod val="75000"/>
                </a:schemeClr>
              </a:solidFill>
              <a:latin typeface="TitilliumText25L"/>
            </a:endParaRP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454501" y="209551"/>
            <a:ext cx="3551275" cy="323165"/>
          </a:xfrm>
          <a:prstGeom prst="rect">
            <a:avLst/>
          </a:prstGeom>
        </p:spPr>
        <p:txBody>
          <a:bodyPr wrap="square">
            <a:spAutoFit/>
          </a:bodyPr>
          <a:lstStyle/>
          <a:p>
            <a:r>
              <a:rPr lang="pl-PL" sz="1500" b="1" dirty="0" smtClean="0">
                <a:latin typeface="TitilliumText25L"/>
              </a:rPr>
              <a:t>Ocena merytoryczna II stopnia c.d.</a:t>
            </a:r>
            <a:endParaRPr lang="pl-PL" sz="1500" dirty="0">
              <a:latin typeface="TitilliumText25L"/>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29613" y="1850065"/>
            <a:ext cx="8497813" cy="2123658"/>
          </a:xfrm>
          <a:prstGeom prst="rect">
            <a:avLst/>
          </a:prstGeom>
          <a:noFill/>
        </p:spPr>
        <p:txBody>
          <a:bodyPr wrap="square" rtlCol="0">
            <a:spAutoFit/>
          </a:bodyPr>
          <a:lstStyle/>
          <a:p>
            <a:pPr algn="just"/>
            <a:endParaRPr lang="pl-PL" sz="1700" dirty="0" smtClean="0">
              <a:solidFill>
                <a:schemeClr val="tx2">
                  <a:lumMod val="75000"/>
                </a:schemeClr>
              </a:solidFill>
              <a:latin typeface="TitilliumText25L"/>
            </a:endParaRPr>
          </a:p>
          <a:p>
            <a:pPr algn="just">
              <a:buFont typeface="Wingdings" pitchFamily="2" charset="2"/>
              <a:buChar char="Ø"/>
            </a:pPr>
            <a:r>
              <a:rPr lang="pl-PL" sz="1700" dirty="0" smtClean="0">
                <a:solidFill>
                  <a:schemeClr val="tx2">
                    <a:lumMod val="75000"/>
                  </a:schemeClr>
                </a:solidFill>
                <a:latin typeface="TitilliumText25L"/>
              </a:rPr>
              <a:t> </a:t>
            </a:r>
            <a:r>
              <a:rPr lang="pl-PL" sz="1400" dirty="0" smtClean="0">
                <a:latin typeface="Arial" pitchFamily="34" charset="0"/>
                <a:cs typeface="Arial" pitchFamily="34" charset="0"/>
              </a:rPr>
              <a:t>Warunkiem  uzyskania  pozytywnej  oceny  jest  otrzymanie  co  najmniej  </a:t>
            </a:r>
            <a:r>
              <a:rPr lang="pl-PL" sz="1400" b="1" dirty="0" smtClean="0">
                <a:latin typeface="Arial" pitchFamily="34" charset="0"/>
                <a:cs typeface="Arial" pitchFamily="34" charset="0"/>
              </a:rPr>
              <a:t>40%</a:t>
            </a:r>
            <a:r>
              <a:rPr lang="pl-PL" sz="1400" dirty="0" smtClean="0">
                <a:latin typeface="Arial" pitchFamily="34" charset="0"/>
                <a:cs typeface="Arial" pitchFamily="34" charset="0"/>
              </a:rPr>
              <a:t>  maksymalnej łącznej</a:t>
            </a:r>
            <a:br>
              <a:rPr lang="pl-PL" sz="1400" dirty="0" smtClean="0">
                <a:latin typeface="Arial" pitchFamily="34" charset="0"/>
                <a:cs typeface="Arial" pitchFamily="34" charset="0"/>
              </a:rPr>
            </a:br>
            <a:r>
              <a:rPr lang="pl-PL" sz="1400" dirty="0" smtClean="0">
                <a:latin typeface="Arial" pitchFamily="34" charset="0"/>
                <a:cs typeface="Arial" pitchFamily="34" charset="0"/>
              </a:rPr>
              <a:t>liczby punktów spośród punktów możliwych do przyznania. W  wyniku  przeprowadzenia  oceny  merytorycznej  II  stopnia  tworzona  jest  lista  projektów (</a:t>
            </a:r>
            <a:r>
              <a:rPr lang="pl-PL" sz="1400" u="sng" dirty="0" smtClean="0">
                <a:latin typeface="Arial" pitchFamily="34" charset="0"/>
                <a:cs typeface="Arial" pitchFamily="34" charset="0"/>
              </a:rPr>
              <a:t>lista  rankingowa</a:t>
            </a:r>
            <a:r>
              <a:rPr lang="pl-PL" sz="1400" dirty="0" smtClean="0">
                <a:latin typeface="Arial" pitchFamily="34" charset="0"/>
                <a:cs typeface="Arial" pitchFamily="34" charset="0"/>
              </a:rPr>
              <a:t>). Kolejność  projektów  na  ww.  liście  uzależniona  jest  od  liczby  punktów uzyskanych  przez  projekt.</a:t>
            </a:r>
          </a:p>
          <a:p>
            <a:pPr algn="just">
              <a:buFont typeface="Wingdings" pitchFamily="2" charset="2"/>
              <a:buChar char="v"/>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  ramach  oceny  merytorycznej  II  stopnia  nie  przewiduje  się  możliwości  uzupełnienia lub  poprawy  dokumentacji  aplikacyjnej.  Jednakże  IZ  RPO  WZ  ma  możliwość  żądania dodatkowych wyjaśnień ze strony wnioskodawcy.</a:t>
            </a:r>
          </a:p>
        </p:txBody>
      </p:sp>
      <p:pic>
        <p:nvPicPr>
          <p:cNvPr id="20" name="Obraz 8"/>
          <p:cNvPicPr>
            <a:picLocks noChangeAspect="1"/>
          </p:cNvPicPr>
          <p:nvPr/>
        </p:nvPicPr>
        <p:blipFill>
          <a:blip r:embed="rId6" cstate="print"/>
          <a:srcRect/>
          <a:stretch>
            <a:fillRect/>
          </a:stretch>
        </p:blipFill>
        <p:spPr bwMode="auto">
          <a:xfrm>
            <a:off x="0" y="0"/>
            <a:ext cx="1642454" cy="1277048"/>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018567" y="287079"/>
            <a:ext cx="4125433" cy="461665"/>
          </a:xfrm>
          <a:prstGeom prst="rect">
            <a:avLst/>
          </a:prstGeom>
        </p:spPr>
        <p:txBody>
          <a:bodyPr wrap="square">
            <a:spAutoFit/>
          </a:bodyPr>
          <a:lstStyle/>
          <a:p>
            <a:pPr algn="ctr"/>
            <a:r>
              <a:rPr lang="pl-PL" sz="2400" b="1" dirty="0" smtClean="0">
                <a:solidFill>
                  <a:schemeClr val="tx2">
                    <a:lumMod val="75000"/>
                  </a:schemeClr>
                </a:solidFill>
                <a:latin typeface="TitilliumText25L"/>
              </a:rPr>
              <a:t> </a:t>
            </a:r>
            <a:r>
              <a:rPr lang="pl-PL" sz="1500" b="1" dirty="0" smtClean="0">
                <a:latin typeface="Arial" pitchFamily="34" charset="0"/>
                <a:cs typeface="Arial" pitchFamily="34" charset="0"/>
              </a:rPr>
              <a:t>Informacja o wynikach oceny</a:t>
            </a:r>
            <a:endParaRPr lang="pl-PL" sz="1500" dirty="0">
              <a:latin typeface="Arial" pitchFamily="34" charset="0"/>
              <a:cs typeface="Arial" pitchFamily="34" charset="0"/>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89433" y="1558834"/>
            <a:ext cx="8406739" cy="3662541"/>
          </a:xfrm>
          <a:prstGeom prst="rect">
            <a:avLst/>
          </a:prstGeom>
          <a:noFill/>
        </p:spPr>
        <p:txBody>
          <a:bodyPr wrap="square" rtlCol="0">
            <a:spAutoFit/>
          </a:bodyPr>
          <a:lstStyle/>
          <a:p>
            <a:pPr algn="jus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Po zakończeniu oceny danego projektu IZ RPO WZ przekazuje niezwłocznie wnioskodawcy pisemną  informację,  która  zawiera  co  najmniej  wyniki  oceny  jego  projektu  wraz z   uzasadnieniem   oceny   i   podaniem   punktacji   otrzymanej   przez   projekt   lub   informacji o spełnieniu albo niespełnieniu kryteriów.</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a:t>
            </a:r>
            <a:r>
              <a:rPr lang="pl-PL" sz="1400" u="sng" dirty="0" smtClean="0">
                <a:latin typeface="Arial" pitchFamily="34" charset="0"/>
                <a:cs typeface="Arial" pitchFamily="34" charset="0"/>
              </a:rPr>
              <a:t>Przez zakończenie oceny projektu należy rozumieć sytuację, w której</a:t>
            </a:r>
            <a:r>
              <a:rPr lang="pl-PL" sz="1400" dirty="0" smtClean="0">
                <a:latin typeface="Arial" pitchFamily="34" charset="0"/>
                <a:cs typeface="Arial" pitchFamily="34" charset="0"/>
              </a:rPr>
              <a:t>:</a:t>
            </a:r>
          </a:p>
          <a:p>
            <a:pPr marL="342900" indent="-342900" algn="just">
              <a:buFont typeface="+mj-lt"/>
              <a:buAutoNum type="alphaLcParenR"/>
            </a:pPr>
            <a:r>
              <a:rPr lang="pl-PL" sz="1400" dirty="0" smtClean="0">
                <a:latin typeface="Arial" pitchFamily="34" charset="0"/>
                <a:cs typeface="Arial" pitchFamily="34" charset="0"/>
              </a:rPr>
              <a:t>projekt został </a:t>
            </a:r>
            <a:r>
              <a:rPr lang="pl-PL" sz="1400" b="1" dirty="0" smtClean="0">
                <a:latin typeface="Arial" pitchFamily="34" charset="0"/>
                <a:cs typeface="Arial" pitchFamily="34" charset="0"/>
              </a:rPr>
              <a:t>pozytywnie oceniony </a:t>
            </a:r>
            <a:r>
              <a:rPr lang="pl-PL" sz="1400" dirty="0" smtClean="0">
                <a:latin typeface="Arial" pitchFamily="34" charset="0"/>
                <a:cs typeface="Arial" pitchFamily="34" charset="0"/>
              </a:rPr>
              <a:t>oraz został wybrany do dofinansowania,</a:t>
            </a:r>
          </a:p>
          <a:p>
            <a:pPr marL="342900" indent="-342900" algn="just">
              <a:buFont typeface="+mj-lt"/>
              <a:buAutoNum type="alphaLcParenR"/>
            </a:pPr>
            <a:r>
              <a:rPr lang="pl-PL" sz="1400" dirty="0" smtClean="0">
                <a:latin typeface="Arial" pitchFamily="34" charset="0"/>
                <a:cs typeface="Arial" pitchFamily="34" charset="0"/>
              </a:rPr>
              <a:t>projekt został </a:t>
            </a:r>
            <a:r>
              <a:rPr lang="pl-PL" sz="1400" b="1" dirty="0" smtClean="0">
                <a:latin typeface="Arial" pitchFamily="34" charset="0"/>
                <a:cs typeface="Arial" pitchFamily="34" charset="0"/>
              </a:rPr>
              <a:t>negatywnie oceniony </a:t>
            </a:r>
            <a:r>
              <a:rPr lang="pl-PL" sz="1400" dirty="0" smtClean="0">
                <a:latin typeface="Arial" pitchFamily="34" charset="0"/>
                <a:cs typeface="Arial" pitchFamily="34" charset="0"/>
              </a:rPr>
              <a:t>w rozumieniu ustawy wdrożeniowej.</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Po zakończeniu każdego etapu oceny, IZ RPO WZ zamieszcza na swojej stronie internetowej listę projektów zakwalifikowanych do kolejnego etapu. </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Po  rozstrzygnięciu  konkursu  IZ  RPO  WZ  zamieszcza  na  swojej  stronie internetowej </a:t>
            </a:r>
            <a:r>
              <a:rPr lang="pl-PL" sz="1400" dirty="0" err="1" smtClean="0">
                <a:latin typeface="Arial" pitchFamily="34" charset="0"/>
                <a:cs typeface="Arial" pitchFamily="34" charset="0"/>
                <a:hlinkClick r:id="rId6"/>
              </a:rPr>
              <a:t>www.rpo.wzp.pl</a:t>
            </a:r>
            <a:r>
              <a:rPr lang="pl-PL" sz="1400" dirty="0" smtClean="0">
                <a:latin typeface="Arial" pitchFamily="34" charset="0"/>
                <a:cs typeface="Arial" pitchFamily="34" charset="0"/>
              </a:rPr>
              <a:t> oraz na portalu </a:t>
            </a:r>
            <a:r>
              <a:rPr lang="pl-PL" sz="1400" dirty="0" err="1" smtClean="0">
                <a:latin typeface="Arial" pitchFamily="34" charset="0"/>
                <a:cs typeface="Arial" pitchFamily="34" charset="0"/>
                <a:hlinkClick r:id="rId7"/>
              </a:rPr>
              <a:t>www.funduszeeuropejskie.gov.pl</a:t>
            </a:r>
            <a:r>
              <a:rPr lang="pl-PL" sz="1400" dirty="0" smtClean="0">
                <a:latin typeface="Arial" pitchFamily="34" charset="0"/>
                <a:cs typeface="Arial" pitchFamily="34" charset="0"/>
              </a:rPr>
              <a:t> listę projektów, które spełniły kryteria wyboru i uzyskały wymaganą liczbę punktów, z wyróżnieniem projektów wybranych do dofinansowania. </a:t>
            </a:r>
          </a:p>
          <a:p>
            <a:pPr algn="just"/>
            <a:endParaRPr lang="pl-PL" dirty="0" smtClean="0">
              <a:solidFill>
                <a:schemeClr val="tx2">
                  <a:lumMod val="75000"/>
                </a:schemeClr>
              </a:solidFill>
              <a:latin typeface="TitilliumText25L"/>
            </a:endParaRPr>
          </a:p>
        </p:txBody>
      </p:sp>
      <p:pic>
        <p:nvPicPr>
          <p:cNvPr id="20" name="Obraz 8"/>
          <p:cNvPicPr>
            <a:picLocks noChangeAspect="1"/>
          </p:cNvPicPr>
          <p:nvPr/>
        </p:nvPicPr>
        <p:blipFill>
          <a:blip r:embed="rId8" cstate="print"/>
          <a:srcRect/>
          <a:stretch>
            <a:fillRect/>
          </a:stretch>
        </p:blipFill>
        <p:spPr bwMode="auto">
          <a:xfrm>
            <a:off x="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47250" y="0"/>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805376" y="180753"/>
            <a:ext cx="3338623" cy="323165"/>
          </a:xfrm>
          <a:prstGeom prst="rect">
            <a:avLst/>
          </a:prstGeom>
        </p:spPr>
        <p:txBody>
          <a:bodyPr wrap="square">
            <a:spAutoFit/>
          </a:bodyPr>
          <a:lstStyle/>
          <a:p>
            <a:pPr algn="ctr"/>
            <a:r>
              <a:rPr lang="pl-PL" sz="1500" b="1" dirty="0" smtClean="0">
                <a:latin typeface="TitilliumText25L"/>
              </a:rPr>
              <a:t>Środki odwoławcze</a:t>
            </a:r>
            <a:endParaRPr lang="pl-PL" sz="1500" dirty="0">
              <a:latin typeface="TitilliumText25L"/>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89433" y="1558834"/>
            <a:ext cx="8321281" cy="3385542"/>
          </a:xfrm>
          <a:prstGeom prst="rect">
            <a:avLst/>
          </a:prstGeom>
          <a:noFill/>
        </p:spPr>
        <p:txBody>
          <a:bodyPr wrap="square" rtlCol="0">
            <a:spAutoFit/>
          </a:bodyPr>
          <a:lstStyle/>
          <a:p>
            <a:pPr algn="jus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Wnioskodawcy, w przypadku negatywnej oceny jego projektu wybieranego </a:t>
            </a:r>
            <a:br>
              <a:rPr lang="pl-PL" sz="1400" dirty="0" smtClean="0">
                <a:latin typeface="Arial" pitchFamily="34" charset="0"/>
                <a:cs typeface="Arial" pitchFamily="34" charset="0"/>
              </a:rPr>
            </a:br>
            <a:r>
              <a:rPr lang="pl-PL" sz="1400" dirty="0" smtClean="0">
                <a:latin typeface="Arial" pitchFamily="34" charset="0"/>
                <a:cs typeface="Arial" pitchFamily="34" charset="0"/>
              </a:rPr>
              <a:t>w trybie konkursowym, przysługuje </a:t>
            </a:r>
            <a:r>
              <a:rPr lang="pl-PL" sz="1400" u="sng" dirty="0" smtClean="0">
                <a:latin typeface="Arial" pitchFamily="34" charset="0"/>
                <a:cs typeface="Arial" pitchFamily="34" charset="0"/>
              </a:rPr>
              <a:t>prawo wniesienia protestu </a:t>
            </a:r>
            <a:r>
              <a:rPr lang="pl-PL" sz="1400" dirty="0" smtClean="0">
                <a:latin typeface="Arial" pitchFamily="34" charset="0"/>
                <a:cs typeface="Arial" pitchFamily="34" charset="0"/>
              </a:rPr>
              <a:t>w celu   ponownego sprawdzenia złożonego wniosku w zakresie spełniania kryteriów wyboru projektów.</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Negatywną oceną w rozumieniu art. 53 ust. 2 ustawy jest ocena w zakresie spełniania przez projekt kryteriów wyboru projektów, w ramach której:</a:t>
            </a:r>
          </a:p>
          <a:p>
            <a:pPr marL="342900" indent="-342900" algn="just">
              <a:buFont typeface="+mj-lt"/>
              <a:buAutoNum type="alphaLcParenR"/>
            </a:pPr>
            <a:r>
              <a:rPr lang="pl-PL" sz="1400" dirty="0" smtClean="0">
                <a:latin typeface="Arial" pitchFamily="34" charset="0"/>
                <a:cs typeface="Arial" pitchFamily="34" charset="0"/>
              </a:rPr>
              <a:t>projekt nie uzyskał wymaganej liczby punktów lub nie spełnił kryteriów wyboru projektów, na skutek czego nie może być wybrany do dofinansowania  albo  skierowany do  kolejnej części oceny,</a:t>
            </a:r>
          </a:p>
          <a:p>
            <a:pPr marL="342900" indent="-342900" algn="just">
              <a:buFont typeface="+mj-lt"/>
              <a:buAutoNum type="alphaLcParenR"/>
            </a:pPr>
            <a:r>
              <a:rPr lang="pl-PL" sz="1400" dirty="0" smtClean="0">
                <a:latin typeface="Arial" pitchFamily="34" charset="0"/>
                <a:cs typeface="Arial" pitchFamily="34" charset="0"/>
              </a:rPr>
              <a:t>projekt uzyskał wymaganą liczbę punktów lub spełnił kryteria wyboru projektów, jednak kwota</a:t>
            </a:r>
            <a:br>
              <a:rPr lang="pl-PL" sz="1400" dirty="0" smtClean="0">
                <a:latin typeface="Arial" pitchFamily="34" charset="0"/>
                <a:cs typeface="Arial" pitchFamily="34" charset="0"/>
              </a:rPr>
            </a:br>
            <a:r>
              <a:rPr lang="pl-PL" sz="1400" dirty="0" smtClean="0">
                <a:latin typeface="Arial" pitchFamily="34" charset="0"/>
                <a:cs typeface="Arial" pitchFamily="34" charset="0"/>
              </a:rPr>
              <a:t>przeznaczona na dofinansowanie projektów w konkursie nie wystarcza na wybranie go do dofinansowania.</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Wnioskodawca może wnieść protest </a:t>
            </a:r>
            <a:r>
              <a:rPr lang="pl-PL" sz="1400" u="sng" dirty="0" smtClean="0">
                <a:latin typeface="Arial" pitchFamily="34" charset="0"/>
                <a:cs typeface="Arial" pitchFamily="34" charset="0"/>
              </a:rPr>
              <a:t>w terminie 14 dni </a:t>
            </a:r>
            <a:r>
              <a:rPr lang="pl-PL" sz="1400" dirty="0" smtClean="0">
                <a:latin typeface="Arial" pitchFamily="34" charset="0"/>
                <a:cs typeface="Arial" pitchFamily="34" charset="0"/>
              </a:rPr>
              <a:t>od dnia doręczenia pisemnej informacji o  zakończeniu  oceny  jego  projektu  i  jej  wyniku.  Protest  jest  wnoszony  bezpośrednio do  komórki  IZ  RPO  WZ  rozpatrującej  protesty, którą jest Wydział Zarządzania Strategicznego.</a:t>
            </a:r>
          </a:p>
        </p:txBody>
      </p:sp>
      <p:pic>
        <p:nvPicPr>
          <p:cNvPr id="20" name="Obraz 8"/>
          <p:cNvPicPr>
            <a:picLocks noChangeAspect="1"/>
          </p:cNvPicPr>
          <p:nvPr/>
        </p:nvPicPr>
        <p:blipFill>
          <a:blip r:embed="rId6" cstate="print"/>
          <a:srcRect/>
          <a:stretch>
            <a:fillRect/>
          </a:stretch>
        </p:blipFill>
        <p:spPr bwMode="auto">
          <a:xfrm>
            <a:off x="170121"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braz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14" name="pole tekstowe 13"/>
          <p:cNvSpPr txBox="1"/>
          <p:nvPr/>
        </p:nvSpPr>
        <p:spPr>
          <a:xfrm>
            <a:off x="4281443" y="136735"/>
            <a:ext cx="4597636" cy="461665"/>
          </a:xfrm>
          <a:prstGeom prst="rect">
            <a:avLst/>
          </a:prstGeom>
          <a:noFill/>
        </p:spPr>
        <p:txBody>
          <a:bodyPr wrap="square" rtlCol="0">
            <a:spAutoFit/>
          </a:bodyPr>
          <a:lstStyle/>
          <a:p>
            <a:pPr marL="342900" indent="-342900" algn="ctr"/>
            <a:r>
              <a:rPr lang="pl-PL" sz="2400" b="1" dirty="0" smtClean="0">
                <a:solidFill>
                  <a:schemeClr val="tx2">
                    <a:lumMod val="75000"/>
                  </a:schemeClr>
                </a:solidFill>
              </a:rPr>
              <a:t>	</a:t>
            </a:r>
            <a:r>
              <a:rPr lang="pl-PL" sz="1500" b="1" u="sng" dirty="0" smtClean="0">
                <a:latin typeface="Arial" pitchFamily="34" charset="0"/>
                <a:ea typeface="Batang" pitchFamily="18" charset="-127"/>
                <a:cs typeface="Arial" pitchFamily="34" charset="0"/>
              </a:rPr>
              <a:t>Główne założenia konkursu dla Działania 1.5</a:t>
            </a:r>
          </a:p>
        </p:txBody>
      </p:sp>
      <p:graphicFrame>
        <p:nvGraphicFramePr>
          <p:cNvPr id="15" name="Diagram 14"/>
          <p:cNvGraphicFramePr/>
          <p:nvPr>
            <p:extLst>
              <p:ext uri="{D42A27DB-BD31-4B8C-83A1-F6EECF244321}">
                <p14:modId xmlns:p14="http://schemas.microsoft.com/office/powerpoint/2010/main" xmlns="" val="1337113800"/>
              </p:ext>
            </p:extLst>
          </p:nvPr>
        </p:nvGraphicFramePr>
        <p:xfrm>
          <a:off x="1392965" y="1589518"/>
          <a:ext cx="6973368" cy="3640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Obraz 8"/>
          <p:cNvPicPr/>
          <p:nvPr/>
        </p:nvPicPr>
        <p:blipFill>
          <a:blip r:embed="rId8" cstate="print"/>
          <a:srcRect/>
          <a:stretch>
            <a:fillRect/>
          </a:stretch>
        </p:blipFill>
        <p:spPr bwMode="auto">
          <a:xfrm>
            <a:off x="1958969" y="6219243"/>
            <a:ext cx="5760720" cy="488124"/>
          </a:xfrm>
          <a:prstGeom prst="rect">
            <a:avLst/>
          </a:prstGeom>
          <a:noFill/>
          <a:ln w="9525">
            <a:noFill/>
            <a:miter lim="800000"/>
            <a:headEnd/>
            <a:tailEnd/>
          </a:ln>
        </p:spPr>
      </p:pic>
      <p:pic>
        <p:nvPicPr>
          <p:cNvPr id="11" name="Obraz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2892056" y="4220269"/>
            <a:ext cx="4167963" cy="1015663"/>
          </a:xfrm>
          <a:prstGeom prst="rect">
            <a:avLst/>
          </a:prstGeom>
          <a:noFill/>
        </p:spPr>
        <p:txBody>
          <a:bodyPr wrap="square" rtlCol="0">
            <a:spAutoFit/>
          </a:bodyPr>
          <a:lstStyle/>
          <a:p>
            <a:pPr lvl="0" algn="ctr"/>
            <a:r>
              <a:rPr lang="pl-PL" sz="1400" b="1" u="sng" dirty="0" smtClean="0">
                <a:solidFill>
                  <a:schemeClr val="bg1"/>
                </a:solidFill>
                <a:latin typeface="Arial" pitchFamily="34" charset="0"/>
                <a:ea typeface="Batang" pitchFamily="18" charset="-127"/>
                <a:cs typeface="Arial" pitchFamily="34" charset="0"/>
              </a:rPr>
              <a:t>Cel szczegółowy </a:t>
            </a:r>
          </a:p>
          <a:p>
            <a:pPr lvl="0" algn="ctr"/>
            <a:endParaRPr lang="pl-PL" sz="1400" b="1" dirty="0">
              <a:solidFill>
                <a:schemeClr val="bg1"/>
              </a:solidFill>
              <a:latin typeface="Arial" pitchFamily="34" charset="0"/>
              <a:ea typeface="Batang" pitchFamily="18" charset="-127"/>
              <a:cs typeface="Arial" pitchFamily="34" charset="0"/>
            </a:endParaRPr>
          </a:p>
          <a:p>
            <a:pPr lvl="0" algn="ctr"/>
            <a:r>
              <a:rPr lang="pl-PL" sz="1400" b="1" dirty="0" smtClean="0">
                <a:solidFill>
                  <a:schemeClr val="bg1"/>
                </a:solidFill>
                <a:latin typeface="Arial" pitchFamily="34" charset="0"/>
                <a:ea typeface="Batang" pitchFamily="18" charset="-127"/>
                <a:cs typeface="Arial" pitchFamily="34" charset="0"/>
              </a:rPr>
              <a:t>zwiększenie  zastosowania innowacji w MŚP</a:t>
            </a:r>
            <a:endParaRPr lang="pl-PL" sz="1400" dirty="0" smtClean="0">
              <a:solidFill>
                <a:schemeClr val="bg1"/>
              </a:solidFill>
              <a:latin typeface="Arial" pitchFamily="34" charset="0"/>
              <a:cs typeface="Arial" pitchFamily="34" charset="0"/>
            </a:endParaRPr>
          </a:p>
          <a:p>
            <a:pPr algn="ctr"/>
            <a:endParaRPr lang="pl-PL" dirty="0"/>
          </a:p>
        </p:txBody>
      </p:sp>
      <p:sp>
        <p:nvSpPr>
          <p:cNvPr id="13" name="pole tekstowe 12"/>
          <p:cNvSpPr txBox="1"/>
          <p:nvPr/>
        </p:nvSpPr>
        <p:spPr>
          <a:xfrm>
            <a:off x="2489236" y="1614262"/>
            <a:ext cx="4700185" cy="1661993"/>
          </a:xfrm>
          <a:prstGeom prst="rect">
            <a:avLst/>
          </a:prstGeom>
          <a:noFill/>
        </p:spPr>
        <p:txBody>
          <a:bodyPr wrap="square" rtlCol="0">
            <a:spAutoFit/>
          </a:bodyPr>
          <a:lstStyle/>
          <a:p>
            <a:pPr lvl="0" algn="ctr"/>
            <a:r>
              <a:rPr lang="pl-PL" sz="1400" b="1" u="sng" dirty="0" smtClean="0">
                <a:solidFill>
                  <a:schemeClr val="bg1"/>
                </a:solidFill>
                <a:latin typeface="Arial" pitchFamily="34" charset="0"/>
                <a:ea typeface="Batang" pitchFamily="18" charset="-127"/>
                <a:cs typeface="Arial" pitchFamily="34" charset="0"/>
              </a:rPr>
              <a:t>Cel główny </a:t>
            </a:r>
          </a:p>
          <a:p>
            <a:pPr lvl="0" algn="ctr"/>
            <a:endParaRPr lang="pl-PL" sz="1400" b="1" dirty="0" smtClean="0">
              <a:solidFill>
                <a:schemeClr val="bg1"/>
              </a:solidFill>
              <a:latin typeface="Arial" pitchFamily="34" charset="0"/>
              <a:ea typeface="Batang" pitchFamily="18" charset="-127"/>
              <a:cs typeface="Arial" pitchFamily="34" charset="0"/>
            </a:endParaRPr>
          </a:p>
          <a:p>
            <a:pPr lvl="0" algn="ctr"/>
            <a:r>
              <a:rPr lang="pl-PL" sz="1400" b="1" dirty="0" smtClean="0">
                <a:solidFill>
                  <a:schemeClr val="bg1"/>
                </a:solidFill>
                <a:latin typeface="Arial" pitchFamily="34" charset="0"/>
                <a:ea typeface="Batang" pitchFamily="18" charset="-127"/>
                <a:cs typeface="Arial" pitchFamily="34" charset="0"/>
              </a:rPr>
              <a:t>podniesienie poziomu innowacyjności </a:t>
            </a:r>
            <a:br>
              <a:rPr lang="pl-PL" sz="1400" b="1" dirty="0" smtClean="0">
                <a:solidFill>
                  <a:schemeClr val="bg1"/>
                </a:solidFill>
                <a:latin typeface="Arial" pitchFamily="34" charset="0"/>
                <a:ea typeface="Batang" pitchFamily="18" charset="-127"/>
                <a:cs typeface="Arial" pitchFamily="34" charset="0"/>
              </a:rPr>
            </a:br>
            <a:r>
              <a:rPr lang="pl-PL" sz="1400" b="1" dirty="0" smtClean="0">
                <a:solidFill>
                  <a:schemeClr val="bg1"/>
                </a:solidFill>
                <a:latin typeface="Arial" pitchFamily="34" charset="0"/>
                <a:ea typeface="Batang" pitchFamily="18" charset="-127"/>
                <a:cs typeface="Arial" pitchFamily="34" charset="0"/>
              </a:rPr>
              <a:t>i konkurencyjności gospodarki regionu, </a:t>
            </a:r>
          </a:p>
          <a:p>
            <a:pPr lvl="0" algn="ctr"/>
            <a:r>
              <a:rPr lang="pl-PL" sz="1400" b="1" dirty="0" smtClean="0">
                <a:solidFill>
                  <a:schemeClr val="bg1"/>
                </a:solidFill>
                <a:latin typeface="Arial" pitchFamily="34" charset="0"/>
                <a:ea typeface="Batang" pitchFamily="18" charset="-127"/>
                <a:cs typeface="Arial" pitchFamily="34" charset="0"/>
              </a:rPr>
              <a:t>dzięki wykorzystaniu potencjału</a:t>
            </a:r>
          </a:p>
          <a:p>
            <a:pPr lvl="0" algn="ctr"/>
            <a:r>
              <a:rPr lang="pl-PL" sz="1400" b="1" dirty="0" smtClean="0">
                <a:solidFill>
                  <a:schemeClr val="bg1"/>
                </a:solidFill>
                <a:latin typeface="Arial" pitchFamily="34" charset="0"/>
                <a:ea typeface="Batang" pitchFamily="18" charset="-127"/>
                <a:cs typeface="Arial" pitchFamily="34" charset="0"/>
              </a:rPr>
              <a:t>regionalnych i inteligentnych specjalizacji</a:t>
            </a:r>
            <a:endParaRPr lang="pl-PL" sz="1400" dirty="0" smtClean="0">
              <a:solidFill>
                <a:schemeClr val="bg1"/>
              </a:solidFill>
              <a:latin typeface="Arial" pitchFamily="34" charset="0"/>
              <a:cs typeface="Arial" pitchFamily="34" charset="0"/>
            </a:endParaRPr>
          </a:p>
          <a:p>
            <a:endParaRPr lang="pl-PL" dirty="0"/>
          </a:p>
        </p:txBody>
      </p:sp>
      <p:pic>
        <p:nvPicPr>
          <p:cNvPr id="10" name="Obraz 8"/>
          <p:cNvPicPr>
            <a:picLocks noChangeAspect="1"/>
          </p:cNvPicPr>
          <p:nvPr/>
        </p:nvPicPr>
        <p:blipFill>
          <a:blip r:embed="rId10"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1454097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422604" y="212651"/>
            <a:ext cx="3721395" cy="323165"/>
          </a:xfrm>
          <a:prstGeom prst="rect">
            <a:avLst/>
          </a:prstGeom>
        </p:spPr>
        <p:txBody>
          <a:bodyPr wrap="square">
            <a:spAutoFit/>
          </a:bodyPr>
          <a:lstStyle/>
          <a:p>
            <a:pPr algn="ctr"/>
            <a:r>
              <a:rPr lang="pl-PL" sz="1500" b="1" dirty="0" smtClean="0">
                <a:latin typeface="Arial" pitchFamily="34" charset="0"/>
                <a:cs typeface="Arial" pitchFamily="34" charset="0"/>
              </a:rPr>
              <a:t>Środki odwoławcze</a:t>
            </a:r>
            <a:endParaRPr lang="pl-PL" sz="1500" dirty="0">
              <a:latin typeface="Arial" pitchFamily="34" charset="0"/>
              <a:cs typeface="Arial" pitchFamily="34" charset="0"/>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38158" y="2122856"/>
            <a:ext cx="8497813" cy="2123658"/>
          </a:xfrm>
          <a:prstGeom prst="rect">
            <a:avLst/>
          </a:prstGeom>
          <a:noFill/>
        </p:spPr>
        <p:txBody>
          <a:bodyPr wrap="square" rtlCol="0">
            <a:spAutoFit/>
          </a:bodyPr>
          <a:lstStyle/>
          <a:p>
            <a:pPr algn="just">
              <a:buFont typeface="Wingdings" pitchFamily="2" charset="2"/>
              <a:buChar char="Ø"/>
            </a:pPr>
            <a:r>
              <a:rPr lang="pl-PL" sz="2000" dirty="0" smtClean="0">
                <a:solidFill>
                  <a:schemeClr val="tx2">
                    <a:lumMod val="75000"/>
                  </a:schemeClr>
                </a:solidFill>
                <a:latin typeface="TitilliumText25L"/>
              </a:rPr>
              <a:t> </a:t>
            </a:r>
            <a:r>
              <a:rPr lang="pl-PL" sz="1400" dirty="0" smtClean="0">
                <a:latin typeface="Arial" pitchFamily="34" charset="0"/>
                <a:cs typeface="Arial" pitchFamily="34" charset="0"/>
              </a:rPr>
              <a:t>Protest  pozostawia  się  bez  rozpatrzenia,  jeżeli  mimo  prawidłowego  pouczenia,  został wniesiony:</a:t>
            </a:r>
          </a:p>
          <a:p>
            <a:pPr marL="457200" indent="-457200" algn="just">
              <a:buFont typeface="+mj-lt"/>
              <a:buAutoNum type="alphaLcParenR"/>
            </a:pPr>
            <a:r>
              <a:rPr lang="pl-PL" sz="1400" u="sng" dirty="0" smtClean="0">
                <a:latin typeface="Arial" pitchFamily="34" charset="0"/>
                <a:cs typeface="Arial" pitchFamily="34" charset="0"/>
              </a:rPr>
              <a:t>po terminie</a:t>
            </a:r>
            <a:r>
              <a:rPr lang="pl-PL" sz="1400" dirty="0" smtClean="0">
                <a:latin typeface="Arial" pitchFamily="34" charset="0"/>
                <a:cs typeface="Arial" pitchFamily="34" charset="0"/>
              </a:rPr>
              <a:t>,</a:t>
            </a:r>
          </a:p>
          <a:p>
            <a:pPr marL="457200" indent="-457200" algn="just">
              <a:buFont typeface="+mj-lt"/>
              <a:buAutoNum type="alphaLcParenR"/>
            </a:pPr>
            <a:r>
              <a:rPr lang="pl-PL" sz="1400" u="sng" dirty="0" smtClean="0">
                <a:latin typeface="Arial" pitchFamily="34" charset="0"/>
                <a:cs typeface="Arial" pitchFamily="34" charset="0"/>
              </a:rPr>
              <a:t>przez podmiot wykluczony </a:t>
            </a:r>
            <a:r>
              <a:rPr lang="pl-PL" sz="1400" dirty="0" smtClean="0">
                <a:latin typeface="Arial" pitchFamily="34" charset="0"/>
                <a:cs typeface="Arial" pitchFamily="34" charset="0"/>
              </a:rPr>
              <a:t>z możliwości otrzymania dofinansowania,</a:t>
            </a:r>
          </a:p>
          <a:p>
            <a:pPr marL="457200" indent="-457200" algn="just">
              <a:buFont typeface="+mj-lt"/>
              <a:buAutoNum type="alphaLcParenR"/>
            </a:pPr>
            <a:r>
              <a:rPr lang="pl-PL" sz="1400" u="sng" dirty="0" smtClean="0">
                <a:latin typeface="Arial" pitchFamily="34" charset="0"/>
                <a:cs typeface="Arial" pitchFamily="34" charset="0"/>
              </a:rPr>
              <a:t>bez wskazania kryteriów </a:t>
            </a:r>
            <a:r>
              <a:rPr lang="pl-PL" sz="1400" dirty="0" smtClean="0">
                <a:latin typeface="Arial" pitchFamily="34" charset="0"/>
                <a:cs typeface="Arial" pitchFamily="34" charset="0"/>
              </a:rPr>
              <a:t>wyboru projektów, z których oceną wnioskodawca się nie zgadza wraz z uzasadnieniem.</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Protest pozostawia się bez rozpatrzenia również w przypadku, gdy na jakimkolwiek etapie postępowania w zakresie procedury odwoławczej </a:t>
            </a:r>
            <a:r>
              <a:rPr lang="pl-PL" sz="1400" u="sng" dirty="0" smtClean="0">
                <a:latin typeface="Arial" pitchFamily="34" charset="0"/>
                <a:cs typeface="Arial" pitchFamily="34" charset="0"/>
              </a:rPr>
              <a:t>wyczerpana zostanie kwota przeznaczona na dofinansowanie </a:t>
            </a:r>
            <a:r>
              <a:rPr lang="pl-PL" sz="1400" dirty="0" smtClean="0">
                <a:latin typeface="Arial" pitchFamily="34" charset="0"/>
                <a:cs typeface="Arial" pitchFamily="34" charset="0"/>
              </a:rPr>
              <a:t>projektów w ramach działania.</a:t>
            </a:r>
          </a:p>
        </p:txBody>
      </p:sp>
      <p:pic>
        <p:nvPicPr>
          <p:cNvPr id="20" name="Obraz 8"/>
          <p:cNvPicPr>
            <a:picLocks noChangeAspect="1"/>
          </p:cNvPicPr>
          <p:nvPr/>
        </p:nvPicPr>
        <p:blipFill>
          <a:blip r:embed="rId6" cstate="print"/>
          <a:srcRect/>
          <a:stretch>
            <a:fillRect/>
          </a:stretch>
        </p:blipFill>
        <p:spPr bwMode="auto">
          <a:xfrm>
            <a:off x="180753"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6156251" y="191384"/>
            <a:ext cx="2782849" cy="553998"/>
          </a:xfrm>
          <a:prstGeom prst="rect">
            <a:avLst/>
          </a:prstGeom>
        </p:spPr>
        <p:txBody>
          <a:bodyPr wrap="square">
            <a:spAutoFit/>
          </a:bodyPr>
          <a:lstStyle/>
          <a:p>
            <a:pPr algn="ctr"/>
            <a:r>
              <a:rPr lang="pl-PL" sz="1500" b="1" dirty="0" smtClean="0">
                <a:latin typeface="Arial" pitchFamily="34" charset="0"/>
                <a:cs typeface="Arial" pitchFamily="34" charset="0"/>
              </a:rPr>
              <a:t>Podpisanie umowy </a:t>
            </a:r>
            <a:br>
              <a:rPr lang="pl-PL" sz="1500" b="1" dirty="0" smtClean="0">
                <a:latin typeface="Arial" pitchFamily="34" charset="0"/>
                <a:cs typeface="Arial" pitchFamily="34" charset="0"/>
              </a:rPr>
            </a:br>
            <a:r>
              <a:rPr lang="pl-PL" sz="1500" b="1" dirty="0" smtClean="0">
                <a:latin typeface="Arial" pitchFamily="34" charset="0"/>
                <a:cs typeface="Arial" pitchFamily="34" charset="0"/>
              </a:rPr>
              <a:t>o dofinansowanie</a:t>
            </a:r>
            <a:endParaRPr lang="pl-PL" sz="1500" dirty="0">
              <a:latin typeface="Arial" pitchFamily="34" charset="0"/>
              <a:cs typeface="Arial" pitchFamily="34" charset="0"/>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386884" y="2007656"/>
            <a:ext cx="8483650" cy="2369880"/>
          </a:xfrm>
          <a:prstGeom prst="rect">
            <a:avLst/>
          </a:prstGeom>
          <a:noFill/>
        </p:spPr>
        <p:txBody>
          <a:bodyPr wrap="square" rtlCol="0">
            <a:spAutoFit/>
          </a:bodyPr>
          <a:lstStyle/>
          <a:p>
            <a:pPr algn="just">
              <a:buFont typeface="Wingdings" pitchFamily="2" charset="2"/>
              <a:buChar char="Ø"/>
            </a:pPr>
            <a:r>
              <a:rPr lang="pl-PL" sz="2000" dirty="0" smtClean="0">
                <a:solidFill>
                  <a:schemeClr val="tx2">
                    <a:lumMod val="75000"/>
                  </a:schemeClr>
                </a:solidFill>
                <a:latin typeface="TitilliumText25L"/>
              </a:rPr>
              <a:t> </a:t>
            </a:r>
            <a:r>
              <a:rPr lang="pl-PL" sz="1400" dirty="0" smtClean="0">
                <a:latin typeface="Arial" pitchFamily="34" charset="0"/>
                <a:cs typeface="Arial" pitchFamily="34" charset="0"/>
              </a:rPr>
              <a:t>IZ  RPO WZ zastrzega sobie prawo do wezwania wnioskodawcy do  złożenia </a:t>
            </a:r>
            <a:r>
              <a:rPr lang="pl-PL" sz="1400" u="sng" dirty="0" smtClean="0">
                <a:latin typeface="Arial" pitchFamily="34" charset="0"/>
                <a:cs typeface="Arial" pitchFamily="34" charset="0"/>
              </a:rPr>
              <a:t>dokumentów potwierdzających oświadczenia </a:t>
            </a:r>
            <a:r>
              <a:rPr lang="pl-PL" sz="1400" dirty="0" smtClean="0">
                <a:latin typeface="Arial" pitchFamily="34" charset="0"/>
                <a:cs typeface="Arial" pitchFamily="34" charset="0"/>
              </a:rPr>
              <a:t>złożone na etapie oceny wniosku o dofinansowanie. </a:t>
            </a:r>
          </a:p>
          <a:p>
            <a:pPr algn="just"/>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Przed zawarciem umowy o dofinansowanie, IZ RPO WZ może zobowiązać wnioskodawcę do przedłożenia </a:t>
            </a:r>
            <a:r>
              <a:rPr lang="pl-PL" sz="1400" u="sng" dirty="0" smtClean="0">
                <a:latin typeface="Arial" pitchFamily="34" charset="0"/>
                <a:cs typeface="Arial" pitchFamily="34" charset="0"/>
              </a:rPr>
              <a:t>innych dokumentów</a:t>
            </a:r>
            <a:r>
              <a:rPr lang="pl-PL" sz="1400" dirty="0" smtClean="0">
                <a:latin typeface="Arial" pitchFamily="34" charset="0"/>
                <a:cs typeface="Arial" pitchFamily="34" charset="0"/>
              </a:rPr>
              <a:t>, w celu weryfikacji czy projekt spełnia nadal wszystkie kryteria wyboru projektu w dniu podpisania umowy o dofinansowanie.</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Przed  podpisaniem umowy, wnioskodawca zostanie wezwany do złożenia, w wyznaczonym terminie, niezbędnych do jej sporządzenia dokumentów. </a:t>
            </a:r>
          </a:p>
          <a:p>
            <a:pPr algn="just">
              <a:buFont typeface="Wingdings" pitchFamily="2" charset="2"/>
              <a:buChar char="Ø"/>
            </a:pPr>
            <a:endParaRPr lang="pl-PL" sz="1600" dirty="0" smtClean="0">
              <a:solidFill>
                <a:schemeClr val="tx2">
                  <a:lumMod val="75000"/>
                </a:schemeClr>
              </a:solidFill>
              <a:latin typeface="TitilliumText25L"/>
            </a:endParaRPr>
          </a:p>
        </p:txBody>
      </p:sp>
      <p:pic>
        <p:nvPicPr>
          <p:cNvPr id="20" name="Obraz 8"/>
          <p:cNvPicPr>
            <a:picLocks noChangeAspect="1"/>
          </p:cNvPicPr>
          <p:nvPr/>
        </p:nvPicPr>
        <p:blipFill>
          <a:blip r:embed="rId6" cstate="print"/>
          <a:srcRect/>
          <a:stretch>
            <a:fillRect/>
          </a:stretch>
        </p:blipFill>
        <p:spPr bwMode="auto">
          <a:xfrm>
            <a:off x="144114" y="153154"/>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2019"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10776" y="0"/>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571460" y="148856"/>
            <a:ext cx="3572539" cy="323165"/>
          </a:xfrm>
          <a:prstGeom prst="rect">
            <a:avLst/>
          </a:prstGeom>
        </p:spPr>
        <p:txBody>
          <a:bodyPr wrap="square">
            <a:spAutoFit/>
          </a:bodyPr>
          <a:lstStyle/>
          <a:p>
            <a:pPr algn="ctr"/>
            <a:r>
              <a:rPr lang="pl-PL" sz="1500" b="1" dirty="0" smtClean="0">
                <a:latin typeface="Arial" pitchFamily="34" charset="0"/>
                <a:cs typeface="Arial" pitchFamily="34" charset="0"/>
              </a:rPr>
              <a:t>Odmowa podpisania umowy</a:t>
            </a:r>
            <a:endParaRPr lang="pl-PL" sz="1500" dirty="0">
              <a:latin typeface="Arial" pitchFamily="34" charset="0"/>
              <a:cs typeface="Arial" pitchFamily="34" charset="0"/>
            </a:endParaRP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514907" y="1900666"/>
            <a:ext cx="8441085" cy="2031325"/>
          </a:xfrm>
          <a:prstGeom prst="rect">
            <a:avLst/>
          </a:prstGeom>
          <a:noFill/>
        </p:spPr>
        <p:txBody>
          <a:bodyPr wrap="square" rtlCol="0">
            <a:spAutoFit/>
          </a:bodyPr>
          <a:lstStyle/>
          <a:p>
            <a:pPr algn="just"/>
            <a:r>
              <a:rPr lang="pl-PL" sz="1400" u="sng" dirty="0" smtClean="0">
                <a:latin typeface="Arial" pitchFamily="34" charset="0"/>
                <a:cs typeface="Arial" pitchFamily="34" charset="0"/>
              </a:rPr>
              <a:t>IZ </a:t>
            </a:r>
            <a:r>
              <a:rPr lang="pl-PL" sz="1400" u="sng" dirty="0">
                <a:latin typeface="Arial" pitchFamily="34" charset="0"/>
                <a:cs typeface="Arial" pitchFamily="34" charset="0"/>
              </a:rPr>
              <a:t>RPO WZ może odmówić podpisania umowy o dofinansowanie</a:t>
            </a:r>
            <a:r>
              <a:rPr lang="pl-PL" sz="1400" dirty="0">
                <a:latin typeface="Arial" pitchFamily="34" charset="0"/>
                <a:cs typeface="Arial" pitchFamily="34" charset="0"/>
              </a:rPr>
              <a:t>, w przypadku gdy</a:t>
            </a:r>
            <a:r>
              <a:rPr lang="pl-PL" sz="1400" dirty="0" smtClean="0">
                <a:latin typeface="Arial" pitchFamily="34" charset="0"/>
                <a:cs typeface="Arial" pitchFamily="34" charset="0"/>
              </a:rPr>
              <a:t>:</a:t>
            </a:r>
          </a:p>
          <a:p>
            <a:pPr algn="just"/>
            <a:endParaRPr lang="pl-PL" sz="1400" dirty="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wnioskodawca </a:t>
            </a:r>
            <a:r>
              <a:rPr lang="pl-PL" sz="1400" dirty="0">
                <a:latin typeface="Arial" pitchFamily="34" charset="0"/>
                <a:cs typeface="Arial" pitchFamily="34" charset="0"/>
              </a:rPr>
              <a:t>nie dostarcza lub dostarcza dokumenty niezgodne z oświadczeniami złożonymi na etapie aplikowania o dofinansowanie</a:t>
            </a:r>
            <a:r>
              <a:rPr lang="pl-PL" sz="1400" dirty="0" smtClean="0">
                <a:latin typeface="Arial" pitchFamily="34" charset="0"/>
                <a:cs typeface="Arial" pitchFamily="34" charset="0"/>
              </a:rPr>
              <a:t>,</a:t>
            </a:r>
          </a:p>
          <a:p>
            <a:pPr algn="just">
              <a:buFont typeface="Wingdings" pitchFamily="2" charset="2"/>
              <a:buChar char="Ø"/>
            </a:pPr>
            <a:endParaRPr lang="pl-PL" sz="1400" dirty="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projekt </a:t>
            </a:r>
            <a:r>
              <a:rPr lang="pl-PL" sz="1400" dirty="0">
                <a:latin typeface="Arial" pitchFamily="34" charset="0"/>
                <a:cs typeface="Arial" pitchFamily="34" charset="0"/>
              </a:rPr>
              <a:t>i/lub wnioskodawca nie spełnia wymaganych kryteriów wyboru</a:t>
            </a:r>
            <a:r>
              <a:rPr lang="pl-PL" sz="1400" dirty="0" smtClean="0">
                <a:latin typeface="Arial" pitchFamily="34" charset="0"/>
                <a:cs typeface="Arial" pitchFamily="34" charset="0"/>
              </a:rPr>
              <a:t>,</a:t>
            </a:r>
          </a:p>
          <a:p>
            <a:pPr algn="just">
              <a:buFont typeface="Wingdings" pitchFamily="2" charset="2"/>
              <a:buChar char="Ø"/>
            </a:pPr>
            <a:endParaRPr lang="pl-PL" sz="1400" dirty="0">
              <a:latin typeface="Arial" pitchFamily="34" charset="0"/>
              <a:cs typeface="Arial" pitchFamily="34" charset="0"/>
            </a:endParaRPr>
          </a:p>
          <a:p>
            <a:pPr algn="just">
              <a:buFont typeface="Wingdings" pitchFamily="2" charset="2"/>
              <a:buChar char="Ø"/>
            </a:pPr>
            <a:r>
              <a:rPr lang="pl-PL" sz="1400" dirty="0">
                <a:latin typeface="Arial" pitchFamily="34" charset="0"/>
                <a:cs typeface="Arial" pitchFamily="34" charset="0"/>
              </a:rPr>
              <a:t> </a:t>
            </a:r>
            <a:r>
              <a:rPr lang="pl-PL" sz="1400" dirty="0" smtClean="0">
                <a:latin typeface="Arial" pitchFamily="34" charset="0"/>
                <a:cs typeface="Arial" pitchFamily="34" charset="0"/>
              </a:rPr>
              <a:t>wnioskodawca </a:t>
            </a:r>
            <a:r>
              <a:rPr lang="pl-PL" sz="1400" dirty="0">
                <a:latin typeface="Arial" pitchFamily="34" charset="0"/>
                <a:cs typeface="Arial" pitchFamily="34" charset="0"/>
              </a:rPr>
              <a:t>nie dostarcza we wskazanym przez IZ RPO WZ terminie lub dostarcza niepoprawne dokumenty niezbędne do sporządzenia umowy o dofinansowanie.</a:t>
            </a:r>
          </a:p>
        </p:txBody>
      </p:sp>
      <p:pic>
        <p:nvPicPr>
          <p:cNvPr id="20" name="Obraz 8"/>
          <p:cNvPicPr>
            <a:picLocks noChangeAspect="1"/>
          </p:cNvPicPr>
          <p:nvPr/>
        </p:nvPicPr>
        <p:blipFill>
          <a:blip r:embed="rId6" cstate="print"/>
          <a:srcRect/>
          <a:stretch>
            <a:fillRect/>
          </a:stretch>
        </p:blipFill>
        <p:spPr bwMode="auto">
          <a:xfrm>
            <a:off x="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70019" y="1619794"/>
            <a:ext cx="8357787" cy="430887"/>
          </a:xfrm>
          <a:prstGeom prst="rect">
            <a:avLst/>
          </a:prstGeom>
        </p:spPr>
        <p:txBody>
          <a:bodyPr wrap="square">
            <a:spAutoFit/>
          </a:bodyPr>
          <a:lstStyle/>
          <a:p>
            <a:pPr algn="just">
              <a:buFont typeface="Wingdings" pitchFamily="2" charset="2"/>
              <a:buChar char="§"/>
              <a:defRPr/>
            </a:pPr>
            <a:endParaRPr lang="pl-PL" sz="2200" dirty="0" smtClean="0">
              <a:solidFill>
                <a:schemeClr val="tx2">
                  <a:lumMod val="75000"/>
                </a:schemeClr>
              </a:solidFill>
              <a:latin typeface="TitilliumText25L"/>
            </a:endParaRPr>
          </a:p>
        </p:txBody>
      </p:sp>
      <p:sp>
        <p:nvSpPr>
          <p:cNvPr id="17" name="Prostokąt 16"/>
          <p:cNvSpPr/>
          <p:nvPr/>
        </p:nvSpPr>
        <p:spPr>
          <a:xfrm>
            <a:off x="5231219" y="138223"/>
            <a:ext cx="3912781" cy="553998"/>
          </a:xfrm>
          <a:prstGeom prst="rect">
            <a:avLst/>
          </a:prstGeom>
        </p:spPr>
        <p:txBody>
          <a:bodyPr wrap="square">
            <a:spAutoFit/>
          </a:bodyPr>
          <a:lstStyle/>
          <a:p>
            <a:pPr algn="ctr"/>
            <a:r>
              <a:rPr lang="pl-PL" sz="1500" b="1" dirty="0" smtClean="0">
                <a:latin typeface="Arial" pitchFamily="34" charset="0"/>
                <a:cs typeface="Arial" pitchFamily="34" charset="0"/>
              </a:rPr>
              <a:t>Zabezpieczenie prawidłowej realizacji umowy o dofinansowanie - weksel</a:t>
            </a:r>
          </a:p>
        </p:txBody>
      </p:sp>
      <p:sp>
        <p:nvSpPr>
          <p:cNvPr id="18" name="pole tekstowe 17"/>
          <p:cNvSpPr txBox="1"/>
          <p:nvPr/>
        </p:nvSpPr>
        <p:spPr>
          <a:xfrm>
            <a:off x="1489166" y="2377440"/>
            <a:ext cx="184731" cy="369332"/>
          </a:xfrm>
          <a:prstGeom prst="rect">
            <a:avLst/>
          </a:prstGeom>
          <a:noFill/>
        </p:spPr>
        <p:txBody>
          <a:bodyPr wrap="none" rtlCol="0">
            <a:spAutoFit/>
          </a:bodyPr>
          <a:lstStyle/>
          <a:p>
            <a:endParaRPr lang="pl-PL" dirty="0"/>
          </a:p>
        </p:txBody>
      </p:sp>
      <p:sp>
        <p:nvSpPr>
          <p:cNvPr id="19" name="pole tekstowe 18"/>
          <p:cNvSpPr txBox="1"/>
          <p:nvPr/>
        </p:nvSpPr>
        <p:spPr>
          <a:xfrm>
            <a:off x="497816" y="1809750"/>
            <a:ext cx="8497813" cy="2739211"/>
          </a:xfrm>
          <a:prstGeom prst="rect">
            <a:avLst/>
          </a:prstGeom>
          <a:noFill/>
        </p:spPr>
        <p:txBody>
          <a:bodyPr wrap="square" rtlCol="0">
            <a:spAutoFit/>
          </a:bodyPr>
          <a:lstStyle/>
          <a:p>
            <a:pPr algn="just">
              <a:buFont typeface="Wingdings" pitchFamily="2" charset="2"/>
              <a:buChar char="Ø"/>
            </a:pPr>
            <a:r>
              <a:rPr lang="pl-PL" dirty="0" smtClean="0">
                <a:solidFill>
                  <a:schemeClr val="tx2">
                    <a:lumMod val="75000"/>
                  </a:schemeClr>
                </a:solidFill>
                <a:latin typeface="TitilliumText25L"/>
              </a:rPr>
              <a:t> </a:t>
            </a:r>
            <a:r>
              <a:rPr lang="pl-PL" sz="1400" dirty="0" smtClean="0">
                <a:latin typeface="Arial" pitchFamily="34" charset="0"/>
                <a:cs typeface="Arial" pitchFamily="34" charset="0"/>
              </a:rPr>
              <a:t>Beneficjent wnosi do Instytucji Zarządzającej RPO WZ poprawnie ustanowione zabezpieczenie prawidłowej realizacji umowy (</a:t>
            </a:r>
            <a:r>
              <a:rPr lang="pl-PL" sz="1400" i="1" dirty="0" smtClean="0">
                <a:latin typeface="Arial" pitchFamily="34" charset="0"/>
                <a:cs typeface="Arial" pitchFamily="34" charset="0"/>
              </a:rPr>
              <a:t>weksel własny in blanco</a:t>
            </a:r>
            <a:r>
              <a:rPr lang="pl-PL" sz="1400" dirty="0" smtClean="0">
                <a:latin typeface="Arial" pitchFamily="34" charset="0"/>
                <a:cs typeface="Arial" pitchFamily="34" charset="0"/>
              </a:rPr>
              <a:t> – do kwoty 10 mln zł) nie później niż w dniu złożenia pierwszego wniosku o płatność, na kwotę nie mniejszą niż wysokość łącznej kwoty dofinansowania, bez względu na to czy zamierza ubiegać się o zaliczkę.</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IZ RPO WZ może rozwiązać umowę o dofinansowanie projektu bez  wypowiedzenia, jeżeli beneficjent </a:t>
            </a:r>
            <a:r>
              <a:rPr lang="pl-PL" sz="1400" u="sng" dirty="0" smtClean="0">
                <a:latin typeface="Arial" pitchFamily="34" charset="0"/>
                <a:cs typeface="Arial" pitchFamily="34" charset="0"/>
              </a:rPr>
              <a:t>nie wniesie</a:t>
            </a:r>
            <a:r>
              <a:rPr lang="pl-PL" sz="1400" dirty="0" smtClean="0">
                <a:latin typeface="Arial" pitchFamily="34" charset="0"/>
                <a:cs typeface="Arial" pitchFamily="34" charset="0"/>
              </a:rPr>
              <a:t> poprawnie ustanowionego zabezpieczenia w formie i terminie określonym w umowie o dofinansowanie.</a:t>
            </a:r>
          </a:p>
          <a:p>
            <a:pPr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Zabezpieczenie  ustanawiane jest  przez beneficjenta na okres od dnia jego  złożenia do czasu wypełnienia  wszelkich  obowiązków  określonych  w  umowie </a:t>
            </a:r>
            <a:br>
              <a:rPr lang="pl-PL" sz="1400" dirty="0" smtClean="0">
                <a:latin typeface="Arial" pitchFamily="34" charset="0"/>
                <a:cs typeface="Arial" pitchFamily="34" charset="0"/>
              </a:rPr>
            </a:br>
            <a:r>
              <a:rPr lang="pl-PL" sz="1400" dirty="0" smtClean="0">
                <a:latin typeface="Arial" pitchFamily="34" charset="0"/>
                <a:cs typeface="Arial" pitchFamily="34" charset="0"/>
              </a:rPr>
              <a:t>o dofinansowanie projektu, z wyłączeniem obowiązków w zakresie przechowywania dokumentów.</a:t>
            </a:r>
          </a:p>
        </p:txBody>
      </p:sp>
      <p:pic>
        <p:nvPicPr>
          <p:cNvPr id="20" name="Obraz 8"/>
          <p:cNvPicPr>
            <a:picLocks noChangeAspect="1"/>
          </p:cNvPicPr>
          <p:nvPr/>
        </p:nvPicPr>
        <p:blipFill>
          <a:blip r:embed="rId6" cstate="print"/>
          <a:srcRect/>
          <a:stretch>
            <a:fillRect/>
          </a:stretch>
        </p:blipFill>
        <p:spPr bwMode="auto">
          <a:xfrm>
            <a:off x="197276"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646"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pic>
        <p:nvPicPr>
          <p:cNvPr id="10" name="Obraz 8"/>
          <p:cNvPicPr>
            <a:picLocks noChangeAspect="1"/>
          </p:cNvPicPr>
          <p:nvPr/>
        </p:nvPicPr>
        <p:blipFill>
          <a:blip r:embed="rId7" cstate="print"/>
          <a:srcRect/>
          <a:stretch>
            <a:fillRect/>
          </a:stretch>
        </p:blipFill>
        <p:spPr bwMode="auto">
          <a:xfrm>
            <a:off x="201620" y="174619"/>
            <a:ext cx="1734797" cy="1348847"/>
          </a:xfrm>
          <a:prstGeom prst="rect">
            <a:avLst/>
          </a:prstGeom>
          <a:noFill/>
          <a:ln w="9525">
            <a:noFill/>
            <a:miter lim="800000"/>
            <a:headEnd/>
            <a:tailEnd/>
          </a:ln>
        </p:spPr>
      </p:pic>
      <p:sp>
        <p:nvSpPr>
          <p:cNvPr id="18" name="Prostokąt 17"/>
          <p:cNvSpPr/>
          <p:nvPr/>
        </p:nvSpPr>
        <p:spPr>
          <a:xfrm>
            <a:off x="5018567" y="233916"/>
            <a:ext cx="4125433" cy="553998"/>
          </a:xfrm>
          <a:prstGeom prst="rect">
            <a:avLst/>
          </a:prstGeom>
        </p:spPr>
        <p:txBody>
          <a:bodyPr wrap="square">
            <a:spAutoFit/>
          </a:bodyPr>
          <a:lstStyle/>
          <a:p>
            <a:pPr algn="ctr"/>
            <a:r>
              <a:rPr lang="pl-PL" sz="1500" b="1" dirty="0" smtClean="0">
                <a:latin typeface="Arial" pitchFamily="34" charset="0"/>
                <a:cs typeface="Arial" pitchFamily="34" charset="0"/>
              </a:rPr>
              <a:t>Rozliczenie projektu i wypłata dofinansowania </a:t>
            </a:r>
            <a:endParaRPr lang="pl-PL" sz="1500" dirty="0">
              <a:latin typeface="Arial" pitchFamily="34" charset="0"/>
              <a:cs typeface="Arial" pitchFamily="34" charset="0"/>
            </a:endParaRPr>
          </a:p>
        </p:txBody>
      </p:sp>
      <p:sp>
        <p:nvSpPr>
          <p:cNvPr id="19" name="pole tekstowe 18"/>
          <p:cNvSpPr txBox="1"/>
          <p:nvPr/>
        </p:nvSpPr>
        <p:spPr>
          <a:xfrm>
            <a:off x="412091" y="2038350"/>
            <a:ext cx="8497813" cy="3924151"/>
          </a:xfrm>
          <a:prstGeom prst="rect">
            <a:avLst/>
          </a:prstGeom>
          <a:noFill/>
        </p:spPr>
        <p:txBody>
          <a:bodyPr wrap="square" rtlCol="0">
            <a:spAutoFit/>
          </a:bodyPr>
          <a:lstStyle/>
          <a:p>
            <a:pPr marL="0" lvl="3" algn="just">
              <a:buFont typeface="Wingdings" pitchFamily="2" charset="2"/>
              <a:buChar char="Ø"/>
            </a:pPr>
            <a:r>
              <a:rPr lang="pl-PL" sz="2000" dirty="0" smtClean="0">
                <a:solidFill>
                  <a:schemeClr val="tx2">
                    <a:lumMod val="75000"/>
                  </a:schemeClr>
                </a:solidFill>
                <a:latin typeface="TitilliumText25L"/>
              </a:rPr>
              <a:t> </a:t>
            </a:r>
            <a:r>
              <a:rPr lang="pl-PL" sz="1400" dirty="0" smtClean="0">
                <a:latin typeface="Arial" pitchFamily="34" charset="0"/>
                <a:cs typeface="Arial" pitchFamily="34" charset="0"/>
              </a:rPr>
              <a:t>Beneficjent dokonuje rozliczenia projektu we </a:t>
            </a:r>
            <a:r>
              <a:rPr lang="pl-PL" sz="1400" b="1" dirty="0" smtClean="0">
                <a:latin typeface="Arial" pitchFamily="34" charset="0"/>
                <a:cs typeface="Arial" pitchFamily="34" charset="0"/>
              </a:rPr>
              <a:t>wnioskach o płatność </a:t>
            </a:r>
            <a:br>
              <a:rPr lang="pl-PL" sz="1400" b="1" dirty="0" smtClean="0">
                <a:latin typeface="Arial" pitchFamily="34" charset="0"/>
                <a:cs typeface="Arial" pitchFamily="34" charset="0"/>
              </a:rPr>
            </a:br>
            <a:r>
              <a:rPr lang="pl-PL" sz="1400" dirty="0" smtClean="0">
                <a:latin typeface="Arial" pitchFamily="34" charset="0"/>
                <a:cs typeface="Arial" pitchFamily="34" charset="0"/>
              </a:rPr>
              <a:t>w terminie i na warunkach określonych w umowie o dofinansowanie.</a:t>
            </a:r>
          </a:p>
          <a:p>
            <a:pPr marL="0" lvl="3" algn="just">
              <a:buFont typeface="Wingdings" pitchFamily="2" charset="2"/>
              <a:buChar char="Ø"/>
            </a:pPr>
            <a:endParaRPr lang="pl-PL" sz="1400" dirty="0" smtClean="0">
              <a:latin typeface="Arial" pitchFamily="34" charset="0"/>
              <a:cs typeface="Arial" pitchFamily="34" charset="0"/>
            </a:endParaRPr>
          </a:p>
          <a:p>
            <a:pPr algn="just">
              <a:buFont typeface="Wingdings" pitchFamily="2" charset="2"/>
              <a:buChar char="Ø"/>
            </a:pPr>
            <a:r>
              <a:rPr lang="pl-PL" sz="1400" dirty="0" smtClean="0">
                <a:latin typeface="Arial" pitchFamily="34" charset="0"/>
                <a:cs typeface="Arial" pitchFamily="34" charset="0"/>
              </a:rPr>
              <a:t> Wypłata dofinansowania odbywa się na podstawie wniosku o płatność, złożonego w formie elektronicznej w SL2014. Wniosek o płatność powinien być przygotowany zgodnie z podręcznikiem do SL2014 udostępnionym przez IZ RPO WZ na stronie internetowej IZ RPO WZ </a:t>
            </a:r>
            <a:r>
              <a:rPr lang="pl-PL" sz="1400" dirty="0" err="1" smtClean="0">
                <a:latin typeface="Arial" pitchFamily="34" charset="0"/>
                <a:cs typeface="Arial" pitchFamily="34" charset="0"/>
              </a:rPr>
              <a:t>www.rpo.wzp.pl</a:t>
            </a:r>
            <a:r>
              <a:rPr lang="pl-PL" sz="1400" dirty="0" smtClean="0">
                <a:latin typeface="Arial" pitchFamily="34" charset="0"/>
                <a:cs typeface="Arial" pitchFamily="34" charset="0"/>
              </a:rPr>
              <a:t>.</a:t>
            </a:r>
          </a:p>
          <a:p>
            <a:pPr algn="just"/>
            <a:r>
              <a:rPr lang="pl-PL" sz="1400" dirty="0" smtClean="0">
                <a:latin typeface="Arial" pitchFamily="34" charset="0"/>
                <a:cs typeface="Arial" pitchFamily="34" charset="0"/>
              </a:rPr>
              <a:t>  </a:t>
            </a:r>
          </a:p>
          <a:p>
            <a:pPr algn="just">
              <a:buFont typeface="Wingdings" pitchFamily="2" charset="2"/>
              <a:buChar char="Ø"/>
            </a:pPr>
            <a:r>
              <a:rPr lang="pl-PL" sz="1400" dirty="0" smtClean="0">
                <a:latin typeface="Arial" pitchFamily="34" charset="0"/>
                <a:cs typeface="Arial" pitchFamily="34" charset="0"/>
              </a:rPr>
              <a:t> Warunkiem wypłaty dofinansowania (zaliczka/refundacja) jest przedstawienie dokumentu potwierdzającego rozpoczęcie prac.</a:t>
            </a:r>
          </a:p>
          <a:p>
            <a:pPr algn="just">
              <a:buFont typeface="Wingdings" pitchFamily="2" charset="2"/>
              <a:buChar char="Ø"/>
            </a:pPr>
            <a:endParaRPr lang="pl-PL" sz="1400" dirty="0" smtClean="0">
              <a:latin typeface="Arial" pitchFamily="34" charset="0"/>
              <a:cs typeface="Arial" pitchFamily="34" charset="0"/>
            </a:endParaRPr>
          </a:p>
          <a:p>
            <a:pPr marL="0" lvl="3" algn="just">
              <a:buFont typeface="Wingdings" pitchFamily="2" charset="2"/>
              <a:buChar char="Ø"/>
            </a:pPr>
            <a:r>
              <a:rPr lang="pl-PL" sz="1400" dirty="0" smtClean="0">
                <a:latin typeface="Arial" pitchFamily="34" charset="0"/>
                <a:cs typeface="Arial" pitchFamily="34" charset="0"/>
              </a:rPr>
              <a:t> Beneficjent po podpisaniu umowy oraz spełnieniu warunków w niej określonych otrzymuje dofinansowanie w formie:</a:t>
            </a:r>
          </a:p>
          <a:p>
            <a:pPr marL="0" lvl="3" algn="just">
              <a:buFont typeface="Arial" pitchFamily="34" charset="0"/>
              <a:buChar char="•"/>
            </a:pPr>
            <a:r>
              <a:rPr lang="pl-PL" sz="1400" dirty="0" smtClean="0">
                <a:latin typeface="Arial" pitchFamily="34" charset="0"/>
                <a:cs typeface="Arial" pitchFamily="34" charset="0"/>
              </a:rPr>
              <a:t> płatności </a:t>
            </a:r>
            <a:r>
              <a:rPr lang="pl-PL" sz="1400" b="1" dirty="0" smtClean="0">
                <a:latin typeface="Arial" pitchFamily="34" charset="0"/>
                <a:cs typeface="Arial" pitchFamily="34" charset="0"/>
              </a:rPr>
              <a:t>zaliczkowej </a:t>
            </a:r>
            <a:r>
              <a:rPr lang="pl-PL" sz="1400" dirty="0" smtClean="0">
                <a:latin typeface="Arial" pitchFamily="34" charset="0"/>
                <a:cs typeface="Arial" pitchFamily="34" charset="0"/>
              </a:rPr>
              <a:t>(do </a:t>
            </a:r>
            <a:r>
              <a:rPr lang="pl-PL" sz="1400" dirty="0">
                <a:latin typeface="Arial" pitchFamily="34" charset="0"/>
                <a:cs typeface="Arial" pitchFamily="34" charset="0"/>
              </a:rPr>
              <a:t>70% wysokości dofinansowania</a:t>
            </a:r>
            <a:r>
              <a:rPr lang="pl-PL" sz="1400" dirty="0" smtClean="0">
                <a:latin typeface="Arial" pitchFamily="34" charset="0"/>
                <a:cs typeface="Arial" pitchFamily="34" charset="0"/>
              </a:rPr>
              <a:t>,</a:t>
            </a:r>
            <a:r>
              <a:rPr lang="pl-PL" sz="1400" dirty="0">
                <a:latin typeface="Arial" pitchFamily="34" charset="0"/>
                <a:cs typeface="Arial" pitchFamily="34" charset="0"/>
              </a:rPr>
              <a:t> </a:t>
            </a:r>
            <a:r>
              <a:rPr lang="pl-PL" sz="1400" dirty="0" smtClean="0">
                <a:latin typeface="Arial" pitchFamily="34" charset="0"/>
                <a:cs typeface="Arial" pitchFamily="34" charset="0"/>
              </a:rPr>
              <a:t>1 transza </a:t>
            </a:r>
            <a:r>
              <a:rPr lang="pl-PL" sz="1400" dirty="0">
                <a:latin typeface="Arial" pitchFamily="34" charset="0"/>
                <a:cs typeface="Arial" pitchFamily="34" charset="0"/>
              </a:rPr>
              <a:t>nie </a:t>
            </a:r>
            <a:r>
              <a:rPr lang="pl-PL" sz="1400" dirty="0" smtClean="0">
                <a:latin typeface="Arial" pitchFamily="34" charset="0"/>
                <a:cs typeface="Arial" pitchFamily="34" charset="0"/>
              </a:rPr>
              <a:t>więcej </a:t>
            </a:r>
            <a:r>
              <a:rPr lang="pl-PL" sz="1400" dirty="0">
                <a:latin typeface="Arial" pitchFamily="34" charset="0"/>
                <a:cs typeface="Arial" pitchFamily="34" charset="0"/>
              </a:rPr>
              <a:t>niż 40% wartości </a:t>
            </a:r>
            <a:r>
              <a:rPr lang="pl-PL" sz="1400" dirty="0" smtClean="0">
                <a:latin typeface="Arial" pitchFamily="34" charset="0"/>
                <a:cs typeface="Arial" pitchFamily="34" charset="0"/>
              </a:rPr>
              <a:t>dofinansowania),</a:t>
            </a:r>
          </a:p>
          <a:p>
            <a:pPr marL="0" lvl="3" algn="just">
              <a:buFont typeface="Arial" pitchFamily="34" charset="0"/>
              <a:buChar char="•"/>
            </a:pPr>
            <a:r>
              <a:rPr lang="pl-PL" sz="1400" dirty="0" smtClean="0">
                <a:latin typeface="Arial" pitchFamily="34" charset="0"/>
                <a:cs typeface="Arial" pitchFamily="34" charset="0"/>
              </a:rPr>
              <a:t> płatności </a:t>
            </a:r>
            <a:r>
              <a:rPr lang="pl-PL" sz="1400" b="1" dirty="0" smtClean="0">
                <a:latin typeface="Arial" pitchFamily="34" charset="0"/>
                <a:cs typeface="Arial" pitchFamily="34" charset="0"/>
              </a:rPr>
              <a:t>pośredniej</a:t>
            </a:r>
            <a:r>
              <a:rPr lang="pl-PL" sz="1400" dirty="0" smtClean="0">
                <a:latin typeface="Arial" pitchFamily="34" charset="0"/>
                <a:cs typeface="Arial" pitchFamily="34" charset="0"/>
              </a:rPr>
              <a:t>, </a:t>
            </a:r>
          </a:p>
          <a:p>
            <a:pPr marL="0" lvl="3" algn="just">
              <a:buFont typeface="Arial" pitchFamily="34" charset="0"/>
              <a:buChar char="•"/>
            </a:pPr>
            <a:r>
              <a:rPr lang="pl-PL" sz="1400" dirty="0" smtClean="0">
                <a:latin typeface="Arial" pitchFamily="34" charset="0"/>
                <a:cs typeface="Arial" pitchFamily="34" charset="0"/>
              </a:rPr>
              <a:t> płatności </a:t>
            </a:r>
            <a:r>
              <a:rPr lang="pl-PL" sz="1400" b="1" dirty="0" smtClean="0">
                <a:latin typeface="Arial" pitchFamily="34" charset="0"/>
                <a:cs typeface="Arial" pitchFamily="34" charset="0"/>
              </a:rPr>
              <a:t>końcowej</a:t>
            </a:r>
            <a:r>
              <a:rPr lang="pl-PL" sz="1400" dirty="0" smtClean="0">
                <a:latin typeface="Arial" pitchFamily="34" charset="0"/>
                <a:cs typeface="Arial" pitchFamily="34" charset="0"/>
              </a:rPr>
              <a:t>.</a:t>
            </a:r>
          </a:p>
          <a:p>
            <a:pPr marL="0" lvl="3" algn="just">
              <a:buFont typeface="Arial" pitchFamily="34" charset="0"/>
              <a:buChar char="•"/>
            </a:pPr>
            <a:endParaRPr lang="pl-PL" sz="1900" dirty="0" smtClean="0">
              <a:solidFill>
                <a:schemeClr val="tx2">
                  <a:lumMod val="75000"/>
                </a:schemeClr>
              </a:solidFill>
              <a:latin typeface="TitilliumText25L"/>
            </a:endParaRPr>
          </a:p>
        </p:txBody>
      </p:sp>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7476" y="0"/>
            <a:ext cx="9144000" cy="6858000"/>
          </a:xfrm>
          <a:prstGeom prst="rect">
            <a:avLst/>
          </a:prstGeom>
        </p:spPr>
      </p:pic>
      <p:sp>
        <p:nvSpPr>
          <p:cNvPr id="2" name="pole tekstowe 1"/>
          <p:cNvSpPr txBox="1"/>
          <p:nvPr/>
        </p:nvSpPr>
        <p:spPr>
          <a:xfrm>
            <a:off x="497476" y="1718550"/>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algn="just">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21948" y="194086"/>
            <a:ext cx="1939526" cy="833815"/>
          </a:xfrm>
          <a:prstGeom prst="rect">
            <a:avLst/>
          </a:prstGeom>
        </p:spPr>
      </p:pic>
      <p:pic>
        <p:nvPicPr>
          <p:cNvPr id="5" name="Obraz 4"/>
          <p:cNvPicPr/>
          <p:nvPr/>
        </p:nvPicPr>
        <p:blipFill>
          <a:blip r:embed="rId5" cstate="print"/>
          <a:srcRect/>
          <a:stretch>
            <a:fillRect/>
          </a:stretch>
        </p:blipFill>
        <p:spPr bwMode="auto">
          <a:xfrm>
            <a:off x="1574409" y="6150876"/>
            <a:ext cx="5760720" cy="488124"/>
          </a:xfrm>
          <a:prstGeom prst="rect">
            <a:avLst/>
          </a:prstGeom>
          <a:noFill/>
          <a:ln w="9525">
            <a:noFill/>
            <a:miter lim="800000"/>
            <a:headEnd/>
            <a:tailEnd/>
          </a:ln>
        </p:spPr>
      </p:pic>
      <p:sp>
        <p:nvSpPr>
          <p:cNvPr id="6" name="Prostokąt 5"/>
          <p:cNvSpPr/>
          <p:nvPr/>
        </p:nvSpPr>
        <p:spPr>
          <a:xfrm>
            <a:off x="497476" y="1668697"/>
            <a:ext cx="8269817" cy="7601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pl-PL" sz="1800" b="1" kern="1200" dirty="0">
              <a:effectLst>
                <a:outerShdw blurRad="38100" dist="38100" dir="2700000" algn="tl">
                  <a:srgbClr val="000000">
                    <a:alpha val="43137"/>
                  </a:srgbClr>
                </a:outerShdw>
              </a:effectLst>
            </a:endParaRPr>
          </a:p>
        </p:txBody>
      </p:sp>
      <p:sp>
        <p:nvSpPr>
          <p:cNvPr id="8" name="Prostokąt 7"/>
          <p:cNvSpPr/>
          <p:nvPr/>
        </p:nvSpPr>
        <p:spPr>
          <a:xfrm>
            <a:off x="506413" y="2440688"/>
            <a:ext cx="8743913" cy="923330"/>
          </a:xfrm>
          <a:prstGeom prst="rect">
            <a:avLst/>
          </a:prstGeom>
        </p:spPr>
        <p:txBody>
          <a:bodyPr wrap="square">
            <a:spAutoFit/>
          </a:bodyPr>
          <a:lstStyle/>
          <a:p>
            <a:pPr marL="342900" indent="-342900" algn="ctr"/>
            <a:endParaRPr lang="pl-PL" b="1" dirty="0" smtClean="0">
              <a:solidFill>
                <a:schemeClr val="tx2">
                  <a:lumMod val="75000"/>
                </a:schemeClr>
              </a:solidFill>
              <a:latin typeface="TitilliumText25L" pitchFamily="50" charset="-18"/>
            </a:endParaRPr>
          </a:p>
          <a:p>
            <a:pPr marL="342900" indent="-342900" algn="ctr"/>
            <a:r>
              <a:rPr lang="pl-PL" sz="3600" b="1" dirty="0">
                <a:solidFill>
                  <a:schemeClr val="tx2">
                    <a:lumMod val="75000"/>
                  </a:schemeClr>
                </a:solidFill>
                <a:latin typeface="TitilliumText25L" pitchFamily="50" charset="-18"/>
              </a:rPr>
              <a:t>Wniosek o </a:t>
            </a:r>
            <a:r>
              <a:rPr lang="pl-PL" sz="3600" b="1" dirty="0" smtClean="0">
                <a:solidFill>
                  <a:schemeClr val="tx2">
                    <a:lumMod val="75000"/>
                  </a:schemeClr>
                </a:solidFill>
                <a:latin typeface="TitilliumText25L" pitchFamily="50" charset="-18"/>
              </a:rPr>
              <a:t>dofinansowanie </a:t>
            </a:r>
          </a:p>
        </p:txBody>
      </p:sp>
      <p:pic>
        <p:nvPicPr>
          <p:cNvPr id="10" name="Obraz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1" name="Obraz 8"/>
          <p:cNvPicPr>
            <a:picLocks noChangeAspect="1"/>
          </p:cNvPicPr>
          <p:nvPr/>
        </p:nvPicPr>
        <p:blipFill>
          <a:blip r:embed="rId7" cstate="print"/>
          <a:srcRect/>
          <a:stretch>
            <a:fillRect/>
          </a:stretch>
        </p:blipFill>
        <p:spPr bwMode="auto">
          <a:xfrm>
            <a:off x="432126"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046376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sp>
        <p:nvSpPr>
          <p:cNvPr id="6" name="Prostokąt 5"/>
          <p:cNvSpPr/>
          <p:nvPr/>
        </p:nvSpPr>
        <p:spPr>
          <a:xfrm>
            <a:off x="914399" y="1695570"/>
            <a:ext cx="7527851" cy="4149753"/>
          </a:xfrm>
          <a:prstGeom prst="rect">
            <a:avLst/>
          </a:prstGeom>
        </p:spPr>
        <p:txBody>
          <a:bodyPr/>
          <a:lstStyle/>
          <a:p>
            <a:pPr marL="0" lvl="3" algn="just"/>
            <a:endParaRPr lang="pl-PL" sz="2000" dirty="0" smtClean="0">
              <a:solidFill>
                <a:schemeClr val="tx2">
                  <a:lumMod val="75000"/>
                </a:schemeClr>
              </a:solidFill>
              <a:latin typeface="TitilliumText25L"/>
            </a:endParaRPr>
          </a:p>
          <a:p>
            <a:pPr marL="0" lvl="3" algn="just"/>
            <a:r>
              <a:rPr lang="pl-PL" sz="2000" dirty="0" smtClean="0">
                <a:solidFill>
                  <a:schemeClr val="tx2">
                    <a:lumMod val="75000"/>
                  </a:schemeClr>
                </a:solidFill>
                <a:latin typeface="Arial" panose="020B0604020202020204" pitchFamily="34" charset="0"/>
                <a:cs typeface="Arial" panose="020B0604020202020204" pitchFamily="34" charset="0"/>
              </a:rPr>
              <a:t>Wniosek </a:t>
            </a:r>
            <a:r>
              <a:rPr lang="pl-PL" sz="2000" dirty="0">
                <a:solidFill>
                  <a:schemeClr val="tx2">
                    <a:lumMod val="75000"/>
                  </a:schemeClr>
                </a:solidFill>
                <a:latin typeface="Arial" panose="020B0604020202020204" pitchFamily="34" charset="0"/>
                <a:cs typeface="Arial" panose="020B0604020202020204" pitchFamily="34" charset="0"/>
              </a:rPr>
              <a:t>o dofinansowanie należy wypełnić w systemie LSI2014 dostępnym pod adresem </a:t>
            </a:r>
            <a:r>
              <a:rPr lang="pl-PL" sz="2000" dirty="0">
                <a:solidFill>
                  <a:schemeClr val="tx2">
                    <a:lumMod val="75000"/>
                  </a:schemeClr>
                </a:solidFill>
                <a:latin typeface="Arial" panose="020B0604020202020204" pitchFamily="34" charset="0"/>
                <a:cs typeface="Arial" panose="020B0604020202020204" pitchFamily="34" charset="0"/>
                <a:hlinkClick r:id="rId5"/>
              </a:rPr>
              <a:t>https://beneficjent.wzp.pl</a:t>
            </a:r>
            <a:endParaRPr lang="pl-PL" sz="2000" dirty="0">
              <a:solidFill>
                <a:schemeClr val="tx2">
                  <a:lumMod val="75000"/>
                </a:schemeClr>
              </a:solidFill>
              <a:latin typeface="Arial" panose="020B0604020202020204" pitchFamily="34" charset="0"/>
              <a:cs typeface="Arial" panose="020B0604020202020204" pitchFamily="34" charset="0"/>
            </a:endParaRPr>
          </a:p>
          <a:p>
            <a:pPr marL="0" lvl="3" algn="just"/>
            <a:endParaRPr lang="pl-PL" sz="2000" dirty="0">
              <a:solidFill>
                <a:schemeClr val="tx2">
                  <a:lumMod val="75000"/>
                </a:schemeClr>
              </a:solidFill>
              <a:latin typeface="Arial" panose="020B0604020202020204" pitchFamily="34" charset="0"/>
              <a:cs typeface="Arial" panose="020B0604020202020204" pitchFamily="34" charset="0"/>
            </a:endParaRPr>
          </a:p>
          <a:p>
            <a:pPr marL="0" lvl="3" algn="ctr"/>
            <a:endParaRPr lang="pl-PL" sz="2000" dirty="0" smtClean="0">
              <a:solidFill>
                <a:schemeClr val="tx2">
                  <a:lumMod val="75000"/>
                </a:schemeClr>
              </a:solidFill>
              <a:latin typeface="Arial" panose="020B0604020202020204" pitchFamily="34" charset="0"/>
              <a:cs typeface="Arial" panose="020B0604020202020204" pitchFamily="34" charset="0"/>
            </a:endParaRPr>
          </a:p>
          <a:p>
            <a:pPr marL="0" lvl="3" algn="ctr"/>
            <a:r>
              <a:rPr lang="pl-PL" sz="2000" dirty="0" smtClean="0">
                <a:solidFill>
                  <a:schemeClr val="tx2">
                    <a:lumMod val="75000"/>
                  </a:schemeClr>
                </a:solidFill>
                <a:latin typeface="Arial" panose="020B0604020202020204" pitchFamily="34" charset="0"/>
                <a:cs typeface="Arial" panose="020B0604020202020204" pitchFamily="34" charset="0"/>
              </a:rPr>
              <a:t>Wszelkie </a:t>
            </a:r>
            <a:r>
              <a:rPr lang="pl-PL" sz="2000" dirty="0">
                <a:solidFill>
                  <a:schemeClr val="tx2">
                    <a:lumMod val="75000"/>
                  </a:schemeClr>
                </a:solidFill>
                <a:latin typeface="Arial" panose="020B0604020202020204" pitchFamily="34" charset="0"/>
                <a:cs typeface="Arial" panose="020B0604020202020204" pitchFamily="34" charset="0"/>
              </a:rPr>
              <a:t>dokumenty niezbędne do prawidłowego wypełnienia wniosku o dofinansowanie dostępne są na </a:t>
            </a:r>
            <a:r>
              <a:rPr lang="pl-PL" sz="2000" dirty="0" smtClean="0">
                <a:solidFill>
                  <a:schemeClr val="tx2">
                    <a:lumMod val="75000"/>
                  </a:schemeClr>
                </a:solidFill>
                <a:latin typeface="Arial" panose="020B0604020202020204" pitchFamily="34" charset="0"/>
                <a:cs typeface="Arial" panose="020B0604020202020204" pitchFamily="34" charset="0"/>
              </a:rPr>
              <a:t>stronie</a:t>
            </a:r>
          </a:p>
          <a:p>
            <a:pPr marL="0" lvl="3" algn="ctr"/>
            <a:r>
              <a:rPr lang="pl-PL" sz="2000" dirty="0">
                <a:latin typeface="Arial" panose="020B0604020202020204" pitchFamily="34" charset="0"/>
                <a:cs typeface="Arial" panose="020B0604020202020204" pitchFamily="34" charset="0"/>
                <a:hlinkClick r:id="rId6"/>
              </a:rPr>
              <a:t>http://</a:t>
            </a:r>
            <a:r>
              <a:rPr lang="pl-PL" sz="2000" dirty="0" smtClean="0">
                <a:latin typeface="Arial" panose="020B0604020202020204" pitchFamily="34" charset="0"/>
                <a:cs typeface="Arial" panose="020B0604020202020204" pitchFamily="34" charset="0"/>
                <a:hlinkClick r:id="rId6"/>
              </a:rPr>
              <a:t>rpo.wzp.pl/skorzystaj/nabory/15-inwestycje-przedsiebiorstw-wspierajace-rozwoj-regionalnych-specjalizacji-oraz-inteligentnych-specjalizacji-2</a:t>
            </a:r>
            <a:endParaRPr lang="pl-PL" sz="2000" dirty="0" smtClean="0">
              <a:latin typeface="Arial" panose="020B0604020202020204" pitchFamily="34" charset="0"/>
              <a:cs typeface="Arial" panose="020B0604020202020204" pitchFamily="34" charset="0"/>
            </a:endParaRPr>
          </a:p>
          <a:p>
            <a:pPr marL="0" lvl="3" algn="ctr"/>
            <a:endParaRPr lang="pl-PL" sz="1700" b="1" dirty="0" smtClean="0">
              <a:latin typeface="Arial" pitchFamily="34" charset="0"/>
              <a:cs typeface="Arial" pitchFamily="34" charset="0"/>
            </a:endParaRPr>
          </a:p>
          <a:p>
            <a:pPr lvl="0" algn="l"/>
            <a:endParaRPr lang="pl-PL" sz="1700" b="1" dirty="0" smtClean="0">
              <a:latin typeface="Arial" pitchFamily="34" charset="0"/>
              <a:cs typeface="Arial" pitchFamily="34" charset="0"/>
            </a:endParaRPr>
          </a:p>
          <a:p>
            <a:pPr lvl="0" algn="l"/>
            <a:endParaRPr lang="pl-PL" sz="1700" b="1" dirty="0" smtClean="0">
              <a:latin typeface="Arial" pitchFamily="34" charset="0"/>
              <a:cs typeface="Arial" pitchFamily="34" charset="0"/>
            </a:endParaRPr>
          </a:p>
          <a:p>
            <a:pPr lvl="0" algn="ctr">
              <a:buChar char="•"/>
            </a:pPr>
            <a:endParaRPr lang="pl-PL" sz="1700" dirty="0" smtClean="0">
              <a:latin typeface="Arial" pitchFamily="34" charset="0"/>
              <a:cs typeface="Arial" pitchFamily="34" charset="0"/>
            </a:endParaRPr>
          </a:p>
        </p:txBody>
      </p:sp>
      <p:sp>
        <p:nvSpPr>
          <p:cNvPr id="7" name="Prostokąt 6"/>
          <p:cNvSpPr/>
          <p:nvPr/>
        </p:nvSpPr>
        <p:spPr>
          <a:xfrm>
            <a:off x="5805378" y="153825"/>
            <a:ext cx="3124976" cy="338554"/>
          </a:xfrm>
          <a:prstGeom prst="rect">
            <a:avLst/>
          </a:prstGeom>
        </p:spPr>
        <p:txBody>
          <a:bodyPr wrap="square">
            <a:spAutoFit/>
          </a:bodyPr>
          <a:lstStyle/>
          <a:p>
            <a:pPr algn="ctr"/>
            <a:r>
              <a:rPr lang="pl-PL" sz="1600" b="1" u="sng" dirty="0">
                <a:latin typeface="Arial" pitchFamily="34" charset="0"/>
                <a:ea typeface="Batang" pitchFamily="18" charset="-127"/>
                <a:cs typeface="Arial" pitchFamily="34" charset="0"/>
              </a:rPr>
              <a:t>INFORMACJE O NABORZE</a:t>
            </a:r>
          </a:p>
        </p:txBody>
      </p:sp>
      <p:graphicFrame>
        <p:nvGraphicFramePr>
          <p:cNvPr id="8" name="Diagram 7"/>
          <p:cNvGraphicFramePr/>
          <p:nvPr>
            <p:extLst>
              <p:ext uri="{D42A27DB-BD31-4B8C-83A1-F6EECF244321}">
                <p14:modId xmlns:p14="http://schemas.microsoft.com/office/powerpoint/2010/main" xmlns="" val="2887090357"/>
              </p:ext>
            </p:extLst>
          </p:nvPr>
        </p:nvGraphicFramePr>
        <p:xfrm>
          <a:off x="2334381" y="4201376"/>
          <a:ext cx="4572391" cy="920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Obraz 8"/>
          <p:cNvPicPr>
            <a:picLocks noChangeAspect="1"/>
          </p:cNvPicPr>
          <p:nvPr/>
        </p:nvPicPr>
        <p:blipFill>
          <a:blip r:embed="rId12"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19359992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sp>
        <p:nvSpPr>
          <p:cNvPr id="6" name="Prostokąt 5"/>
          <p:cNvSpPr/>
          <p:nvPr/>
        </p:nvSpPr>
        <p:spPr>
          <a:xfrm>
            <a:off x="988827" y="1468400"/>
            <a:ext cx="7527851" cy="4376923"/>
          </a:xfrm>
          <a:prstGeom prst="rect">
            <a:avLst/>
          </a:prstGeom>
        </p:spPr>
        <p:txBody>
          <a:bodyPr/>
          <a:lstStyle/>
          <a:p>
            <a:pPr lvl="0" algn="ctr"/>
            <a:r>
              <a:rPr lang="pl-PL" sz="1700" b="1" dirty="0" smtClean="0">
                <a:latin typeface="Arial" pitchFamily="34" charset="0"/>
                <a:cs typeface="Arial" pitchFamily="34" charset="0"/>
              </a:rPr>
              <a:t>Strona Programu  </a:t>
            </a:r>
            <a:r>
              <a:rPr lang="pl-PL" sz="1700" b="1" dirty="0" err="1" smtClean="0">
                <a:latin typeface="Arial" pitchFamily="34" charset="0"/>
                <a:cs typeface="Arial" pitchFamily="34" charset="0"/>
                <a:hlinkClick r:id="rId5"/>
              </a:rPr>
              <a:t>www.rpo.wzp.pl</a:t>
            </a:r>
            <a:endParaRPr lang="pl-PL" sz="1700" b="1" dirty="0" smtClean="0">
              <a:latin typeface="Arial" pitchFamily="34" charset="0"/>
              <a:cs typeface="Arial" pitchFamily="34" charset="0"/>
            </a:endParaRPr>
          </a:p>
          <a:p>
            <a:pPr lvl="0" algn="ctr"/>
            <a:endParaRPr lang="pl-PL" sz="1700" b="1" dirty="0" smtClean="0">
              <a:latin typeface="Arial" pitchFamily="34" charset="0"/>
              <a:cs typeface="Arial" pitchFamily="34" charset="0"/>
            </a:endParaRPr>
          </a:p>
          <a:p>
            <a:pPr lvl="0" algn="l">
              <a:lnSpc>
                <a:spcPct val="150000"/>
              </a:lnSpc>
            </a:pPr>
            <a:r>
              <a:rPr lang="pl-PL" sz="1700" b="1" dirty="0" smtClean="0">
                <a:latin typeface="Arial" pitchFamily="34" charset="0"/>
                <a:cs typeface="Arial" pitchFamily="34" charset="0"/>
              </a:rPr>
              <a:t>1. Regulamin konkursu wraz załącznikami, w szczególności:</a:t>
            </a:r>
          </a:p>
          <a:p>
            <a:pPr lvl="0" algn="l">
              <a:lnSpc>
                <a:spcPct val="150000"/>
              </a:lnSpc>
            </a:pPr>
            <a:r>
              <a:rPr lang="pl-PL" sz="1700" b="1" dirty="0" smtClean="0">
                <a:latin typeface="Arial" pitchFamily="34" charset="0"/>
                <a:cs typeface="Arial" pitchFamily="34" charset="0"/>
              </a:rPr>
              <a:t>    - Instrukcja wypełniania wniosku o dofinansowanie (załącznik nr 1);</a:t>
            </a:r>
          </a:p>
          <a:p>
            <a:pPr lvl="0" algn="l">
              <a:lnSpc>
                <a:spcPct val="150000"/>
              </a:lnSpc>
            </a:pPr>
            <a:r>
              <a:rPr lang="pl-PL" sz="1700" b="1" dirty="0" smtClean="0">
                <a:latin typeface="Arial" pitchFamily="34" charset="0"/>
                <a:cs typeface="Arial" pitchFamily="34" charset="0"/>
              </a:rPr>
              <a:t>    - Kryteria wyboru projektów (załącznik nr 2),</a:t>
            </a:r>
          </a:p>
          <a:p>
            <a:pPr lvl="0">
              <a:lnSpc>
                <a:spcPct val="150000"/>
              </a:lnSpc>
            </a:pPr>
            <a:r>
              <a:rPr lang="pl-PL" sz="1700" b="1" dirty="0">
                <a:latin typeface="Arial" pitchFamily="34" charset="0"/>
                <a:cs typeface="Arial" pitchFamily="34" charset="0"/>
              </a:rPr>
              <a:t>2. Karty </a:t>
            </a:r>
            <a:r>
              <a:rPr lang="pl-PL" sz="1700" b="1" dirty="0" smtClean="0">
                <a:latin typeface="Arial" pitchFamily="34" charset="0"/>
                <a:cs typeface="Arial" pitchFamily="34" charset="0"/>
              </a:rPr>
              <a:t>oceny</a:t>
            </a:r>
          </a:p>
          <a:p>
            <a:pPr lvl="0" algn="l">
              <a:lnSpc>
                <a:spcPct val="150000"/>
              </a:lnSpc>
            </a:pPr>
            <a:r>
              <a:rPr lang="pl-PL" sz="1700" b="1" dirty="0" smtClean="0">
                <a:latin typeface="Arial" pitchFamily="34" charset="0"/>
                <a:cs typeface="Arial" pitchFamily="34" charset="0"/>
              </a:rPr>
              <a:t>3. Link do Serwisu Beneficjenta</a:t>
            </a:r>
          </a:p>
          <a:p>
            <a:pPr lvl="0" algn="l"/>
            <a:endParaRPr lang="pl-PL" sz="1700" b="1" dirty="0" smtClean="0">
              <a:latin typeface="Arial" pitchFamily="34" charset="0"/>
              <a:cs typeface="Arial" pitchFamily="34" charset="0"/>
            </a:endParaRPr>
          </a:p>
          <a:p>
            <a:pPr lvl="0" algn="l"/>
            <a:endParaRPr lang="pl-PL" sz="1700" b="1" dirty="0" smtClean="0">
              <a:latin typeface="Arial" pitchFamily="34" charset="0"/>
              <a:cs typeface="Arial" pitchFamily="34" charset="0"/>
            </a:endParaRPr>
          </a:p>
          <a:p>
            <a:pPr lvl="0" algn="l"/>
            <a:endParaRPr lang="pl-PL" sz="1700" b="1" dirty="0" smtClean="0">
              <a:latin typeface="Arial" pitchFamily="34" charset="0"/>
              <a:cs typeface="Arial" pitchFamily="34" charset="0"/>
            </a:endParaRPr>
          </a:p>
          <a:p>
            <a:pPr lvl="0" algn="ctr">
              <a:buChar char="•"/>
            </a:pPr>
            <a:endParaRPr lang="pl-PL" sz="1700" dirty="0" smtClean="0">
              <a:latin typeface="Arial" pitchFamily="34" charset="0"/>
              <a:cs typeface="Arial" pitchFamily="34" charset="0"/>
            </a:endParaRPr>
          </a:p>
        </p:txBody>
      </p:sp>
      <p:sp>
        <p:nvSpPr>
          <p:cNvPr id="7" name="Prostokąt 6"/>
          <p:cNvSpPr/>
          <p:nvPr/>
        </p:nvSpPr>
        <p:spPr>
          <a:xfrm>
            <a:off x="5999148" y="153825"/>
            <a:ext cx="2931205"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INFORMACJE O NABORZE</a:t>
            </a:r>
          </a:p>
        </p:txBody>
      </p:sp>
      <p:graphicFrame>
        <p:nvGraphicFramePr>
          <p:cNvPr id="8" name="Diagram 7"/>
          <p:cNvGraphicFramePr/>
          <p:nvPr>
            <p:extLst>
              <p:ext uri="{D42A27DB-BD31-4B8C-83A1-F6EECF244321}">
                <p14:modId xmlns:p14="http://schemas.microsoft.com/office/powerpoint/2010/main" xmlns="" val="2604167121"/>
              </p:ext>
            </p:extLst>
          </p:nvPr>
        </p:nvGraphicFramePr>
        <p:xfrm>
          <a:off x="2334381" y="4201376"/>
          <a:ext cx="4572391" cy="9209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Obraz 8"/>
          <p:cNvPicPr>
            <a:picLocks noChangeAspect="1"/>
          </p:cNvPicPr>
          <p:nvPr/>
        </p:nvPicPr>
        <p:blipFill>
          <a:blip r:embed="rId11"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sp>
        <p:nvSpPr>
          <p:cNvPr id="6" name="Prostokąt 5"/>
          <p:cNvSpPr/>
          <p:nvPr/>
        </p:nvSpPr>
        <p:spPr>
          <a:xfrm>
            <a:off x="5725682" y="153825"/>
            <a:ext cx="3204672"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Nabór  - podstawowe informacje</a:t>
            </a:r>
          </a:p>
        </p:txBody>
      </p:sp>
      <p:graphicFrame>
        <p:nvGraphicFramePr>
          <p:cNvPr id="7" name="Diagram 6"/>
          <p:cNvGraphicFramePr/>
          <p:nvPr/>
        </p:nvGraphicFramePr>
        <p:xfrm>
          <a:off x="738969" y="1612896"/>
          <a:ext cx="8242662" cy="1232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Diagram 8"/>
          <p:cNvGraphicFramePr/>
          <p:nvPr>
            <p:extLst>
              <p:ext uri="{D42A27DB-BD31-4B8C-83A1-F6EECF244321}">
                <p14:modId xmlns:p14="http://schemas.microsoft.com/office/powerpoint/2010/main" xmlns="" val="2060678573"/>
              </p:ext>
            </p:extLst>
          </p:nvPr>
        </p:nvGraphicFramePr>
        <p:xfrm>
          <a:off x="353682" y="4067798"/>
          <a:ext cx="8602311" cy="16342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 name="Obraz 8"/>
          <p:cNvPicPr>
            <a:picLocks noChangeAspect="1"/>
          </p:cNvPicPr>
          <p:nvPr/>
        </p:nvPicPr>
        <p:blipFill>
          <a:blip r:embed="rId15"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1270904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5" name="Prostokąt 4"/>
          <p:cNvSpPr/>
          <p:nvPr/>
        </p:nvSpPr>
        <p:spPr>
          <a:xfrm>
            <a:off x="4392538" y="153825"/>
            <a:ext cx="4537816"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PISEMNY WNIOSEK O PRZYZNANIE POMOCY</a:t>
            </a:r>
          </a:p>
        </p:txBody>
      </p:sp>
      <p:pic>
        <p:nvPicPr>
          <p:cNvPr id="11" name="Picture 3"/>
          <p:cNvPicPr>
            <a:picLocks noChangeAspect="1" noChangeArrowheads="1"/>
          </p:cNvPicPr>
          <p:nvPr/>
        </p:nvPicPr>
        <p:blipFill>
          <a:blip r:embed="rId3" cstate="print"/>
          <a:srcRect l="16675" t="27491" r="27712" b="9626"/>
          <a:stretch>
            <a:fillRect/>
          </a:stretch>
        </p:blipFill>
        <p:spPr bwMode="auto">
          <a:xfrm>
            <a:off x="535806" y="1689254"/>
            <a:ext cx="4606505" cy="4166952"/>
          </a:xfrm>
          <a:prstGeom prst="rect">
            <a:avLst/>
          </a:prstGeom>
          <a:noFill/>
          <a:ln w="9525">
            <a:noFill/>
            <a:miter lim="800000"/>
            <a:headEnd/>
            <a:tailEnd/>
          </a:ln>
          <a:effectLst>
            <a:outerShdw blurRad="50800" dist="101600" dir="2700000" algn="tl" rotWithShape="0">
              <a:prstClr val="black">
                <a:alpha val="40000"/>
              </a:prstClr>
            </a:outerShdw>
          </a:effectLst>
        </p:spPr>
      </p:pic>
      <p:sp>
        <p:nvSpPr>
          <p:cNvPr id="12" name="Strzałka w lewo 11"/>
          <p:cNvSpPr/>
          <p:nvPr/>
        </p:nvSpPr>
        <p:spPr>
          <a:xfrm>
            <a:off x="5298392" y="1606609"/>
            <a:ext cx="3110669" cy="2016808"/>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smtClean="0">
                <a:solidFill>
                  <a:schemeClr val="bg1"/>
                </a:solidFill>
                <a:latin typeface="Arial" pitchFamily="34" charset="0"/>
                <a:ea typeface="Batang" pitchFamily="18" charset="-127"/>
                <a:cs typeface="Arial" pitchFamily="34" charset="0"/>
              </a:rPr>
              <a:t>Przez pisemny wniosek o przyznanie pomocy rozumie się dokument, który generuje się po opublikowaniu wniosku o dofinansowanie w wersji elektronicznej w LSI2014. </a:t>
            </a:r>
            <a:endParaRPr lang="pl-PL" sz="1000" b="1" dirty="0">
              <a:solidFill>
                <a:schemeClr val="bg1"/>
              </a:solidFill>
              <a:latin typeface="Arial" pitchFamily="34" charset="0"/>
              <a:ea typeface="Batang" pitchFamily="18" charset="-127"/>
              <a:cs typeface="Arial" pitchFamily="34" charset="0"/>
            </a:endParaRPr>
          </a:p>
        </p:txBody>
      </p:sp>
      <p:sp>
        <p:nvSpPr>
          <p:cNvPr id="13" name="Strzałka w lewo 12"/>
          <p:cNvSpPr/>
          <p:nvPr/>
        </p:nvSpPr>
        <p:spPr>
          <a:xfrm>
            <a:off x="5348243" y="3955278"/>
            <a:ext cx="3110669" cy="2016808"/>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pl-PL" sz="1100" b="1" dirty="0" smtClean="0">
              <a:solidFill>
                <a:srgbClr val="002060"/>
              </a:solidFill>
              <a:latin typeface="Batang" pitchFamily="18" charset="-127"/>
              <a:ea typeface="Batang" pitchFamily="18" charset="-127"/>
            </a:endParaRPr>
          </a:p>
          <a:p>
            <a:pPr lvl="0" algn="ctr"/>
            <a:r>
              <a:rPr lang="pl-PL" sz="1000" b="1" dirty="0" smtClean="0">
                <a:solidFill>
                  <a:schemeClr val="bg1"/>
                </a:solidFill>
                <a:latin typeface="Arial" pitchFamily="34" charset="0"/>
                <a:ea typeface="Batang" pitchFamily="18" charset="-127"/>
                <a:cs typeface="Arial" pitchFamily="34" charset="0"/>
              </a:rPr>
              <a:t>W wersji papierowej należy złożyć jedynie przedmiotowy pisemny podpisany wniosek o przyznanie pomocy, nie zaś pełny wydruk wniosku o dofinansowanie. </a:t>
            </a:r>
          </a:p>
          <a:p>
            <a:pPr algn="ctr"/>
            <a:r>
              <a:rPr lang="pl-PL" sz="1100" b="1" dirty="0" smtClean="0">
                <a:solidFill>
                  <a:srgbClr val="002060"/>
                </a:solidFill>
                <a:latin typeface="Batang" pitchFamily="18" charset="-127"/>
                <a:ea typeface="Batang" pitchFamily="18" charset="-127"/>
              </a:rPr>
              <a:t> </a:t>
            </a:r>
            <a:endParaRPr lang="pl-PL" sz="1100" b="1" dirty="0">
              <a:solidFill>
                <a:srgbClr val="002060"/>
              </a:solidFill>
              <a:latin typeface="Batang" pitchFamily="18" charset="-127"/>
              <a:ea typeface="Batang" pitchFamily="18" charset="-127"/>
            </a:endParaRPr>
          </a:p>
        </p:txBody>
      </p:sp>
      <p:sp>
        <p:nvSpPr>
          <p:cNvPr id="14" name="Objaśnienie ze strzałką w dół 13"/>
          <p:cNvSpPr/>
          <p:nvPr/>
        </p:nvSpPr>
        <p:spPr>
          <a:xfrm>
            <a:off x="2136448" y="649480"/>
            <a:ext cx="4315626" cy="837487"/>
          </a:xfrm>
          <a:prstGeom prst="downArrow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l-PL" sz="1100" b="1" dirty="0" smtClean="0">
                <a:solidFill>
                  <a:schemeClr val="bg1"/>
                </a:solidFill>
                <a:latin typeface="Arial" pitchFamily="34" charset="0"/>
                <a:ea typeface="Batang" pitchFamily="18" charset="-127"/>
                <a:cs typeface="Arial" pitchFamily="34" charset="0"/>
              </a:rPr>
              <a:t>Treść </a:t>
            </a:r>
            <a:r>
              <a:rPr lang="pl-PL" sz="1100" b="1" u="sng" dirty="0" smtClean="0">
                <a:solidFill>
                  <a:schemeClr val="bg1"/>
                </a:solidFill>
                <a:latin typeface="Arial" pitchFamily="34" charset="0"/>
                <a:ea typeface="Batang" pitchFamily="18" charset="-127"/>
                <a:cs typeface="Arial" pitchFamily="34" charset="0"/>
              </a:rPr>
              <a:t>pisemnego wniosku </a:t>
            </a:r>
            <a:r>
              <a:rPr lang="pl-PL" sz="1100" b="1" dirty="0" smtClean="0">
                <a:solidFill>
                  <a:schemeClr val="bg1"/>
                </a:solidFill>
                <a:latin typeface="Arial" pitchFamily="34" charset="0"/>
                <a:ea typeface="Batang" pitchFamily="18" charset="-127"/>
                <a:cs typeface="Arial" pitchFamily="34" charset="0"/>
              </a:rPr>
              <a:t>o przyznanie pomocy zostanie wygenerowana w oparciu o następujący wzór:</a:t>
            </a:r>
          </a:p>
        </p:txBody>
      </p:sp>
      <p:pic>
        <p:nvPicPr>
          <p:cNvPr id="10" name="Obraz 9"/>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6"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7999"/>
          </a:xfrm>
          <a:prstGeom prst="rect">
            <a:avLst/>
          </a:prstGeom>
        </p:spPr>
      </p:pic>
      <p:sp>
        <p:nvSpPr>
          <p:cNvPr id="16" name="Prostokąt 15"/>
          <p:cNvSpPr/>
          <p:nvPr/>
        </p:nvSpPr>
        <p:spPr>
          <a:xfrm>
            <a:off x="6041877" y="186473"/>
            <a:ext cx="2887256" cy="323165"/>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Typy projektów </a:t>
            </a:r>
          </a:p>
        </p:txBody>
      </p:sp>
      <p:pic>
        <p:nvPicPr>
          <p:cNvPr id="11" name="Obraz 10"/>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2" name="Obraz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4" name="Prostokąt 13"/>
          <p:cNvSpPr/>
          <p:nvPr/>
        </p:nvSpPr>
        <p:spPr>
          <a:xfrm>
            <a:off x="797442" y="2169041"/>
            <a:ext cx="7538484" cy="2677656"/>
          </a:xfrm>
          <a:prstGeom prst="rect">
            <a:avLst/>
          </a:prstGeom>
        </p:spPr>
        <p:txBody>
          <a:bodyPr wrap="square">
            <a:spAutoFit/>
          </a:bodyPr>
          <a:lstStyle/>
          <a:p>
            <a:pPr lvl="0"/>
            <a:r>
              <a:rPr lang="pl-PL" sz="1400" b="1" dirty="0">
                <a:solidFill>
                  <a:schemeClr val="accent1"/>
                </a:solidFill>
                <a:latin typeface="Arial" pitchFamily="34" charset="0"/>
                <a:cs typeface="Arial" pitchFamily="34" charset="0"/>
              </a:rPr>
              <a:t>Innowacyjne inwestycje przedsiębiorstw </a:t>
            </a:r>
            <a:r>
              <a:rPr lang="pl-PL" sz="1400" dirty="0" smtClean="0">
                <a:latin typeface="Arial" pitchFamily="34" charset="0"/>
                <a:cs typeface="Arial" pitchFamily="34" charset="0"/>
              </a:rPr>
              <a:t>- projekty przedsiębiorstw zakładające rozwój innowacyjności i konkurencyjności w sektorze turystyki, w obszarze</a:t>
            </a:r>
          </a:p>
          <a:p>
            <a:pPr lvl="0">
              <a:buFontTx/>
              <a:buChar char="-"/>
            </a:pPr>
            <a:r>
              <a:rPr lang="pl-PL" sz="1400" b="1" dirty="0">
                <a:solidFill>
                  <a:schemeClr val="accent1"/>
                </a:solidFill>
                <a:latin typeface="Arial" pitchFamily="34" charset="0"/>
                <a:cs typeface="Arial" pitchFamily="34" charset="0"/>
              </a:rPr>
              <a:t> turystyki wodnej, </a:t>
            </a:r>
          </a:p>
          <a:p>
            <a:pPr lvl="0">
              <a:buFontTx/>
              <a:buChar char="-"/>
            </a:pPr>
            <a:r>
              <a:rPr lang="pl-PL" sz="1400" b="1" dirty="0">
                <a:solidFill>
                  <a:schemeClr val="accent1"/>
                </a:solidFill>
                <a:latin typeface="Arial" pitchFamily="34" charset="0"/>
                <a:cs typeface="Arial" pitchFamily="34" charset="0"/>
              </a:rPr>
              <a:t> turystyki aktywnej (w tym w szczególności turystyki rowerowej), </a:t>
            </a:r>
          </a:p>
          <a:p>
            <a:pPr lvl="0">
              <a:buFontTx/>
              <a:buChar char="-"/>
            </a:pPr>
            <a:r>
              <a:rPr lang="pl-PL" sz="1400" b="1" dirty="0">
                <a:solidFill>
                  <a:schemeClr val="accent1"/>
                </a:solidFill>
                <a:latin typeface="Arial" pitchFamily="34" charset="0"/>
                <a:cs typeface="Arial" pitchFamily="34" charset="0"/>
              </a:rPr>
              <a:t> turystyki poznawczej i kulturowej.</a:t>
            </a:r>
          </a:p>
          <a:p>
            <a:pPr lvl="0"/>
            <a:endParaRPr lang="pl-PL" sz="1400" dirty="0" smtClean="0">
              <a:latin typeface="Arial" pitchFamily="34" charset="0"/>
              <a:cs typeface="Arial" pitchFamily="34" charset="0"/>
            </a:endParaRPr>
          </a:p>
          <a:p>
            <a:pPr lvl="0" algn="just"/>
            <a:r>
              <a:rPr lang="pl-PL" sz="1400" dirty="0" smtClean="0">
                <a:latin typeface="Arial" pitchFamily="34" charset="0"/>
                <a:cs typeface="Arial" pitchFamily="34" charset="0"/>
              </a:rPr>
              <a:t>Wsparciem objęte będą projekty wpływające </a:t>
            </a:r>
            <a:r>
              <a:rPr lang="pl-PL" sz="1400" b="1" dirty="0" smtClean="0">
                <a:solidFill>
                  <a:schemeClr val="accent1"/>
                </a:solidFill>
                <a:latin typeface="Arial" pitchFamily="34" charset="0"/>
                <a:cs typeface="Arial" pitchFamily="34" charset="0"/>
              </a:rPr>
              <a:t>na wzrost atrakcyjności turystycznej regionu </a:t>
            </a:r>
            <a:r>
              <a:rPr lang="pl-PL" sz="1400" dirty="0" smtClean="0">
                <a:latin typeface="Arial" pitchFamily="34" charset="0"/>
                <a:cs typeface="Arial" pitchFamily="34" charset="0"/>
              </a:rPr>
              <a:t>oraz wpisująca się w obszary wskazane w dokumencie strategicznym </a:t>
            </a:r>
            <a:r>
              <a:rPr lang="pl-PL" sz="1400" i="1" u="sng" dirty="0" smtClean="0">
                <a:latin typeface="Arial" pitchFamily="34" charset="0"/>
                <a:cs typeface="Arial" pitchFamily="34" charset="0"/>
              </a:rPr>
              <a:t>„Polityka Samorządu Województwa Zachodniopomorskiego w sektorze turystyki”</a:t>
            </a:r>
            <a:r>
              <a:rPr lang="pl-PL" sz="1400" dirty="0" smtClean="0">
                <a:latin typeface="Arial" pitchFamily="34" charset="0"/>
                <a:cs typeface="Arial" pitchFamily="34" charset="0"/>
              </a:rPr>
              <a:t> (załącznik nr 5 do regulaminu), przyjętym Uchwałą Zarządu WZ nr 786/16 z dnia 17 maja 2016 r. </a:t>
            </a:r>
            <a:r>
              <a:rPr lang="pl-PL" sz="1400" b="1" dirty="0">
                <a:solidFill>
                  <a:schemeClr val="accent1"/>
                </a:solidFill>
                <a:latin typeface="Arial" pitchFamily="34" charset="0"/>
                <a:cs typeface="Arial" pitchFamily="34" charset="0"/>
              </a:rPr>
              <a:t>wyłącznie w obszarach turystyki wskazanych powyżej.</a:t>
            </a:r>
          </a:p>
          <a:p>
            <a:pPr lvl="0" algn="just"/>
            <a:endParaRPr lang="pl-PL" sz="1400" dirty="0" smtClean="0">
              <a:latin typeface="Arial" pitchFamily="34" charset="0"/>
              <a:cs typeface="Arial" pitchFamily="34" charset="0"/>
            </a:endParaRPr>
          </a:p>
        </p:txBody>
      </p:sp>
      <p:pic>
        <p:nvPicPr>
          <p:cNvPr id="8" name="Obraz 8"/>
          <p:cNvPicPr>
            <a:picLocks noChangeAspect="1"/>
          </p:cNvPicPr>
          <p:nvPr/>
        </p:nvPicPr>
        <p:blipFill>
          <a:blip r:embed="rId5" cstate="print"/>
          <a:srcRect/>
          <a:stretch>
            <a:fillRect/>
          </a:stretch>
        </p:blipFill>
        <p:spPr bwMode="auto">
          <a:xfrm>
            <a:off x="196751"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161496250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4" name="Prostokąt 3"/>
          <p:cNvSpPr/>
          <p:nvPr/>
        </p:nvSpPr>
        <p:spPr>
          <a:xfrm>
            <a:off x="5725682" y="153825"/>
            <a:ext cx="3204672"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Nabór  - podstawowe informacje</a:t>
            </a:r>
          </a:p>
        </p:txBody>
      </p:sp>
      <p:sp>
        <p:nvSpPr>
          <p:cNvPr id="4100" name="AutoShape 4" descr="Znalezione obrazy dla zapytania podpsianie umowy czerwony lud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4102" name="AutoShape 6" descr="Znalezione obrazy dla zapytania podpsianie umowy czerwony lud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 name="Obraz 9"/>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1" name="Obraz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graphicFrame>
        <p:nvGraphicFramePr>
          <p:cNvPr id="14" name="Diagram 13"/>
          <p:cNvGraphicFramePr/>
          <p:nvPr/>
        </p:nvGraphicFramePr>
        <p:xfrm>
          <a:off x="681084" y="2102265"/>
          <a:ext cx="7958714" cy="37349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Diagram 14"/>
          <p:cNvGraphicFramePr/>
          <p:nvPr/>
        </p:nvGraphicFramePr>
        <p:xfrm>
          <a:off x="3028436" y="762590"/>
          <a:ext cx="5391510" cy="116456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 name="Obraz 8"/>
          <p:cNvPicPr>
            <a:picLocks noChangeAspect="1"/>
          </p:cNvPicPr>
          <p:nvPr/>
        </p:nvPicPr>
        <p:blipFill>
          <a:blip r:embed="rId15"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4" name="Prostokąt 3"/>
          <p:cNvSpPr/>
          <p:nvPr/>
        </p:nvSpPr>
        <p:spPr>
          <a:xfrm>
            <a:off x="7845039" y="153825"/>
            <a:ext cx="1085314"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LSI2014</a:t>
            </a:r>
          </a:p>
        </p:txBody>
      </p:sp>
      <p:sp>
        <p:nvSpPr>
          <p:cNvPr id="6" name="Prostokąt 5"/>
          <p:cNvSpPr/>
          <p:nvPr/>
        </p:nvSpPr>
        <p:spPr>
          <a:xfrm>
            <a:off x="2038004" y="476990"/>
            <a:ext cx="6892349" cy="1600438"/>
          </a:xfrm>
          <a:prstGeom prst="rect">
            <a:avLst/>
          </a:prstGeom>
        </p:spPr>
        <p:txBody>
          <a:bodyPr wrap="square">
            <a:spAutoFit/>
          </a:bodyPr>
          <a:lstStyle/>
          <a:p>
            <a:pPr marL="228600" indent="-228600" algn="just"/>
            <a:r>
              <a:rPr lang="pl-PL" sz="1400" dirty="0" smtClean="0">
                <a:latin typeface="Arial" panose="020B0604020202020204" pitchFamily="34" charset="0"/>
                <a:ea typeface="Batang" pitchFamily="18" charset="-127"/>
                <a:cs typeface="Arial" panose="020B0604020202020204" pitchFamily="34" charset="0"/>
              </a:rPr>
              <a:t>Wniosek o dofinansowanie musi być sporządzony w Serwisie Beneficjenta poprzez</a:t>
            </a:r>
          </a:p>
          <a:p>
            <a:pPr marL="228600" indent="-228600" algn="just"/>
            <a:r>
              <a:rPr lang="pl-PL" sz="1400" dirty="0" smtClean="0">
                <a:latin typeface="Arial" panose="020B0604020202020204" pitchFamily="34" charset="0"/>
                <a:ea typeface="Batang" pitchFamily="18" charset="-127"/>
                <a:cs typeface="Arial" panose="020B0604020202020204" pitchFamily="34" charset="0"/>
              </a:rPr>
              <a:t>wypełnienie on-line właściwego formularza. </a:t>
            </a:r>
          </a:p>
          <a:p>
            <a:pPr algn="just"/>
            <a:r>
              <a:rPr lang="pl-PL" sz="1400" dirty="0" smtClean="0">
                <a:latin typeface="Arial" panose="020B0604020202020204" pitchFamily="34" charset="0"/>
                <a:ea typeface="Batang" pitchFamily="18" charset="-127"/>
                <a:cs typeface="Arial" panose="020B0604020202020204" pitchFamily="34" charset="0"/>
              </a:rPr>
              <a:t>Dostęp do Serwisu Beneficjenta jest możliwy za pośrednictwem strony internetowej </a:t>
            </a:r>
            <a:r>
              <a:rPr lang="pl-PL" sz="1400" dirty="0" smtClean="0">
                <a:solidFill>
                  <a:schemeClr val="accent2"/>
                </a:solidFill>
                <a:latin typeface="Arial" panose="020B0604020202020204" pitchFamily="34" charset="0"/>
                <a:ea typeface="Batang" pitchFamily="18" charset="-127"/>
                <a:cs typeface="Arial" panose="020B0604020202020204" pitchFamily="34" charset="0"/>
                <a:hlinkClick r:id="rId3"/>
              </a:rPr>
              <a:t>www.rpo.wzp.pl</a:t>
            </a:r>
            <a:r>
              <a:rPr lang="pl-PL" sz="1400" dirty="0" smtClean="0">
                <a:latin typeface="Arial" panose="020B0604020202020204" pitchFamily="34" charset="0"/>
                <a:ea typeface="Batang" pitchFamily="18" charset="-127"/>
                <a:cs typeface="Arial" panose="020B0604020202020204" pitchFamily="34" charset="0"/>
              </a:rPr>
              <a:t> lub bezpośrednio poprzez adres  </a:t>
            </a:r>
            <a:r>
              <a:rPr lang="pl-PL" sz="1400" dirty="0" smtClean="0">
                <a:solidFill>
                  <a:srgbClr val="0070C0"/>
                </a:solidFill>
                <a:latin typeface="Arial" panose="020B0604020202020204" pitchFamily="34" charset="0"/>
                <a:ea typeface="Batang" pitchFamily="18" charset="-127"/>
                <a:cs typeface="Arial" panose="020B0604020202020204" pitchFamily="34" charset="0"/>
                <a:hlinkClick r:id="rId4"/>
              </a:rPr>
              <a:t>https://beneficjent.wzp.pl</a:t>
            </a:r>
            <a:r>
              <a:rPr lang="pl-PL" sz="1400" dirty="0" smtClean="0">
                <a:solidFill>
                  <a:srgbClr val="0070C0"/>
                </a:solidFill>
                <a:latin typeface="Arial" panose="020B0604020202020204" pitchFamily="34" charset="0"/>
                <a:ea typeface="Batang" pitchFamily="18" charset="-127"/>
                <a:cs typeface="Arial" panose="020B0604020202020204" pitchFamily="34" charset="0"/>
              </a:rPr>
              <a:t>.</a:t>
            </a:r>
          </a:p>
          <a:p>
            <a:pPr algn="just"/>
            <a:endParaRPr lang="pl-PL" sz="1400" dirty="0" smtClean="0">
              <a:latin typeface="Arial" panose="020B0604020202020204" pitchFamily="34" charset="0"/>
              <a:ea typeface="Batang" pitchFamily="18" charset="-127"/>
              <a:cs typeface="Arial" panose="020B0604020202020204" pitchFamily="34" charset="0"/>
            </a:endParaRPr>
          </a:p>
          <a:p>
            <a:pPr algn="just"/>
            <a:r>
              <a:rPr lang="pl-PL" sz="1400" dirty="0" smtClean="0">
                <a:latin typeface="Arial" panose="020B0604020202020204" pitchFamily="34" charset="0"/>
                <a:ea typeface="Batang" pitchFamily="18" charset="-127"/>
                <a:cs typeface="Arial" panose="020B0604020202020204" pitchFamily="34" charset="0"/>
              </a:rPr>
              <a:t>Przed przystąpieniem do wypełnienia wniosku o dofinansowanie należy założyć konto w </a:t>
            </a:r>
            <a:r>
              <a:rPr lang="pl-PL" sz="1400" dirty="0">
                <a:latin typeface="Arial" panose="020B0604020202020204" pitchFamily="34" charset="0"/>
                <a:ea typeface="Batang" pitchFamily="18" charset="-127"/>
                <a:cs typeface="Arial" panose="020B0604020202020204" pitchFamily="34" charset="0"/>
              </a:rPr>
              <a:t>Serwisie Beneficjenta. </a:t>
            </a: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75907" y="2179674"/>
            <a:ext cx="7111789" cy="392471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Obraz 9"/>
          <p:cNvPicPr/>
          <p:nvPr/>
        </p:nvPicPr>
        <p:blipFill>
          <a:blip r:embed="rId6" cstate="print"/>
          <a:srcRect/>
          <a:stretch>
            <a:fillRect/>
          </a:stretch>
        </p:blipFill>
        <p:spPr bwMode="auto">
          <a:xfrm>
            <a:off x="1958969" y="6219243"/>
            <a:ext cx="5760720" cy="488124"/>
          </a:xfrm>
          <a:prstGeom prst="rect">
            <a:avLst/>
          </a:prstGeom>
          <a:noFill/>
          <a:ln w="9525">
            <a:noFill/>
            <a:miter lim="800000"/>
            <a:headEnd/>
            <a:tailEnd/>
          </a:ln>
        </p:spPr>
      </p:pic>
      <p:pic>
        <p:nvPicPr>
          <p:cNvPr id="11" name="Obraz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2" name="Obraz 8"/>
          <p:cNvPicPr>
            <a:picLocks noChangeAspect="1"/>
          </p:cNvPicPr>
          <p:nvPr/>
        </p:nvPicPr>
        <p:blipFill>
          <a:blip r:embed="rId8"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37229823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796136" y="194087"/>
            <a:ext cx="2533440" cy="717662"/>
          </a:xfrm>
          <a:prstGeom prst="rect">
            <a:avLst/>
          </a:prstGeom>
        </p:spPr>
      </p:pic>
      <p:sp>
        <p:nvSpPr>
          <p:cNvPr id="10" name="Prostokąt 9"/>
          <p:cNvSpPr/>
          <p:nvPr/>
        </p:nvSpPr>
        <p:spPr>
          <a:xfrm>
            <a:off x="1794618" y="935664"/>
            <a:ext cx="7075916" cy="738664"/>
          </a:xfrm>
          <a:prstGeom prst="rect">
            <a:avLst/>
          </a:prstGeom>
        </p:spPr>
        <p:txBody>
          <a:bodyPr wrap="square">
            <a:spAutoFit/>
          </a:bodyPr>
          <a:lstStyle/>
          <a:p>
            <a:pPr algn="ctr"/>
            <a:r>
              <a:rPr lang="pl-PL" sz="1400" dirty="0" smtClean="0">
                <a:latin typeface="TitilliumText25L"/>
              </a:rPr>
              <a:t>W celu wypełnienia wniosku o dofinansowanie należy po zalogowaniu do Serwisu Beneficjenta wybrać opcję „utwórz nowy wniosek”, następnie zapisać go pod określoną nazwą w Teczce projektu (istniejącej lub nowej).</a:t>
            </a:r>
            <a:endParaRPr lang="pl-PL" sz="1400" dirty="0">
              <a:latin typeface="TitilliumText25L"/>
            </a:endParaRPr>
          </a:p>
        </p:txBody>
      </p:sp>
      <p:pic>
        <p:nvPicPr>
          <p:cNvPr id="1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85421" y="1872117"/>
            <a:ext cx="7581000" cy="44293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Obraz 8"/>
          <p:cNvPicPr>
            <a:picLocks noChangeAspect="1"/>
          </p:cNvPicPr>
          <p:nvPr/>
        </p:nvPicPr>
        <p:blipFill>
          <a:blip r:embed="rId8" cstate="print"/>
          <a:srcRect/>
          <a:stretch>
            <a:fillRect/>
          </a:stretch>
        </p:blipFill>
        <p:spPr bwMode="auto">
          <a:xfrm>
            <a:off x="0" y="-171400"/>
            <a:ext cx="1762095" cy="1370072"/>
          </a:xfrm>
          <a:prstGeom prst="rect">
            <a:avLst/>
          </a:prstGeom>
          <a:noFill/>
          <a:ln w="9525">
            <a:noFill/>
            <a:miter lim="800000"/>
            <a:headEnd/>
            <a:tailEnd/>
          </a:ln>
        </p:spPr>
      </p:pic>
      <p:sp>
        <p:nvSpPr>
          <p:cNvPr id="20" name="Prostokąt 19"/>
          <p:cNvSpPr/>
          <p:nvPr/>
        </p:nvSpPr>
        <p:spPr>
          <a:xfrm>
            <a:off x="6347637" y="159489"/>
            <a:ext cx="2551814" cy="784830"/>
          </a:xfrm>
          <a:prstGeom prst="rect">
            <a:avLst/>
          </a:prstGeom>
        </p:spPr>
        <p:txBody>
          <a:bodyPr wrap="square">
            <a:spAutoFit/>
          </a:bodyPr>
          <a:lstStyle/>
          <a:p>
            <a:pPr algn="ctr"/>
            <a:r>
              <a:rPr lang="pl-PL" sz="1500" b="1" u="sng" dirty="0" smtClean="0">
                <a:latin typeface="Arial" pitchFamily="34" charset="0"/>
                <a:cs typeface="Arial" pitchFamily="34" charset="0"/>
              </a:rPr>
              <a:t>Wniosek o dofinansowanie</a:t>
            </a:r>
            <a:br>
              <a:rPr lang="pl-PL" sz="1500" b="1" u="sng" dirty="0" smtClean="0">
                <a:latin typeface="Arial" pitchFamily="34" charset="0"/>
                <a:cs typeface="Arial" pitchFamily="34" charset="0"/>
              </a:rPr>
            </a:br>
            <a:r>
              <a:rPr lang="pl-PL" sz="1500" b="1" u="sng" dirty="0" smtClean="0">
                <a:latin typeface="Arial" pitchFamily="34" charset="0"/>
                <a:cs typeface="Arial" pitchFamily="34" charset="0"/>
              </a:rPr>
              <a:t> dla działania 1.5</a:t>
            </a:r>
          </a:p>
        </p:txBody>
      </p:sp>
    </p:spTree>
    <p:extLst>
      <p:ext uri="{BB962C8B-B14F-4D97-AF65-F5344CB8AC3E}">
        <p14:creationId xmlns:p14="http://schemas.microsoft.com/office/powerpoint/2010/main" xmlns="" val="26873814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839658" y="2025411"/>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pic>
        <p:nvPicPr>
          <p:cNvPr id="10" name="Obraz 8"/>
          <p:cNvPicPr>
            <a:picLocks noChangeAspect="1"/>
          </p:cNvPicPr>
          <p:nvPr/>
        </p:nvPicPr>
        <p:blipFill>
          <a:blip r:embed="rId7" cstate="print"/>
          <a:srcRect/>
          <a:stretch>
            <a:fillRect/>
          </a:stretch>
        </p:blipFill>
        <p:spPr bwMode="auto">
          <a:xfrm>
            <a:off x="1" y="-171400"/>
            <a:ext cx="1296566" cy="1008112"/>
          </a:xfrm>
          <a:prstGeom prst="rect">
            <a:avLst/>
          </a:prstGeom>
          <a:noFill/>
          <a:ln w="9525">
            <a:noFill/>
            <a:miter lim="800000"/>
            <a:headEnd/>
            <a:tailEnd/>
          </a:ln>
        </p:spPr>
      </p:pic>
      <p:pic>
        <p:nvPicPr>
          <p:cNvPr id="1026" name="Picture 2" descr="C:\Users\awasilewska\AppData\Local\Microsoft\Windows\Temporary Internet Files\Content.Outlook\ZFKKZTQJ\Beztytułu (2).png"/>
          <p:cNvPicPr>
            <a:picLocks noChangeAspect="1" noChangeArrowheads="1"/>
          </p:cNvPicPr>
          <p:nvPr/>
        </p:nvPicPr>
        <p:blipFill>
          <a:blip r:embed="rId8" cstate="print"/>
          <a:srcRect/>
          <a:stretch>
            <a:fillRect/>
          </a:stretch>
        </p:blipFill>
        <p:spPr bwMode="auto">
          <a:xfrm>
            <a:off x="616688" y="738712"/>
            <a:ext cx="8418590" cy="5853473"/>
          </a:xfrm>
          <a:prstGeom prst="rect">
            <a:avLst/>
          </a:prstGeom>
          <a:noFill/>
        </p:spPr>
      </p:pic>
    </p:spTree>
    <p:extLst>
      <p:ext uri="{BB962C8B-B14F-4D97-AF65-F5344CB8AC3E}">
        <p14:creationId xmlns:p14="http://schemas.microsoft.com/office/powerpoint/2010/main" xmlns="" val="26571819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1276"/>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10" name="Prostokąt 9"/>
          <p:cNvSpPr/>
          <p:nvPr/>
        </p:nvSpPr>
        <p:spPr>
          <a:xfrm>
            <a:off x="5436096" y="404665"/>
            <a:ext cx="3456384" cy="369332"/>
          </a:xfrm>
          <a:prstGeom prst="rect">
            <a:avLst/>
          </a:prstGeom>
        </p:spPr>
        <p:txBody>
          <a:bodyPr wrap="square">
            <a:spAutoFit/>
          </a:bodyPr>
          <a:lstStyle/>
          <a:p>
            <a:r>
              <a:rPr lang="pl-PL" b="1" dirty="0" smtClean="0">
                <a:solidFill>
                  <a:schemeClr val="tx2">
                    <a:lumMod val="75000"/>
                  </a:schemeClr>
                </a:solidFill>
                <a:latin typeface="TitilliumText25L"/>
              </a:rPr>
              <a:t> </a:t>
            </a:r>
            <a:r>
              <a:rPr lang="pl-PL" sz="1500" b="1" u="sng" dirty="0" smtClean="0">
                <a:latin typeface="TitilliumText25L"/>
              </a:rPr>
              <a:t>A. Informacje o projekcie</a:t>
            </a:r>
          </a:p>
        </p:txBody>
      </p:sp>
      <p:sp>
        <p:nvSpPr>
          <p:cNvPr id="16" name="pole tekstowe 15"/>
          <p:cNvSpPr txBox="1"/>
          <p:nvPr/>
        </p:nvSpPr>
        <p:spPr>
          <a:xfrm>
            <a:off x="1435395" y="1998921"/>
            <a:ext cx="6697560" cy="2653419"/>
          </a:xfrm>
          <a:prstGeom prst="rect">
            <a:avLst/>
          </a:prstGeom>
          <a:noFill/>
        </p:spPr>
        <p:txBody>
          <a:bodyPr wrap="square" rtlCol="0">
            <a:spAutoFit/>
          </a:bodyPr>
          <a:lstStyle/>
          <a:p>
            <a:pPr marL="0" lvl="3" algn="just">
              <a:lnSpc>
                <a:spcPct val="114000"/>
              </a:lnSpc>
            </a:pPr>
            <a:r>
              <a:rPr lang="pl-PL" sz="1400" dirty="0" smtClean="0">
                <a:latin typeface="Arial" pitchFamily="34" charset="0"/>
                <a:cs typeface="Arial" pitchFamily="34" charset="0"/>
              </a:rPr>
              <a:t>Sekcja </a:t>
            </a:r>
            <a:r>
              <a:rPr lang="pl-PL" sz="1400" b="1" dirty="0" smtClean="0">
                <a:latin typeface="Arial" pitchFamily="34" charset="0"/>
                <a:cs typeface="Arial" pitchFamily="34" charset="0"/>
              </a:rPr>
              <a:t>A. Informacje o projekcie </a:t>
            </a:r>
            <a:r>
              <a:rPr lang="pl-PL" sz="1400" dirty="0" smtClean="0">
                <a:latin typeface="Arial" pitchFamily="34" charset="0"/>
                <a:cs typeface="Arial" pitchFamily="34" charset="0"/>
              </a:rPr>
              <a:t>zawiera następujące informacje:</a:t>
            </a:r>
          </a:p>
          <a:p>
            <a:pPr marL="0" lvl="3" algn="just">
              <a:lnSpc>
                <a:spcPct val="114000"/>
              </a:lnSpc>
            </a:pPr>
            <a:endParaRPr lang="pl-PL" sz="1400" dirty="0" smtClean="0">
              <a:latin typeface="Arial" pitchFamily="34" charset="0"/>
              <a:cs typeface="Arial" pitchFamily="34" charset="0"/>
            </a:endParaRP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A.1 Okres realizacji projektu</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A.3 Charakter projektu: stacjonarny/niestacjonarny</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A.4 Miejsce realizacji projektu</a:t>
            </a:r>
          </a:p>
          <a:p>
            <a:pPr marL="284163" lvl="3" indent="-284163" algn="just">
              <a:lnSpc>
                <a:spcPct val="114000"/>
              </a:lnSpc>
              <a:buFont typeface="Wingdings" pitchFamily="2" charset="2"/>
              <a:buChar char="Ø"/>
            </a:pPr>
            <a:r>
              <a:rPr lang="pl-PL" sz="1400" dirty="0" smtClean="0">
                <a:latin typeface="Arial" pitchFamily="34" charset="0"/>
                <a:cs typeface="Arial" pitchFamily="34" charset="0"/>
              </a:rPr>
              <a:t>A.5 Realizacja projektu </a:t>
            </a:r>
            <a:r>
              <a:rPr lang="pl-PL" sz="1400" dirty="0">
                <a:latin typeface="Arial" pitchFamily="34" charset="0"/>
                <a:cs typeface="Arial" pitchFamily="34" charset="0"/>
              </a:rPr>
              <a:t>na terenie Specjalnej Strefy </a:t>
            </a:r>
            <a:r>
              <a:rPr lang="pl-PL" sz="1400" dirty="0" smtClean="0">
                <a:latin typeface="Arial" pitchFamily="34" charset="0"/>
                <a:cs typeface="Arial" pitchFamily="34" charset="0"/>
              </a:rPr>
              <a:t>Włączenia</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A.8 Kontrakt </a:t>
            </a:r>
            <a:r>
              <a:rPr lang="pl-PL" sz="1400" dirty="0">
                <a:latin typeface="Arial" pitchFamily="34" charset="0"/>
                <a:cs typeface="Arial" pitchFamily="34" charset="0"/>
              </a:rPr>
              <a:t>Samorządowy</a:t>
            </a:r>
            <a:endParaRPr lang="pl-PL" sz="1400" dirty="0" smtClean="0">
              <a:latin typeface="Arial" pitchFamily="34" charset="0"/>
              <a:cs typeface="Arial" pitchFamily="34" charset="0"/>
            </a:endParaRPr>
          </a:p>
          <a:p>
            <a:pPr marL="284400" lvl="3" indent="-284400" algn="just">
              <a:lnSpc>
                <a:spcPct val="114000"/>
              </a:lnSpc>
              <a:buFont typeface="Wingdings" pitchFamily="2" charset="2"/>
              <a:buChar char="Ø"/>
            </a:pPr>
            <a:r>
              <a:rPr lang="pl-PL" sz="1400" dirty="0">
                <a:latin typeface="Arial" pitchFamily="34" charset="0"/>
                <a:cs typeface="Arial" pitchFamily="34" charset="0"/>
              </a:rPr>
              <a:t>A.10 Program Rewitalizacji</a:t>
            </a:r>
            <a:endParaRPr lang="pl-PL" sz="1400" dirty="0" smtClean="0">
              <a:latin typeface="Arial" pitchFamily="34" charset="0"/>
              <a:cs typeface="Arial" pitchFamily="34" charset="0"/>
            </a:endParaRPr>
          </a:p>
          <a:p>
            <a:pPr marL="284400" lvl="3" indent="-284400" algn="just">
              <a:lnSpc>
                <a:spcPct val="114000"/>
              </a:lnSpc>
              <a:buFont typeface="Wingdings" pitchFamily="2" charset="2"/>
              <a:buChar char="Ø"/>
            </a:pPr>
            <a:r>
              <a:rPr lang="pl-PL" sz="1400" dirty="0">
                <a:latin typeface="Arial" pitchFamily="34" charset="0"/>
                <a:cs typeface="Arial" pitchFamily="34" charset="0"/>
              </a:rPr>
              <a:t>A.12 Pomocy </a:t>
            </a:r>
            <a:r>
              <a:rPr lang="pl-PL" sz="1400" dirty="0" smtClean="0">
                <a:latin typeface="Arial" pitchFamily="34" charset="0"/>
                <a:cs typeface="Arial" pitchFamily="34" charset="0"/>
              </a:rPr>
              <a:t>publiczna</a:t>
            </a:r>
          </a:p>
          <a:p>
            <a:pPr marL="284400" lvl="3" indent="-284400" algn="just">
              <a:lnSpc>
                <a:spcPct val="114000"/>
              </a:lnSpc>
              <a:buFont typeface="Wingdings" pitchFamily="2" charset="2"/>
              <a:buChar char="Ø"/>
            </a:pPr>
            <a:endParaRPr lang="pl-PL" sz="2000" dirty="0">
              <a:solidFill>
                <a:schemeClr val="tx2">
                  <a:lumMod val="75000"/>
                </a:schemeClr>
              </a:solidFill>
              <a:latin typeface="TitilliumText25L"/>
            </a:endParaRPr>
          </a:p>
        </p:txBody>
      </p:sp>
      <p:pic>
        <p:nvPicPr>
          <p:cNvPr id="12" name="Obraz 8"/>
          <p:cNvPicPr>
            <a:picLocks noChangeAspect="1"/>
          </p:cNvPicPr>
          <p:nvPr/>
        </p:nvPicPr>
        <p:blipFill>
          <a:blip r:embed="rId7" cstate="print"/>
          <a:srcRect/>
          <a:stretch>
            <a:fillRect/>
          </a:stretch>
        </p:blipFill>
        <p:spPr bwMode="auto">
          <a:xfrm>
            <a:off x="107504"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33043228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16" name="pole tekstowe 15"/>
          <p:cNvSpPr txBox="1"/>
          <p:nvPr/>
        </p:nvSpPr>
        <p:spPr>
          <a:xfrm>
            <a:off x="579631" y="1608287"/>
            <a:ext cx="8290903" cy="3464923"/>
          </a:xfrm>
          <a:prstGeom prst="rect">
            <a:avLst/>
          </a:prstGeom>
          <a:noFill/>
        </p:spPr>
        <p:txBody>
          <a:bodyPr wrap="square" rtlCol="0">
            <a:spAutoFit/>
          </a:bodyPr>
          <a:lstStyle/>
          <a:p>
            <a:pPr marL="284400" lvl="3" indent="-284400" algn="just">
              <a:lnSpc>
                <a:spcPct val="114000"/>
              </a:lnSpc>
              <a:spcAft>
                <a:spcPts val="600"/>
              </a:spcAft>
              <a:buFont typeface="Wingdings" pitchFamily="2" charset="2"/>
              <a:buChar char="Ø"/>
            </a:pPr>
            <a:r>
              <a:rPr lang="pl-PL" sz="1400" dirty="0" smtClean="0">
                <a:solidFill>
                  <a:schemeClr val="accent1"/>
                </a:solidFill>
                <a:latin typeface="Arial" pitchFamily="34" charset="0"/>
                <a:cs typeface="Arial" pitchFamily="34" charset="0"/>
              </a:rPr>
              <a:t>A.12 Pomocy publiczna</a:t>
            </a:r>
          </a:p>
          <a:p>
            <a:pPr marL="11430" algn="just">
              <a:lnSpc>
                <a:spcPct val="115000"/>
              </a:lnSpc>
              <a:spcAft>
                <a:spcPts val="600"/>
              </a:spcAft>
            </a:pPr>
            <a:r>
              <a:rPr lang="pl-PL" sz="1400" u="sng" dirty="0">
                <a:latin typeface="Arial" pitchFamily="34" charset="0"/>
                <a:ea typeface="Calibri"/>
                <a:cs typeface="Arial" pitchFamily="34" charset="0"/>
              </a:rPr>
              <a:t>Pomoc w ramach Działania </a:t>
            </a:r>
            <a:r>
              <a:rPr lang="pl-PL" sz="1400" u="sng" dirty="0" smtClean="0">
                <a:latin typeface="Arial" pitchFamily="34" charset="0"/>
                <a:ea typeface="Calibri"/>
                <a:cs typeface="Arial" pitchFamily="34" charset="0"/>
              </a:rPr>
              <a:t>1.5 </a:t>
            </a:r>
            <a:r>
              <a:rPr lang="pl-PL" sz="1400" u="sng" dirty="0">
                <a:latin typeface="Arial" pitchFamily="34" charset="0"/>
                <a:ea typeface="Calibri"/>
                <a:cs typeface="Arial" pitchFamily="34" charset="0"/>
              </a:rPr>
              <a:t>udzielana jest w oparciu o:</a:t>
            </a:r>
            <a:r>
              <a:rPr lang="pl-PL" sz="1400" dirty="0">
                <a:latin typeface="Arial" pitchFamily="34" charset="0"/>
                <a:ea typeface="Calibri"/>
                <a:cs typeface="Arial" pitchFamily="34" charset="0"/>
              </a:rPr>
              <a:t> </a:t>
            </a:r>
          </a:p>
          <a:p>
            <a:pPr marL="354330" indent="-342900" algn="just">
              <a:lnSpc>
                <a:spcPct val="115000"/>
              </a:lnSpc>
              <a:spcAft>
                <a:spcPts val="0"/>
              </a:spcAft>
              <a:buFont typeface="+mj-lt"/>
              <a:buAutoNum type="arabicParenR"/>
            </a:pPr>
            <a:r>
              <a:rPr lang="pl-PL" sz="1400" dirty="0" smtClean="0">
                <a:latin typeface="Arial" pitchFamily="34" charset="0"/>
                <a:ea typeface="Calibri"/>
                <a:cs typeface="Arial" pitchFamily="34" charset="0"/>
              </a:rPr>
              <a:t>Rozporządzenie Ministra Infrastruktury i Rozwoju z dnia 3 września 2015 r. w sprawie udzielania regionalnej pomocy inwestycyjnej w zakresie celu tematycznego 3 wzmacnianie konkurencyjności mikro, małych i średnich przedsiębiorców w ramach regionalnych programów operacyjnych na lata 2014-2020; </a:t>
            </a:r>
          </a:p>
          <a:p>
            <a:pPr marL="354330" indent="-342900" algn="just">
              <a:lnSpc>
                <a:spcPct val="115000"/>
              </a:lnSpc>
              <a:spcAft>
                <a:spcPts val="0"/>
              </a:spcAft>
            </a:pPr>
            <a:endParaRPr lang="pl-PL" sz="1400" dirty="0" smtClean="0">
              <a:latin typeface="Arial" pitchFamily="34" charset="0"/>
              <a:ea typeface="Calibri"/>
              <a:cs typeface="Arial" pitchFamily="34" charset="0"/>
            </a:endParaRPr>
          </a:p>
          <a:p>
            <a:pPr marL="342900" indent="-342900" algn="just">
              <a:lnSpc>
                <a:spcPct val="115000"/>
              </a:lnSpc>
              <a:spcAft>
                <a:spcPts val="0"/>
              </a:spcAft>
              <a:buFont typeface="+mj-lt"/>
              <a:buAutoNum type="arabicParenR"/>
            </a:pPr>
            <a:r>
              <a:rPr lang="pl-PL" sz="1400" dirty="0" smtClean="0">
                <a:latin typeface="Arial" pitchFamily="34" charset="0"/>
                <a:cs typeface="Arial" pitchFamily="34" charset="0"/>
              </a:rPr>
              <a:t>Rozporządzenie Ministra Infrastruktury i Rozwoju z dnia 19 marca 2015 r. w sprawie udzielania pomocy de </a:t>
            </a:r>
            <a:r>
              <a:rPr lang="pl-PL" sz="1400" dirty="0" err="1" smtClean="0">
                <a:latin typeface="Arial" pitchFamily="34" charset="0"/>
                <a:cs typeface="Arial" pitchFamily="34" charset="0"/>
              </a:rPr>
              <a:t>minimis</a:t>
            </a:r>
            <a:r>
              <a:rPr lang="pl-PL" sz="1400" dirty="0" smtClean="0">
                <a:latin typeface="Arial" pitchFamily="34" charset="0"/>
                <a:cs typeface="Arial" pitchFamily="34" charset="0"/>
              </a:rPr>
              <a:t> w ramach regionalnych programów operacyjnych na lata 2014-2020 (Dz. U. z 2015 r. poz. 488) – </a:t>
            </a:r>
            <a:r>
              <a:rPr lang="pl-PL" sz="1400" u="sng" dirty="0" smtClean="0">
                <a:latin typeface="Arial" pitchFamily="34" charset="0"/>
                <a:cs typeface="Arial" pitchFamily="34" charset="0"/>
              </a:rPr>
              <a:t>należy wybrać jedynie w przypadku, gdy w projekcie występują wydatki związane z nabyciem urządzeń do wytwarzania energii ze źródeł konwencjonalnych (np. kotły/piece gazowe, kotły/piece na olej opałowy, nagrzewnice gazowe, promienniki gazowe, agregaty prądotwórcze, itp.).</a:t>
            </a:r>
            <a:endParaRPr lang="pl-PL" sz="1400" u="sng" dirty="0" smtClean="0">
              <a:latin typeface="Arial" pitchFamily="34" charset="0"/>
              <a:ea typeface="Calibri"/>
              <a:cs typeface="Arial" pitchFamily="34" charset="0"/>
            </a:endParaRPr>
          </a:p>
        </p:txBody>
      </p:sp>
      <p:pic>
        <p:nvPicPr>
          <p:cNvPr id="12" name="Obraz 8"/>
          <p:cNvPicPr>
            <a:picLocks noChangeAspect="1"/>
          </p:cNvPicPr>
          <p:nvPr/>
        </p:nvPicPr>
        <p:blipFill>
          <a:blip r:embed="rId7" cstate="print"/>
          <a:srcRect/>
          <a:stretch>
            <a:fillRect/>
          </a:stretch>
        </p:blipFill>
        <p:spPr bwMode="auto">
          <a:xfrm>
            <a:off x="251520" y="0"/>
            <a:ext cx="1762095" cy="1370072"/>
          </a:xfrm>
          <a:prstGeom prst="rect">
            <a:avLst/>
          </a:prstGeom>
          <a:noFill/>
          <a:ln w="9525">
            <a:noFill/>
            <a:miter lim="800000"/>
            <a:headEnd/>
            <a:tailEnd/>
          </a:ln>
        </p:spPr>
      </p:pic>
      <p:sp>
        <p:nvSpPr>
          <p:cNvPr id="19" name="Prostokąt 18"/>
          <p:cNvSpPr/>
          <p:nvPr/>
        </p:nvSpPr>
        <p:spPr>
          <a:xfrm>
            <a:off x="6156176" y="332655"/>
            <a:ext cx="2987824" cy="323165"/>
          </a:xfrm>
          <a:prstGeom prst="rect">
            <a:avLst/>
          </a:prstGeom>
        </p:spPr>
        <p:txBody>
          <a:bodyPr wrap="square">
            <a:spAutoFit/>
          </a:bodyPr>
          <a:lstStyle/>
          <a:p>
            <a:r>
              <a:rPr lang="pl-PL" sz="1500" b="1" u="sng" dirty="0" smtClean="0">
                <a:latin typeface="TitilliumText25L"/>
              </a:rPr>
              <a:t>A. Informacje o projekcie c.d.</a:t>
            </a:r>
            <a:endParaRPr lang="pl-PL" sz="1500" u="sng" dirty="0"/>
          </a:p>
        </p:txBody>
      </p:sp>
    </p:spTree>
    <p:extLst>
      <p:ext uri="{BB962C8B-B14F-4D97-AF65-F5344CB8AC3E}">
        <p14:creationId xmlns:p14="http://schemas.microsoft.com/office/powerpoint/2010/main" xmlns="" val="192894881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31184" y="290557"/>
            <a:ext cx="7303740" cy="6054695"/>
          </a:xfrm>
          <a:prstGeom prst="rect">
            <a:avLst/>
          </a:prstGeom>
          <a:noFill/>
          <a:ln w="9525">
            <a:noFill/>
            <a:miter lim="800000"/>
            <a:headEnd/>
            <a:tailEnd/>
          </a:ln>
        </p:spPr>
      </p:pic>
      <p:pic>
        <p:nvPicPr>
          <p:cNvPr id="9" name="Obraz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4" name="pole tekstowe 13"/>
          <p:cNvSpPr txBox="1"/>
          <p:nvPr/>
        </p:nvSpPr>
        <p:spPr>
          <a:xfrm>
            <a:off x="752031" y="1647329"/>
            <a:ext cx="7982408" cy="1431161"/>
          </a:xfrm>
          <a:prstGeom prst="rect">
            <a:avLst/>
          </a:prstGeom>
          <a:noFill/>
        </p:spPr>
        <p:txBody>
          <a:bodyPr wrap="square" rtlCol="0">
            <a:spAutoFit/>
          </a:bodyPr>
          <a:lstStyle/>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6" name="Obraz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84997" y="6048519"/>
            <a:ext cx="5960042" cy="657695"/>
          </a:xfrm>
          <a:prstGeom prst="rect">
            <a:avLst/>
          </a:prstGeom>
        </p:spPr>
      </p:pic>
      <p:pic>
        <p:nvPicPr>
          <p:cNvPr id="23553" name="Picture 1"/>
          <p:cNvPicPr>
            <a:picLocks noChangeAspect="1" noChangeArrowheads="1"/>
          </p:cNvPicPr>
          <p:nvPr/>
        </p:nvPicPr>
        <p:blipFill>
          <a:blip r:embed="rId6" cstate="print"/>
          <a:srcRect/>
          <a:stretch>
            <a:fillRect/>
          </a:stretch>
        </p:blipFill>
        <p:spPr bwMode="auto">
          <a:xfrm>
            <a:off x="2139518" y="1278385"/>
            <a:ext cx="7004482" cy="5095781"/>
          </a:xfrm>
          <a:prstGeom prst="rect">
            <a:avLst/>
          </a:prstGeom>
          <a:noFill/>
          <a:ln w="9525">
            <a:noFill/>
            <a:miter lim="800000"/>
            <a:headEnd/>
            <a:tailEnd/>
          </a:ln>
        </p:spPr>
      </p:pic>
      <p:pic>
        <p:nvPicPr>
          <p:cNvPr id="11" name="Picture 1"/>
          <p:cNvPicPr>
            <a:picLocks noChangeAspect="1" noChangeArrowheads="1"/>
          </p:cNvPicPr>
          <p:nvPr/>
        </p:nvPicPr>
        <p:blipFill>
          <a:blip r:embed="rId7" cstate="print"/>
          <a:srcRect/>
          <a:stretch>
            <a:fillRect/>
          </a:stretch>
        </p:blipFill>
        <p:spPr bwMode="auto">
          <a:xfrm>
            <a:off x="1735308" y="4095564"/>
            <a:ext cx="377578" cy="762000"/>
          </a:xfrm>
          <a:prstGeom prst="rect">
            <a:avLst/>
          </a:prstGeom>
          <a:noFill/>
          <a:ln w="9525">
            <a:noFill/>
            <a:miter lim="800000"/>
            <a:headEnd/>
            <a:tailEnd/>
          </a:ln>
        </p:spPr>
      </p:pic>
      <p:pic>
        <p:nvPicPr>
          <p:cNvPr id="13" name="Obraz 8"/>
          <p:cNvPicPr>
            <a:picLocks noChangeAspect="1"/>
          </p:cNvPicPr>
          <p:nvPr/>
        </p:nvPicPr>
        <p:blipFill>
          <a:blip r:embed="rId8" cstate="print"/>
          <a:srcRect/>
          <a:stretch>
            <a:fillRect/>
          </a:stretch>
        </p:blipFill>
        <p:spPr bwMode="auto">
          <a:xfrm>
            <a:off x="251520" y="0"/>
            <a:ext cx="1762095" cy="13700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3" name="pole tekstowe 2"/>
          <p:cNvSpPr txBox="1"/>
          <p:nvPr/>
        </p:nvSpPr>
        <p:spPr>
          <a:xfrm>
            <a:off x="3835400" y="2209800"/>
            <a:ext cx="184731" cy="369332"/>
          </a:xfrm>
          <a:prstGeom prst="rect">
            <a:avLst/>
          </a:prstGeom>
          <a:noFill/>
        </p:spPr>
        <p:txBody>
          <a:bodyPr wrap="none" rtlCol="0">
            <a:spAutoFit/>
          </a:bodyPr>
          <a:lstStyle/>
          <a:p>
            <a:endParaRPr lang="pl-PL" dirty="0"/>
          </a:p>
        </p:txBody>
      </p:sp>
      <p:sp>
        <p:nvSpPr>
          <p:cNvPr id="22" name="Prostokąt 21"/>
          <p:cNvSpPr/>
          <p:nvPr/>
        </p:nvSpPr>
        <p:spPr>
          <a:xfrm>
            <a:off x="5292080" y="188640"/>
            <a:ext cx="3600400" cy="461665"/>
          </a:xfrm>
          <a:prstGeom prst="rect">
            <a:avLst/>
          </a:prstGeom>
        </p:spPr>
        <p:txBody>
          <a:bodyPr wrap="square">
            <a:spAutoFit/>
          </a:bodyPr>
          <a:lstStyle/>
          <a:p>
            <a:r>
              <a:rPr lang="pl-PL" sz="2400" b="1" dirty="0" smtClean="0">
                <a:solidFill>
                  <a:schemeClr val="tx2">
                    <a:lumMod val="75000"/>
                  </a:schemeClr>
                </a:solidFill>
                <a:latin typeface="TitilliumText25L"/>
              </a:rPr>
              <a:t> </a:t>
            </a:r>
            <a:r>
              <a:rPr lang="pl-PL" sz="1500" b="1" u="sng" dirty="0" smtClean="0">
                <a:latin typeface="Arial" pitchFamily="34" charset="0"/>
                <a:cs typeface="Arial" pitchFamily="34" charset="0"/>
              </a:rPr>
              <a:t>B. Informacje o wnioskodawcy</a:t>
            </a:r>
          </a:p>
        </p:txBody>
      </p:sp>
      <p:sp>
        <p:nvSpPr>
          <p:cNvPr id="25" name="pole tekstowe 24"/>
          <p:cNvSpPr txBox="1"/>
          <p:nvPr/>
        </p:nvSpPr>
        <p:spPr>
          <a:xfrm>
            <a:off x="750570" y="1988823"/>
            <a:ext cx="8143875" cy="2789290"/>
          </a:xfrm>
          <a:prstGeom prst="rect">
            <a:avLst/>
          </a:prstGeom>
          <a:noFill/>
        </p:spPr>
        <p:txBody>
          <a:bodyPr wrap="square" rtlCol="0">
            <a:spAutoFit/>
          </a:bodyPr>
          <a:lstStyle/>
          <a:p>
            <a:pPr marL="0" lvl="3" algn="just">
              <a:lnSpc>
                <a:spcPct val="114000"/>
              </a:lnSpc>
            </a:pPr>
            <a:r>
              <a:rPr lang="pl-PL" sz="1400" dirty="0" smtClean="0">
                <a:latin typeface="Arial" pitchFamily="34" charset="0"/>
                <a:cs typeface="Arial" pitchFamily="34" charset="0"/>
              </a:rPr>
              <a:t>Sekcja </a:t>
            </a:r>
            <a:r>
              <a:rPr lang="pl-PL" sz="1400" b="1" dirty="0" smtClean="0">
                <a:solidFill>
                  <a:schemeClr val="accent1"/>
                </a:solidFill>
                <a:latin typeface="Arial" pitchFamily="34" charset="0"/>
                <a:cs typeface="Arial" pitchFamily="34" charset="0"/>
              </a:rPr>
              <a:t>B. Informacje o wnioskodawcy </a:t>
            </a:r>
            <a:r>
              <a:rPr lang="pl-PL" sz="1400" dirty="0" smtClean="0">
                <a:latin typeface="Arial" pitchFamily="34" charset="0"/>
                <a:cs typeface="Arial" pitchFamily="34" charset="0"/>
              </a:rPr>
              <a:t>zawiera następujące  informacje:</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B.1 Dane podstawowe wnioskodawcy, m.in. nazwa wnioskodawcy, NIP, adres </a:t>
            </a:r>
          </a:p>
          <a:p>
            <a:pPr marL="266700" lvl="3" algn="just">
              <a:lnSpc>
                <a:spcPct val="114000"/>
              </a:lnSpc>
            </a:pPr>
            <a:r>
              <a:rPr lang="pl-PL" sz="1400" i="1" dirty="0" smtClean="0">
                <a:latin typeface="Arial" pitchFamily="34" charset="0"/>
                <a:cs typeface="Arial" pitchFamily="34" charset="0"/>
              </a:rPr>
              <a:t>Uwaga</a:t>
            </a:r>
            <a:r>
              <a:rPr lang="pl-PL" sz="1400" i="1" dirty="0">
                <a:latin typeface="Arial" pitchFamily="34" charset="0"/>
                <a:cs typeface="Arial" pitchFamily="34" charset="0"/>
              </a:rPr>
              <a:t>: Na wskazany w polu adres e-mail IZ RPO WZ będzie przesyłać wezwania w zakresie korekty warunków formalnych, oczywistych omyłek, poprawy/uzupełnienia złożonej dokumentacji aplikacyjnej, złożenia wyjaśnień.</a:t>
            </a:r>
            <a:endParaRPr lang="pl-PL" sz="1400" i="1" dirty="0" smtClean="0">
              <a:latin typeface="Arial" pitchFamily="34" charset="0"/>
              <a:cs typeface="Arial" pitchFamily="34" charset="0"/>
            </a:endParaRP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B.2 Typ wnioskodawcy: mikro-, małe i średnie przedsiębiorstwo, </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B.3 Forma własności: m.in. krajowe  osoby fizyczne,</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B.4 Forma prawna, m.in. osoba fizyczna prowadząca działalność gospodarczą,</a:t>
            </a:r>
          </a:p>
          <a:p>
            <a:pPr marL="284400" lvl="3" indent="-284400" algn="just">
              <a:lnSpc>
                <a:spcPct val="114000"/>
              </a:lnSpc>
              <a:buFont typeface="Wingdings" pitchFamily="2" charset="2"/>
              <a:buChar char="Ø"/>
            </a:pPr>
            <a:r>
              <a:rPr lang="pl-PL" sz="1400" dirty="0" smtClean="0">
                <a:latin typeface="Arial" pitchFamily="34" charset="0"/>
                <a:cs typeface="Arial" pitchFamily="34" charset="0"/>
              </a:rPr>
              <a:t>B.5 Forma ewidencji księgowej, m.in. pełna księgowość, podatkowa księga przychodów i rozchodów</a:t>
            </a:r>
          </a:p>
          <a:p>
            <a:pPr marL="0" lvl="3" algn="just">
              <a:lnSpc>
                <a:spcPct val="114000"/>
              </a:lnSpc>
              <a:buFont typeface="Wingdings" pitchFamily="2" charset="2"/>
              <a:buChar char="Ø"/>
            </a:pPr>
            <a:endParaRPr lang="pl-PL" sz="1500" dirty="0" smtClean="0">
              <a:latin typeface="TitilliumText25L"/>
            </a:endParaRPr>
          </a:p>
        </p:txBody>
      </p:sp>
      <p:pic>
        <p:nvPicPr>
          <p:cNvPr id="11" name="Obraz 8"/>
          <p:cNvPicPr>
            <a:picLocks noChangeAspect="1"/>
          </p:cNvPicPr>
          <p:nvPr/>
        </p:nvPicPr>
        <p:blipFill>
          <a:blip r:embed="rId7"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397242454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3" name="pole tekstowe 2"/>
          <p:cNvSpPr txBox="1"/>
          <p:nvPr/>
        </p:nvSpPr>
        <p:spPr>
          <a:xfrm>
            <a:off x="3835400" y="2209800"/>
            <a:ext cx="184731" cy="369332"/>
          </a:xfrm>
          <a:prstGeom prst="rect">
            <a:avLst/>
          </a:prstGeom>
          <a:noFill/>
        </p:spPr>
        <p:txBody>
          <a:bodyPr wrap="none" rtlCol="0">
            <a:spAutoFit/>
          </a:bodyPr>
          <a:lstStyle/>
          <a:p>
            <a:endParaRPr lang="pl-PL" dirty="0"/>
          </a:p>
        </p:txBody>
      </p:sp>
      <p:sp>
        <p:nvSpPr>
          <p:cNvPr id="10" name="pole tekstowe 9"/>
          <p:cNvSpPr txBox="1"/>
          <p:nvPr/>
        </p:nvSpPr>
        <p:spPr>
          <a:xfrm>
            <a:off x="781050" y="1866903"/>
            <a:ext cx="8143875" cy="2282035"/>
          </a:xfrm>
          <a:prstGeom prst="rect">
            <a:avLst/>
          </a:prstGeom>
          <a:noFill/>
        </p:spPr>
        <p:txBody>
          <a:bodyPr wrap="square" rtlCol="0">
            <a:spAutoFit/>
          </a:bodyPr>
          <a:lstStyle/>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B.6 Osoba/y uprawniona/e do reprezentowania wnioskodawcy</a:t>
            </a:r>
          </a:p>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B.7 Osoba/y do kontaktów roboczych w sprawie projektu</a:t>
            </a:r>
          </a:p>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B.8 Charakterystyka podmiotu prowadzącego działalność gospodarczą </a:t>
            </a:r>
          </a:p>
          <a:p>
            <a:pPr marL="280800" lvl="3" indent="-284400" algn="just">
              <a:lnSpc>
                <a:spcPct val="114000"/>
              </a:lnSpc>
            </a:pPr>
            <a:r>
              <a:rPr lang="pl-PL" sz="1400" dirty="0" smtClean="0">
                <a:latin typeface="Arial" pitchFamily="34" charset="0"/>
                <a:cs typeface="Arial" pitchFamily="34" charset="0"/>
              </a:rPr>
              <a:t>	(m.in. kod PKD, którego dotyczy projekt; kod PKD wnioskodawcy; status przedsiębiorstwa),</a:t>
            </a:r>
          </a:p>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B.9 Potencjał i doświadczenie wnioskodawcy,</a:t>
            </a:r>
          </a:p>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B.10 Czy wnioskodawca ubiega się w ramach aktualnych naborów do RPO WZ 2014-2020 o dofinansowanie innego projektu?</a:t>
            </a:r>
          </a:p>
          <a:p>
            <a:pPr marL="280800" lvl="3" indent="-284400" algn="just">
              <a:lnSpc>
                <a:spcPct val="114000"/>
              </a:lnSpc>
              <a:buFont typeface="Wingdings" pitchFamily="2" charset="2"/>
              <a:buChar char="Ø"/>
            </a:pPr>
            <a:r>
              <a:rPr lang="pl-PL" sz="1400" dirty="0" smtClean="0">
                <a:latin typeface="Arial" pitchFamily="34" charset="0"/>
                <a:cs typeface="Arial" pitchFamily="34" charset="0"/>
              </a:rPr>
              <a:t>B.11 Powiązanie projektu z innymi zrealizowanymi/planowanymi projektami, w tym finansowanymi z funduszy strukturalnych.</a:t>
            </a:r>
          </a:p>
        </p:txBody>
      </p:sp>
      <p:pic>
        <p:nvPicPr>
          <p:cNvPr id="12" name="Obraz 8"/>
          <p:cNvPicPr>
            <a:picLocks noChangeAspect="1"/>
          </p:cNvPicPr>
          <p:nvPr/>
        </p:nvPicPr>
        <p:blipFill>
          <a:blip r:embed="rId7" cstate="print"/>
          <a:srcRect/>
          <a:stretch>
            <a:fillRect/>
          </a:stretch>
        </p:blipFill>
        <p:spPr bwMode="auto">
          <a:xfrm>
            <a:off x="179512" y="0"/>
            <a:ext cx="1762095" cy="1370072"/>
          </a:xfrm>
          <a:prstGeom prst="rect">
            <a:avLst/>
          </a:prstGeom>
          <a:noFill/>
          <a:ln w="9525">
            <a:noFill/>
            <a:miter lim="800000"/>
            <a:headEnd/>
            <a:tailEnd/>
          </a:ln>
        </p:spPr>
      </p:pic>
      <p:sp>
        <p:nvSpPr>
          <p:cNvPr id="16" name="Prostokąt 15"/>
          <p:cNvSpPr/>
          <p:nvPr/>
        </p:nvSpPr>
        <p:spPr>
          <a:xfrm>
            <a:off x="5292080" y="188640"/>
            <a:ext cx="3672408" cy="323165"/>
          </a:xfrm>
          <a:prstGeom prst="rect">
            <a:avLst/>
          </a:prstGeom>
        </p:spPr>
        <p:txBody>
          <a:bodyPr wrap="square">
            <a:spAutoFit/>
          </a:bodyPr>
          <a:lstStyle/>
          <a:p>
            <a:r>
              <a:rPr lang="pl-PL" sz="1500" b="1" u="sng" dirty="0" smtClean="0">
                <a:latin typeface="Arial" pitchFamily="34" charset="0"/>
                <a:cs typeface="Arial" pitchFamily="34" charset="0"/>
              </a:rPr>
              <a:t>B. Informacje o wnioskodawcy c.d.</a:t>
            </a:r>
            <a:endParaRPr lang="pl-PL" sz="1500" u="sng" dirty="0">
              <a:latin typeface="Arial" pitchFamily="34" charset="0"/>
              <a:cs typeface="Arial" pitchFamily="34" charset="0"/>
            </a:endParaRPr>
          </a:p>
        </p:txBody>
      </p:sp>
    </p:spTree>
    <p:extLst>
      <p:ext uri="{BB962C8B-B14F-4D97-AF65-F5344CB8AC3E}">
        <p14:creationId xmlns:p14="http://schemas.microsoft.com/office/powerpoint/2010/main" xmlns="" val="187432722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5482" y="406902"/>
            <a:ext cx="7143768" cy="55874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409" name="Picture 1"/>
          <p:cNvPicPr>
            <a:picLocks noChangeAspect="1" noChangeArrowheads="1"/>
          </p:cNvPicPr>
          <p:nvPr/>
        </p:nvPicPr>
        <p:blipFill>
          <a:blip r:embed="rId8" cstate="print"/>
          <a:srcRect/>
          <a:stretch>
            <a:fillRect/>
          </a:stretch>
        </p:blipFill>
        <p:spPr bwMode="auto">
          <a:xfrm>
            <a:off x="2089303" y="1394811"/>
            <a:ext cx="6939287" cy="4752975"/>
          </a:xfrm>
          <a:prstGeom prst="rect">
            <a:avLst/>
          </a:prstGeom>
          <a:noFill/>
          <a:ln w="9525">
            <a:noFill/>
            <a:miter lim="800000"/>
            <a:headEnd/>
            <a:tailEnd/>
          </a:ln>
        </p:spPr>
      </p:pic>
      <p:sp>
        <p:nvSpPr>
          <p:cNvPr id="19" name="Objaśnienie prostokątne zaokrąglone 18"/>
          <p:cNvSpPr/>
          <p:nvPr/>
        </p:nvSpPr>
        <p:spPr>
          <a:xfrm>
            <a:off x="1572516" y="1862984"/>
            <a:ext cx="2278569" cy="1102002"/>
          </a:xfrm>
          <a:prstGeom prst="wedgeRoundRectCallout">
            <a:avLst>
              <a:gd name="adj1" fmla="val 71865"/>
              <a:gd name="adj2" fmla="val 5559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pl-PL" sz="900" dirty="0">
                <a:latin typeface="TitilliumText25L"/>
              </a:rPr>
              <a:t>Należy wpisać pełną nazwę wnioskodawcy (zgodną z KRS, CEIDG bądź z innym dokumentem określającym status prawny </a:t>
            </a:r>
            <a:r>
              <a:rPr lang="pl-PL" sz="900" dirty="0" smtClean="0">
                <a:latin typeface="TitilliumText25L"/>
              </a:rPr>
              <a:t/>
            </a:r>
            <a:br>
              <a:rPr lang="pl-PL" sz="900" dirty="0" smtClean="0">
                <a:latin typeface="TitilliumText25L"/>
              </a:rPr>
            </a:br>
            <a:r>
              <a:rPr lang="pl-PL" sz="900" dirty="0" smtClean="0">
                <a:latin typeface="TitilliumText25L"/>
              </a:rPr>
              <a:t>w </a:t>
            </a:r>
            <a:r>
              <a:rPr lang="pl-PL" sz="900" dirty="0">
                <a:latin typeface="TitilliumText25L"/>
              </a:rPr>
              <a:t>przypadku podmiotów nieujętych </a:t>
            </a:r>
            <a:r>
              <a:rPr lang="pl-PL" sz="900" dirty="0" smtClean="0">
                <a:latin typeface="TitilliumText25L"/>
              </a:rPr>
              <a:t/>
            </a:r>
            <a:br>
              <a:rPr lang="pl-PL" sz="900" dirty="0" smtClean="0">
                <a:latin typeface="TitilliumText25L"/>
              </a:rPr>
            </a:br>
            <a:r>
              <a:rPr lang="pl-PL" sz="900" dirty="0" smtClean="0">
                <a:latin typeface="TitilliumText25L"/>
              </a:rPr>
              <a:t>w </a:t>
            </a:r>
            <a:r>
              <a:rPr lang="pl-PL" sz="900" dirty="0">
                <a:latin typeface="TitilliumText25L"/>
              </a:rPr>
              <a:t>Krajowym Rejestrze Sądowym). </a:t>
            </a:r>
            <a:endParaRPr lang="pl-PL" sz="900" dirty="0" smtClean="0">
              <a:latin typeface="TitilliumText25L"/>
            </a:endParaRPr>
          </a:p>
          <a:p>
            <a:pPr algn="just"/>
            <a:r>
              <a:rPr lang="pl-PL" sz="900" dirty="0" smtClean="0">
                <a:latin typeface="TitilliumText25L"/>
              </a:rPr>
              <a:t>W </a:t>
            </a:r>
            <a:r>
              <a:rPr lang="pl-PL" sz="900" dirty="0">
                <a:latin typeface="TitilliumText25L"/>
              </a:rPr>
              <a:t>przypadku spółki cywilnej należy wpisać nazwę spółki cywilnej. </a:t>
            </a:r>
          </a:p>
        </p:txBody>
      </p:sp>
      <p:sp>
        <p:nvSpPr>
          <p:cNvPr id="20" name="Objaśnienie prostokątne zaokrąglone 19"/>
          <p:cNvSpPr/>
          <p:nvPr/>
        </p:nvSpPr>
        <p:spPr>
          <a:xfrm>
            <a:off x="1405826" y="5674030"/>
            <a:ext cx="2443384" cy="486576"/>
          </a:xfrm>
          <a:prstGeom prst="wedgeRoundRectCallout">
            <a:avLst>
              <a:gd name="adj1" fmla="val 62947"/>
              <a:gd name="adj2" fmla="val 1344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pl-PL" sz="900" dirty="0" smtClean="0">
                <a:latin typeface="TitilliumText25L"/>
              </a:rPr>
              <a:t>Wpisywanie nazwy ulicy należy rozpocząć od wprowadzenia wielkiej litery.</a:t>
            </a:r>
            <a:endParaRPr lang="pl-PL" sz="900" dirty="0">
              <a:latin typeface="TitilliumText25L"/>
            </a:endParaRPr>
          </a:p>
        </p:txBody>
      </p:sp>
      <p:pic>
        <p:nvPicPr>
          <p:cNvPr id="16" name="Picture 1"/>
          <p:cNvPicPr>
            <a:picLocks noChangeAspect="1" noChangeArrowheads="1"/>
          </p:cNvPicPr>
          <p:nvPr/>
        </p:nvPicPr>
        <p:blipFill>
          <a:blip r:embed="rId9" cstate="print"/>
          <a:srcRect/>
          <a:stretch>
            <a:fillRect/>
          </a:stretch>
        </p:blipFill>
        <p:spPr bwMode="auto">
          <a:xfrm>
            <a:off x="1708675" y="4131075"/>
            <a:ext cx="377578" cy="762000"/>
          </a:xfrm>
          <a:prstGeom prst="rect">
            <a:avLst/>
          </a:prstGeom>
          <a:noFill/>
          <a:ln w="9525">
            <a:noFill/>
            <a:miter lim="800000"/>
            <a:headEnd/>
            <a:tailEnd/>
          </a:ln>
        </p:spPr>
      </p:pic>
      <p:pic>
        <p:nvPicPr>
          <p:cNvPr id="17" name="Obraz 8"/>
          <p:cNvPicPr>
            <a:picLocks noChangeAspect="1"/>
          </p:cNvPicPr>
          <p:nvPr/>
        </p:nvPicPr>
        <p:blipFill>
          <a:blip r:embed="rId10"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7999"/>
          </a:xfrm>
          <a:prstGeom prst="rect">
            <a:avLst/>
          </a:prstGeom>
        </p:spPr>
      </p:pic>
      <p:sp>
        <p:nvSpPr>
          <p:cNvPr id="16" name="Prostokąt 15"/>
          <p:cNvSpPr/>
          <p:nvPr/>
        </p:nvSpPr>
        <p:spPr>
          <a:xfrm>
            <a:off x="6041877" y="186473"/>
            <a:ext cx="2887256" cy="553998"/>
          </a:xfrm>
          <a:prstGeom prst="rect">
            <a:avLst/>
          </a:prstGeom>
        </p:spPr>
        <p:txBody>
          <a:bodyPr wrap="square">
            <a:spAutoFit/>
          </a:bodyPr>
          <a:lstStyle/>
          <a:p>
            <a:pPr algn="r"/>
            <a:r>
              <a:rPr lang="pl-PL" sz="1500" b="1" u="sng" dirty="0" smtClean="0">
                <a:latin typeface="Arial" pitchFamily="34" charset="0"/>
                <a:ea typeface="Batang" pitchFamily="18" charset="-127"/>
                <a:cs typeface="Arial" pitchFamily="34" charset="0"/>
              </a:rPr>
              <a:t>Typy projektów – rodzaje innowacji  </a:t>
            </a:r>
          </a:p>
        </p:txBody>
      </p:sp>
      <p:pic>
        <p:nvPicPr>
          <p:cNvPr id="11" name="Obraz 10"/>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12" name="Obraz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4" name="Prostokąt 13"/>
          <p:cNvSpPr/>
          <p:nvPr/>
        </p:nvSpPr>
        <p:spPr>
          <a:xfrm>
            <a:off x="797442" y="2105246"/>
            <a:ext cx="7538484" cy="2246769"/>
          </a:xfrm>
          <a:prstGeom prst="rect">
            <a:avLst/>
          </a:prstGeom>
        </p:spPr>
        <p:txBody>
          <a:bodyPr wrap="square">
            <a:spAutoFit/>
          </a:bodyPr>
          <a:lstStyle/>
          <a:p>
            <a:pPr lvl="0" algn="just"/>
            <a:endParaRPr lang="pl-PL" sz="1400" dirty="0" smtClean="0">
              <a:latin typeface="Arial" pitchFamily="34" charset="0"/>
              <a:cs typeface="Arial" pitchFamily="34" charset="0"/>
            </a:endParaRPr>
          </a:p>
          <a:p>
            <a:pPr lvl="0" algn="just"/>
            <a:r>
              <a:rPr lang="pl-PL" sz="1400" dirty="0" smtClean="0">
                <a:latin typeface="Arial" pitchFamily="34" charset="0"/>
                <a:cs typeface="Arial" pitchFamily="34" charset="0"/>
              </a:rPr>
              <a:t>Wsparcie w konkursie kierowane będzie wyłącznie na przedsięwzięcia, których realizacja prowadzi do wprowadzenia w przedsiębiorstwie </a:t>
            </a:r>
            <a:r>
              <a:rPr lang="pl-PL" sz="1400" b="1" u="sng" dirty="0" smtClean="0">
                <a:solidFill>
                  <a:schemeClr val="accent1"/>
                </a:solidFill>
                <a:latin typeface="Arial" pitchFamily="34" charset="0"/>
                <a:cs typeface="Arial" pitchFamily="34" charset="0"/>
              </a:rPr>
              <a:t>innowacji produktowej</a:t>
            </a:r>
            <a:r>
              <a:rPr lang="pl-PL" sz="1400" b="1" dirty="0" smtClean="0">
                <a:solidFill>
                  <a:schemeClr val="accent1"/>
                </a:solidFill>
                <a:latin typeface="Arial" pitchFamily="34" charset="0"/>
                <a:cs typeface="Arial" pitchFamily="34" charset="0"/>
              </a:rPr>
              <a:t> </a:t>
            </a:r>
            <a:r>
              <a:rPr lang="pl-PL" sz="1400" dirty="0" smtClean="0">
                <a:latin typeface="Arial" pitchFamily="34" charset="0"/>
                <a:cs typeface="Arial" pitchFamily="34" charset="0"/>
              </a:rPr>
              <a:t>lub </a:t>
            </a:r>
            <a:r>
              <a:rPr lang="pl-PL" sz="1400" b="1" u="sng" dirty="0" smtClean="0">
                <a:solidFill>
                  <a:schemeClr val="accent1"/>
                </a:solidFill>
                <a:latin typeface="Arial" pitchFamily="34" charset="0"/>
                <a:cs typeface="Arial" pitchFamily="34" charset="0"/>
              </a:rPr>
              <a:t>procesowej,</a:t>
            </a:r>
            <a:r>
              <a:rPr lang="pl-PL" sz="1400" b="1" dirty="0" smtClean="0">
                <a:latin typeface="Arial" pitchFamily="34" charset="0"/>
                <a:cs typeface="Arial" pitchFamily="34" charset="0"/>
              </a:rPr>
              <a:t> </a:t>
            </a:r>
            <a:r>
              <a:rPr lang="pl-PL" sz="1400" dirty="0" smtClean="0">
                <a:latin typeface="Arial" pitchFamily="34" charset="0"/>
                <a:cs typeface="Arial" pitchFamily="34" charset="0"/>
              </a:rPr>
              <a:t>obejmujące inwestycje w grunty, budynki, budowle, nowoczesne maszyny i urządzenia, wartości niematerialne i prawne, czy wdrażanie nowych rozwiązań technologicznych, prowadzące do:</a:t>
            </a:r>
          </a:p>
          <a:p>
            <a:pPr lvl="0" algn="just"/>
            <a:r>
              <a:rPr lang="pl-PL" sz="1400" dirty="0" smtClean="0">
                <a:latin typeface="Arial" pitchFamily="34" charset="0"/>
                <a:cs typeface="Arial" pitchFamily="34" charset="0"/>
              </a:rPr>
              <a:t>- budowy/rozbudowy przedsiębiorstwa,</a:t>
            </a:r>
          </a:p>
          <a:p>
            <a:pPr lvl="0" algn="just"/>
            <a:r>
              <a:rPr lang="pl-PL" sz="1400" dirty="0" smtClean="0">
                <a:latin typeface="Arial" pitchFamily="34" charset="0"/>
                <a:cs typeface="Arial" pitchFamily="34" charset="0"/>
              </a:rPr>
              <a:t>- wykreowania nowego lub zasadniczo ulepszonego produktu/usługi,</a:t>
            </a:r>
          </a:p>
          <a:p>
            <a:pPr lvl="0" algn="just"/>
            <a:r>
              <a:rPr lang="pl-PL" sz="1400" dirty="0" smtClean="0">
                <a:latin typeface="Arial" pitchFamily="34" charset="0"/>
                <a:cs typeface="Arial" pitchFamily="34" charset="0"/>
              </a:rPr>
              <a:t>- zwiększenia efektywności produkcji przedsiębiorstwa, </a:t>
            </a:r>
          </a:p>
          <a:p>
            <a:pPr lvl="0" algn="just"/>
            <a:r>
              <a:rPr lang="pl-PL" sz="1400" dirty="0" smtClean="0">
                <a:latin typeface="Arial" pitchFamily="34" charset="0"/>
                <a:cs typeface="Arial" pitchFamily="34" charset="0"/>
              </a:rPr>
              <a:t>- zasadniczej zmiany procesu produkcyjnego.</a:t>
            </a:r>
            <a:endParaRPr lang="pl-PL" sz="1400" dirty="0">
              <a:latin typeface="Arial" pitchFamily="34" charset="0"/>
              <a:cs typeface="Arial" pitchFamily="34" charset="0"/>
            </a:endParaRPr>
          </a:p>
        </p:txBody>
      </p:sp>
      <p:pic>
        <p:nvPicPr>
          <p:cNvPr id="8" name="Obraz 8"/>
          <p:cNvPicPr>
            <a:picLocks noChangeAspect="1"/>
          </p:cNvPicPr>
          <p:nvPr/>
        </p:nvPicPr>
        <p:blipFill>
          <a:blip r:embed="rId5" cstate="print"/>
          <a:srcRect/>
          <a:stretch>
            <a:fillRect/>
          </a:stretch>
        </p:blipFill>
        <p:spPr bwMode="auto">
          <a:xfrm>
            <a:off x="196751" y="0"/>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91987" y="279544"/>
            <a:ext cx="1939526" cy="833815"/>
          </a:xfrm>
          <a:prstGeom prst="rect">
            <a:avLst/>
          </a:prstGeom>
        </p:spPr>
      </p:pic>
      <p:sp>
        <p:nvSpPr>
          <p:cNvPr id="2" name="pole tekstowe 1"/>
          <p:cNvSpPr txBox="1"/>
          <p:nvPr/>
        </p:nvSpPr>
        <p:spPr>
          <a:xfrm>
            <a:off x="1735667" y="406903"/>
            <a:ext cx="184731" cy="369332"/>
          </a:xfrm>
          <a:prstGeom prst="rect">
            <a:avLst/>
          </a:prstGeom>
          <a:noFill/>
        </p:spPr>
        <p:txBody>
          <a:bodyPr wrap="none" rtlCol="0">
            <a:spAutoFit/>
          </a:bodyPr>
          <a:lstStyle/>
          <a:p>
            <a:endParaRPr lang="pl-PL" dirty="0"/>
          </a:p>
        </p:txBody>
      </p:sp>
      <p:sp>
        <p:nvSpPr>
          <p:cNvPr id="3" name="pole tekstowe 2"/>
          <p:cNvSpPr txBox="1"/>
          <p:nvPr/>
        </p:nvSpPr>
        <p:spPr>
          <a:xfrm>
            <a:off x="1735667" y="406903"/>
            <a:ext cx="7244461" cy="246221"/>
          </a:xfrm>
          <a:prstGeom prst="rect">
            <a:avLst/>
          </a:prstGeom>
          <a:noFill/>
        </p:spPr>
        <p:txBody>
          <a:bodyPr wrap="square" rtlCol="0">
            <a:spAutoFit/>
          </a:bodyPr>
          <a:lstStyle/>
          <a:p>
            <a:endParaRPr lang="pl-PL" sz="1000" dirty="0">
              <a:latin typeface="TitilliumText25L"/>
            </a:endParaRPr>
          </a:p>
        </p:txBody>
      </p:sp>
      <p:pic>
        <p:nvPicPr>
          <p:cNvPr id="17" name="Obraz 8"/>
          <p:cNvPicPr>
            <a:picLocks noChangeAspect="1"/>
          </p:cNvPicPr>
          <p:nvPr/>
        </p:nvPicPr>
        <p:blipFill>
          <a:blip r:embed="rId7" cstate="print"/>
          <a:srcRect/>
          <a:stretch>
            <a:fillRect/>
          </a:stretch>
        </p:blipFill>
        <p:spPr bwMode="auto">
          <a:xfrm>
            <a:off x="179512" y="0"/>
            <a:ext cx="1762095" cy="1370072"/>
          </a:xfrm>
          <a:prstGeom prst="rect">
            <a:avLst/>
          </a:prstGeom>
          <a:noFill/>
          <a:ln w="9525">
            <a:noFill/>
            <a:miter lim="800000"/>
            <a:headEnd/>
            <a:tailEnd/>
          </a:ln>
        </p:spPr>
      </p:pic>
      <p:sp>
        <p:nvSpPr>
          <p:cNvPr id="18" name="Prostokąt 17"/>
          <p:cNvSpPr/>
          <p:nvPr/>
        </p:nvSpPr>
        <p:spPr>
          <a:xfrm>
            <a:off x="5004048" y="188641"/>
            <a:ext cx="3672408" cy="461665"/>
          </a:xfrm>
          <a:prstGeom prst="rect">
            <a:avLst/>
          </a:prstGeom>
        </p:spPr>
        <p:txBody>
          <a:bodyPr wrap="square">
            <a:spAutoFit/>
          </a:bodyPr>
          <a:lstStyle/>
          <a:p>
            <a:r>
              <a:rPr lang="pl-PL" sz="2400" b="1" dirty="0" smtClean="0">
                <a:solidFill>
                  <a:schemeClr val="tx2">
                    <a:lumMod val="75000"/>
                  </a:schemeClr>
                </a:solidFill>
                <a:latin typeface="Arial" pitchFamily="34" charset="0"/>
                <a:cs typeface="Arial" pitchFamily="34" charset="0"/>
              </a:rPr>
              <a:t> </a:t>
            </a:r>
            <a:r>
              <a:rPr lang="pl-PL" sz="1500" b="1" u="sng" dirty="0" smtClean="0">
                <a:latin typeface="Arial" pitchFamily="34" charset="0"/>
                <a:cs typeface="Arial" pitchFamily="34" charset="0"/>
              </a:rPr>
              <a:t>D. Charakterystyka projektu</a:t>
            </a:r>
          </a:p>
        </p:txBody>
      </p:sp>
      <p:sp>
        <p:nvSpPr>
          <p:cNvPr id="19" name="pole tekstowe 18"/>
          <p:cNvSpPr txBox="1"/>
          <p:nvPr/>
        </p:nvSpPr>
        <p:spPr>
          <a:xfrm>
            <a:off x="609600" y="1666878"/>
            <a:ext cx="7762043" cy="2113399"/>
          </a:xfrm>
          <a:prstGeom prst="rect">
            <a:avLst/>
          </a:prstGeom>
          <a:noFill/>
        </p:spPr>
        <p:txBody>
          <a:bodyPr wrap="square" rtlCol="0">
            <a:spAutoFit/>
          </a:bodyPr>
          <a:lstStyle/>
          <a:p>
            <a:pPr marL="0" lvl="3" algn="just">
              <a:lnSpc>
                <a:spcPct val="114000"/>
              </a:lnSpc>
              <a:spcAft>
                <a:spcPts val="600"/>
              </a:spcAft>
            </a:pPr>
            <a:r>
              <a:rPr lang="pl-PL" sz="1400" dirty="0" smtClean="0">
                <a:latin typeface="Arial" pitchFamily="34" charset="0"/>
                <a:cs typeface="Arial" pitchFamily="34" charset="0"/>
              </a:rPr>
              <a:t>Sekcja </a:t>
            </a:r>
            <a:r>
              <a:rPr lang="pl-PL" sz="1400" b="1" dirty="0" smtClean="0">
                <a:solidFill>
                  <a:schemeClr val="accent1"/>
                </a:solidFill>
                <a:latin typeface="Arial" pitchFamily="34" charset="0"/>
                <a:cs typeface="Arial" pitchFamily="34" charset="0"/>
              </a:rPr>
              <a:t>D. Charakterystyka projektu </a:t>
            </a:r>
            <a:r>
              <a:rPr lang="pl-PL" sz="1400" dirty="0" smtClean="0">
                <a:latin typeface="Arial" pitchFamily="34" charset="0"/>
                <a:cs typeface="Arial" pitchFamily="34" charset="0"/>
              </a:rPr>
              <a:t>zawiera następujące informacje:</a:t>
            </a:r>
          </a:p>
          <a:p>
            <a:pPr marL="0" lvl="3" algn="just">
              <a:lnSpc>
                <a:spcPct val="114000"/>
              </a:lnSpc>
              <a:buFont typeface="Wingdings" pitchFamily="2" charset="2"/>
              <a:buChar char="Ø"/>
            </a:pPr>
            <a:r>
              <a:rPr lang="pl-PL" sz="1400" dirty="0" smtClean="0">
                <a:latin typeface="Arial" pitchFamily="34" charset="0"/>
                <a:cs typeface="Arial" pitchFamily="34" charset="0"/>
              </a:rPr>
              <a:t> D.1 Krótki opis projektu</a:t>
            </a:r>
          </a:p>
          <a:p>
            <a:pPr marL="0" lvl="3" algn="just">
              <a:lnSpc>
                <a:spcPct val="114000"/>
              </a:lnSpc>
              <a:buFont typeface="Wingdings" pitchFamily="2" charset="2"/>
              <a:buChar char="Ø"/>
            </a:pPr>
            <a:r>
              <a:rPr lang="pl-PL" sz="1400" dirty="0" smtClean="0">
                <a:latin typeface="Arial" pitchFamily="34" charset="0"/>
                <a:cs typeface="Arial" pitchFamily="34" charset="0"/>
              </a:rPr>
              <a:t> D.2 Cele i rezultaty projektu – tło i uzasadnienie</a:t>
            </a:r>
          </a:p>
          <a:p>
            <a:pPr marL="0" lvl="3" algn="just">
              <a:lnSpc>
                <a:spcPct val="114000"/>
              </a:lnSpc>
              <a:buFont typeface="Wingdings" pitchFamily="2" charset="2"/>
              <a:buChar char="Ø"/>
            </a:pPr>
            <a:r>
              <a:rPr lang="pl-PL" sz="1400" dirty="0" smtClean="0">
                <a:latin typeface="Arial" pitchFamily="34" charset="0"/>
                <a:cs typeface="Arial" pitchFamily="34" charset="0"/>
              </a:rPr>
              <a:t> D.3 Rozwiązania techniczne</a:t>
            </a:r>
          </a:p>
          <a:p>
            <a:pPr marL="0" lvl="3" algn="just">
              <a:lnSpc>
                <a:spcPct val="114000"/>
              </a:lnSpc>
              <a:buFont typeface="Wingdings" pitchFamily="2" charset="2"/>
              <a:buChar char="Ø"/>
            </a:pPr>
            <a:r>
              <a:rPr lang="pl-PL" sz="1400" dirty="0" smtClean="0">
                <a:latin typeface="Arial" pitchFamily="34" charset="0"/>
                <a:cs typeface="Arial" pitchFamily="34" charset="0"/>
              </a:rPr>
              <a:t> D.5 Czynniki ryzyka realizacji projektu</a:t>
            </a:r>
          </a:p>
          <a:p>
            <a:pPr marL="0" lvl="3" algn="just">
              <a:lnSpc>
                <a:spcPct val="114000"/>
              </a:lnSpc>
              <a:buFont typeface="Wingdings" pitchFamily="2" charset="2"/>
              <a:buChar char="Ø"/>
            </a:pPr>
            <a:r>
              <a:rPr lang="pl-PL" sz="1400" dirty="0" smtClean="0">
                <a:latin typeface="Arial" pitchFamily="34" charset="0"/>
                <a:cs typeface="Arial" pitchFamily="34" charset="0"/>
              </a:rPr>
              <a:t> D.7 Zgodność z właściwymi politykami i zasadami wspólnotowymi</a:t>
            </a:r>
          </a:p>
          <a:p>
            <a:pPr marL="0" lvl="3" algn="just">
              <a:lnSpc>
                <a:spcPct val="114000"/>
              </a:lnSpc>
              <a:buFont typeface="Wingdings" pitchFamily="2" charset="2"/>
              <a:buChar char="Ø"/>
            </a:pPr>
            <a:r>
              <a:rPr lang="pl-PL" sz="1400" dirty="0" smtClean="0">
                <a:latin typeface="Arial" pitchFamily="34" charset="0"/>
                <a:cs typeface="Arial" pitchFamily="34" charset="0"/>
              </a:rPr>
              <a:t> D.10 Czy do realizacji działalności z którą jest związany projekt wymagana jest koncesja/ zezwolenie/pozwolenie?</a:t>
            </a:r>
          </a:p>
        </p:txBody>
      </p:sp>
    </p:spTree>
    <p:extLst>
      <p:ext uri="{BB962C8B-B14F-4D97-AF65-F5344CB8AC3E}">
        <p14:creationId xmlns:p14="http://schemas.microsoft.com/office/powerpoint/2010/main" xmlns="" val="361336077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91987" y="279544"/>
            <a:ext cx="1939526" cy="833815"/>
          </a:xfrm>
          <a:prstGeom prst="rect">
            <a:avLst/>
          </a:prstGeom>
        </p:spPr>
      </p:pic>
      <p:sp>
        <p:nvSpPr>
          <p:cNvPr id="2" name="pole tekstowe 1"/>
          <p:cNvSpPr txBox="1"/>
          <p:nvPr/>
        </p:nvSpPr>
        <p:spPr>
          <a:xfrm>
            <a:off x="1735667" y="406903"/>
            <a:ext cx="184731" cy="369332"/>
          </a:xfrm>
          <a:prstGeom prst="rect">
            <a:avLst/>
          </a:prstGeom>
          <a:noFill/>
        </p:spPr>
        <p:txBody>
          <a:bodyPr wrap="none" rtlCol="0">
            <a:spAutoFit/>
          </a:bodyPr>
          <a:lstStyle/>
          <a:p>
            <a:endParaRPr lang="pl-PL" dirty="0"/>
          </a:p>
        </p:txBody>
      </p:sp>
      <p:sp>
        <p:nvSpPr>
          <p:cNvPr id="3" name="pole tekstowe 2"/>
          <p:cNvSpPr txBox="1"/>
          <p:nvPr/>
        </p:nvSpPr>
        <p:spPr>
          <a:xfrm>
            <a:off x="1735667" y="406903"/>
            <a:ext cx="7244461" cy="246221"/>
          </a:xfrm>
          <a:prstGeom prst="rect">
            <a:avLst/>
          </a:prstGeom>
          <a:noFill/>
        </p:spPr>
        <p:txBody>
          <a:bodyPr wrap="square" rtlCol="0">
            <a:spAutoFit/>
          </a:bodyPr>
          <a:lstStyle/>
          <a:p>
            <a:endParaRPr lang="pl-PL" sz="1000" dirty="0">
              <a:latin typeface="TitilliumText25L"/>
            </a:endParaRPr>
          </a:p>
        </p:txBody>
      </p:sp>
      <p:pic>
        <p:nvPicPr>
          <p:cNvPr id="17" name="Obraz 8"/>
          <p:cNvPicPr>
            <a:picLocks noChangeAspect="1"/>
          </p:cNvPicPr>
          <p:nvPr/>
        </p:nvPicPr>
        <p:blipFill>
          <a:blip r:embed="rId7" cstate="print"/>
          <a:srcRect/>
          <a:stretch>
            <a:fillRect/>
          </a:stretch>
        </p:blipFill>
        <p:spPr bwMode="auto">
          <a:xfrm>
            <a:off x="179512" y="-99392"/>
            <a:ext cx="1762095" cy="1370072"/>
          </a:xfrm>
          <a:prstGeom prst="rect">
            <a:avLst/>
          </a:prstGeom>
          <a:noFill/>
          <a:ln w="9525">
            <a:noFill/>
            <a:miter lim="800000"/>
            <a:headEnd/>
            <a:tailEnd/>
          </a:ln>
        </p:spPr>
      </p:pic>
      <p:sp>
        <p:nvSpPr>
          <p:cNvPr id="18" name="Prostokąt 17"/>
          <p:cNvSpPr/>
          <p:nvPr/>
        </p:nvSpPr>
        <p:spPr>
          <a:xfrm>
            <a:off x="5220072" y="116633"/>
            <a:ext cx="3923928" cy="553998"/>
          </a:xfrm>
          <a:prstGeom prst="rect">
            <a:avLst/>
          </a:prstGeom>
        </p:spPr>
        <p:txBody>
          <a:bodyPr wrap="square">
            <a:spAutoFit/>
          </a:bodyPr>
          <a:lstStyle/>
          <a:p>
            <a:pPr marL="0" lvl="3" algn="ctr"/>
            <a:r>
              <a:rPr lang="pl-PL" sz="1500" b="1" u="sng" dirty="0" smtClean="0">
                <a:latin typeface="Arial" pitchFamily="34" charset="0"/>
                <a:cs typeface="Arial" pitchFamily="34" charset="0"/>
              </a:rPr>
              <a:t>D.7 Zgodność z </a:t>
            </a:r>
            <a:r>
              <a:rPr lang="pl-PL" sz="1500" b="1" u="sng" dirty="0">
                <a:latin typeface="Arial" pitchFamily="34" charset="0"/>
                <a:cs typeface="Arial" pitchFamily="34" charset="0"/>
              </a:rPr>
              <a:t>właściwymi politykami i zasadami </a:t>
            </a:r>
            <a:r>
              <a:rPr lang="pl-PL" sz="1500" b="1" u="sng" dirty="0" smtClean="0">
                <a:latin typeface="Arial" pitchFamily="34" charset="0"/>
                <a:cs typeface="Arial" pitchFamily="34" charset="0"/>
              </a:rPr>
              <a:t>wspólnotowymi</a:t>
            </a:r>
          </a:p>
        </p:txBody>
      </p:sp>
      <p:sp>
        <p:nvSpPr>
          <p:cNvPr id="19" name="pole tekstowe 18"/>
          <p:cNvSpPr txBox="1"/>
          <p:nvPr/>
        </p:nvSpPr>
        <p:spPr>
          <a:xfrm>
            <a:off x="408373" y="1666877"/>
            <a:ext cx="8673483" cy="3495188"/>
          </a:xfrm>
          <a:prstGeom prst="rect">
            <a:avLst/>
          </a:prstGeom>
          <a:noFill/>
        </p:spPr>
        <p:txBody>
          <a:bodyPr wrap="square" rtlCol="0">
            <a:spAutoFit/>
          </a:bodyPr>
          <a:lstStyle/>
          <a:p>
            <a:pPr marL="0" lvl="3" algn="just">
              <a:lnSpc>
                <a:spcPct val="114000"/>
              </a:lnSpc>
              <a:spcAft>
                <a:spcPts val="600"/>
              </a:spcAft>
            </a:pPr>
            <a:r>
              <a:rPr lang="pl-PL" sz="1400" dirty="0">
                <a:latin typeface="Arial" pitchFamily="34" charset="0"/>
                <a:cs typeface="Arial" pitchFamily="34" charset="0"/>
              </a:rPr>
              <a:t>Projekt </a:t>
            </a:r>
            <a:r>
              <a:rPr lang="pl-PL" sz="1400" dirty="0" smtClean="0">
                <a:latin typeface="Arial" pitchFamily="34" charset="0"/>
                <a:cs typeface="Arial" pitchFamily="34" charset="0"/>
              </a:rPr>
              <a:t>powinien być </a:t>
            </a:r>
            <a:r>
              <a:rPr lang="pl-PL" sz="1400" dirty="0">
                <a:latin typeface="Arial" pitchFamily="34" charset="0"/>
                <a:cs typeface="Arial" pitchFamily="34" charset="0"/>
              </a:rPr>
              <a:t>zgodny z właściwymi politykami i zasadami wspólnotowymi:</a:t>
            </a:r>
          </a:p>
          <a:p>
            <a:pPr marL="0" lvl="3" algn="just">
              <a:lnSpc>
                <a:spcPct val="114000"/>
              </a:lnSpc>
              <a:spcAft>
                <a:spcPts val="600"/>
              </a:spcAft>
            </a:pPr>
            <a:r>
              <a:rPr lang="pl-PL" sz="1400" dirty="0" smtClean="0">
                <a:latin typeface="Arial" pitchFamily="34" charset="0"/>
                <a:cs typeface="Arial" pitchFamily="34" charset="0"/>
              </a:rPr>
              <a:t>a)  zrównoważonego </a:t>
            </a:r>
            <a:r>
              <a:rPr lang="pl-PL" sz="1400" dirty="0">
                <a:latin typeface="Arial" pitchFamily="34" charset="0"/>
                <a:cs typeface="Arial" pitchFamily="34" charset="0"/>
              </a:rPr>
              <a:t>rozwoju,</a:t>
            </a:r>
          </a:p>
          <a:p>
            <a:pPr marL="0" lvl="3" algn="just">
              <a:lnSpc>
                <a:spcPct val="114000"/>
              </a:lnSpc>
              <a:spcAft>
                <a:spcPts val="600"/>
              </a:spcAft>
            </a:pPr>
            <a:r>
              <a:rPr lang="pl-PL" sz="1400" dirty="0" smtClean="0">
                <a:latin typeface="Arial" pitchFamily="34" charset="0"/>
                <a:cs typeface="Arial" pitchFamily="34" charset="0"/>
              </a:rPr>
              <a:t>b)  z </a:t>
            </a:r>
            <a:r>
              <a:rPr lang="pl-PL" sz="1400" dirty="0">
                <a:latin typeface="Arial" pitchFamily="34" charset="0"/>
                <a:cs typeface="Arial" pitchFamily="34" charset="0"/>
              </a:rPr>
              <a:t>zasadą równości szans kobiet i mężczyzn</a:t>
            </a:r>
          </a:p>
          <a:p>
            <a:pPr marL="266700" lvl="3" indent="-266700" algn="just">
              <a:lnSpc>
                <a:spcPct val="114000"/>
              </a:lnSpc>
            </a:pPr>
            <a:r>
              <a:rPr lang="pl-PL" sz="1400" dirty="0" smtClean="0">
                <a:latin typeface="Arial" pitchFamily="34" charset="0"/>
                <a:cs typeface="Arial" pitchFamily="34" charset="0"/>
              </a:rPr>
              <a:t>c) z </a:t>
            </a:r>
            <a:r>
              <a:rPr lang="pl-PL" sz="1400" dirty="0">
                <a:latin typeface="Arial" pitchFamily="34" charset="0"/>
                <a:cs typeface="Arial" pitchFamily="34" charset="0"/>
              </a:rPr>
              <a:t>zasadą równości szans i niedyskryminacji, w tym dostępności dla osób z </a:t>
            </a:r>
            <a:r>
              <a:rPr lang="pl-PL" sz="1400" dirty="0" smtClean="0">
                <a:latin typeface="Arial" pitchFamily="34" charset="0"/>
                <a:cs typeface="Arial" pitchFamily="34" charset="0"/>
              </a:rPr>
              <a:t>niepełnosprawnościami (</a:t>
            </a:r>
            <a:r>
              <a:rPr lang="pl-PL" sz="1400" dirty="0">
                <a:latin typeface="Arial" pitchFamily="34" charset="0"/>
                <a:cs typeface="Arial" pitchFamily="34" charset="0"/>
              </a:rPr>
              <a:t>tj. m. in. budowanie infrastruktury w zgodzie z zasadą uniwersalnego projektowania).</a:t>
            </a:r>
          </a:p>
          <a:p>
            <a:pPr marL="0" lvl="3" algn="just">
              <a:lnSpc>
                <a:spcPct val="114000"/>
              </a:lnSpc>
            </a:pPr>
            <a:endParaRPr lang="pl-PL" sz="1400" dirty="0" smtClean="0">
              <a:solidFill>
                <a:schemeClr val="tx2">
                  <a:lumMod val="75000"/>
                </a:schemeClr>
              </a:solidFill>
              <a:latin typeface="Arial" pitchFamily="34" charset="0"/>
              <a:cs typeface="Arial" pitchFamily="34" charset="0"/>
            </a:endParaRPr>
          </a:p>
          <a:p>
            <a:pPr marL="0" lvl="3" algn="just">
              <a:lnSpc>
                <a:spcPct val="114000"/>
              </a:lnSpc>
            </a:pPr>
            <a:r>
              <a:rPr lang="pl-PL" sz="1400" dirty="0" smtClean="0">
                <a:solidFill>
                  <a:srgbClr val="FF0000"/>
                </a:solidFill>
                <a:latin typeface="Arial" pitchFamily="34" charset="0"/>
                <a:cs typeface="Arial" pitchFamily="34" charset="0"/>
              </a:rPr>
              <a:t>Przed wypełnieniem sekcji D.7 niezbędne </a:t>
            </a:r>
            <a:r>
              <a:rPr lang="pl-PL" sz="1400" dirty="0">
                <a:solidFill>
                  <a:srgbClr val="FF0000"/>
                </a:solidFill>
                <a:latin typeface="Arial" pitchFamily="34" charset="0"/>
                <a:cs typeface="Arial" pitchFamily="34" charset="0"/>
              </a:rPr>
              <a:t>jest zapoznanie się </a:t>
            </a:r>
            <a:r>
              <a:rPr lang="pl-PL" sz="1400" dirty="0" smtClean="0">
                <a:solidFill>
                  <a:srgbClr val="FF0000"/>
                </a:solidFill>
                <a:latin typeface="Arial" pitchFamily="34" charset="0"/>
                <a:cs typeface="Arial" pitchFamily="34" charset="0"/>
              </a:rPr>
              <a:t>z „</a:t>
            </a:r>
            <a:r>
              <a:rPr lang="pl-PL" sz="1400" i="1" dirty="0" smtClean="0">
                <a:solidFill>
                  <a:srgbClr val="FF0000"/>
                </a:solidFill>
                <a:latin typeface="Arial" pitchFamily="34" charset="0"/>
                <a:cs typeface="Arial" pitchFamily="34" charset="0"/>
              </a:rPr>
              <a:t>Wytycznymi </a:t>
            </a:r>
            <a:r>
              <a:rPr lang="pl-PL" sz="1400" i="1" dirty="0">
                <a:solidFill>
                  <a:srgbClr val="FF0000"/>
                </a:solidFill>
                <a:latin typeface="Arial" pitchFamily="34" charset="0"/>
                <a:cs typeface="Arial" pitchFamily="34" charset="0"/>
              </a:rPr>
              <a:t>Ministra Inwestycji i Rozwoju w zakresie realizacji zasady równości szans i niedyskryminacji, w tym dostępności dla osób z niepełnosprawnościami oraz zasady równości szans kobiet i mężczyzn w ramach funduszy unijnych na lata </a:t>
            </a:r>
            <a:r>
              <a:rPr lang="pl-PL" sz="1400" i="1" dirty="0" smtClean="0">
                <a:solidFill>
                  <a:srgbClr val="FF0000"/>
                </a:solidFill>
                <a:latin typeface="Arial" pitchFamily="34" charset="0"/>
                <a:cs typeface="Arial" pitchFamily="34" charset="0"/>
              </a:rPr>
              <a:t>2014-2020</a:t>
            </a:r>
            <a:r>
              <a:rPr lang="pl-PL" sz="1400" dirty="0" smtClean="0">
                <a:solidFill>
                  <a:srgbClr val="FF0000"/>
                </a:solidFill>
                <a:latin typeface="Arial" pitchFamily="34" charset="0"/>
                <a:cs typeface="Arial" pitchFamily="34" charset="0"/>
              </a:rPr>
              <a:t>” </a:t>
            </a:r>
            <a:r>
              <a:rPr lang="pl-PL" sz="1400" dirty="0">
                <a:solidFill>
                  <a:srgbClr val="FF0000"/>
                </a:solidFill>
                <a:latin typeface="Arial" pitchFamily="34" charset="0"/>
                <a:cs typeface="Arial" pitchFamily="34" charset="0"/>
              </a:rPr>
              <a:t>z dnia 5 kwietnia 2018  r. wraz załącznikami, w szczególności z załącznikiem nr 2 pn. „</a:t>
            </a:r>
            <a:r>
              <a:rPr lang="pl-PL" sz="1400" b="1" i="1" u="sng" dirty="0">
                <a:solidFill>
                  <a:srgbClr val="FF0000"/>
                </a:solidFill>
                <a:latin typeface="Arial" pitchFamily="34" charset="0"/>
                <a:cs typeface="Arial" pitchFamily="34" charset="0"/>
              </a:rPr>
              <a:t>Standardy dostępności dla polityki spójności 2014-2020</a:t>
            </a:r>
            <a:r>
              <a:rPr lang="pl-PL" sz="1400" dirty="0">
                <a:solidFill>
                  <a:srgbClr val="FF0000"/>
                </a:solidFill>
                <a:latin typeface="Arial" pitchFamily="34" charset="0"/>
                <a:cs typeface="Arial" pitchFamily="34" charset="0"/>
              </a:rPr>
              <a:t>” (dokumenty dostępne na stronie </a:t>
            </a:r>
            <a:r>
              <a:rPr lang="pl-PL" sz="1400" dirty="0" smtClean="0">
                <a:solidFill>
                  <a:srgbClr val="FF0000"/>
                </a:solidFill>
                <a:latin typeface="Arial" pitchFamily="34" charset="0"/>
                <a:cs typeface="Arial" pitchFamily="34" charset="0"/>
                <a:hlinkClick r:id="rId8"/>
              </a:rPr>
              <a:t>www.funduszeeuropejskie.gov.pl</a:t>
            </a:r>
            <a:r>
              <a:rPr lang="pl-PL" sz="1400" dirty="0" smtClean="0">
                <a:solidFill>
                  <a:srgbClr val="FF0000"/>
                </a:solidFill>
                <a:latin typeface="Arial" pitchFamily="34" charset="0"/>
                <a:cs typeface="Arial" pitchFamily="34" charset="0"/>
              </a:rPr>
              <a:t>).</a:t>
            </a:r>
          </a:p>
          <a:p>
            <a:pPr marL="0" lvl="3" algn="just">
              <a:lnSpc>
                <a:spcPct val="114000"/>
              </a:lnSpc>
            </a:pPr>
            <a:r>
              <a:rPr lang="pl-PL" sz="1400" dirty="0" smtClean="0">
                <a:solidFill>
                  <a:srgbClr val="FF0000"/>
                </a:solidFill>
                <a:latin typeface="Arial" pitchFamily="34" charset="0"/>
                <a:cs typeface="Arial" pitchFamily="34" charset="0"/>
              </a:rPr>
              <a:t> </a:t>
            </a:r>
            <a:endParaRPr lang="pl-PL"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077061712"/>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06054"/>
            <a:ext cx="9144000" cy="7164054"/>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91987" y="279544"/>
            <a:ext cx="1939526" cy="833815"/>
          </a:xfrm>
          <a:prstGeom prst="rect">
            <a:avLst/>
          </a:prstGeom>
        </p:spPr>
      </p:pic>
      <p:sp>
        <p:nvSpPr>
          <p:cNvPr id="2" name="pole tekstowe 1"/>
          <p:cNvSpPr txBox="1"/>
          <p:nvPr/>
        </p:nvSpPr>
        <p:spPr>
          <a:xfrm>
            <a:off x="1735667" y="406903"/>
            <a:ext cx="184731" cy="369332"/>
          </a:xfrm>
          <a:prstGeom prst="rect">
            <a:avLst/>
          </a:prstGeom>
          <a:noFill/>
        </p:spPr>
        <p:txBody>
          <a:bodyPr wrap="none" rtlCol="0">
            <a:spAutoFit/>
          </a:bodyPr>
          <a:lstStyle/>
          <a:p>
            <a:endParaRPr lang="pl-PL" dirty="0"/>
          </a:p>
        </p:txBody>
      </p:sp>
      <p:sp>
        <p:nvSpPr>
          <p:cNvPr id="3" name="pole tekstowe 2"/>
          <p:cNvSpPr txBox="1"/>
          <p:nvPr/>
        </p:nvSpPr>
        <p:spPr>
          <a:xfrm>
            <a:off x="1735667" y="269197"/>
            <a:ext cx="7244461" cy="246221"/>
          </a:xfrm>
          <a:prstGeom prst="rect">
            <a:avLst/>
          </a:prstGeom>
          <a:noFill/>
        </p:spPr>
        <p:txBody>
          <a:bodyPr wrap="square" rtlCol="0">
            <a:spAutoFit/>
          </a:bodyPr>
          <a:lstStyle/>
          <a:p>
            <a:endParaRPr lang="pl-PL" sz="1000" dirty="0">
              <a:latin typeface="TitilliumText25L"/>
            </a:endParaRPr>
          </a:p>
        </p:txBody>
      </p:sp>
      <p:pic>
        <p:nvPicPr>
          <p:cNvPr id="17" name="Obraz 8"/>
          <p:cNvPicPr>
            <a:picLocks noChangeAspect="1"/>
          </p:cNvPicPr>
          <p:nvPr/>
        </p:nvPicPr>
        <p:blipFill>
          <a:blip r:embed="rId7" cstate="print"/>
          <a:srcRect/>
          <a:stretch>
            <a:fillRect/>
          </a:stretch>
        </p:blipFill>
        <p:spPr bwMode="auto">
          <a:xfrm>
            <a:off x="179512" y="-315416"/>
            <a:ext cx="1762095" cy="1370072"/>
          </a:xfrm>
          <a:prstGeom prst="rect">
            <a:avLst/>
          </a:prstGeom>
          <a:noFill/>
          <a:ln w="9525">
            <a:noFill/>
            <a:miter lim="800000"/>
            <a:headEnd/>
            <a:tailEnd/>
          </a:ln>
        </p:spPr>
      </p:pic>
      <p:sp>
        <p:nvSpPr>
          <p:cNvPr id="19" name="pole tekstowe 18"/>
          <p:cNvSpPr txBox="1"/>
          <p:nvPr/>
        </p:nvSpPr>
        <p:spPr>
          <a:xfrm>
            <a:off x="357402" y="1233405"/>
            <a:ext cx="8724454" cy="4400564"/>
          </a:xfrm>
          <a:prstGeom prst="rect">
            <a:avLst/>
          </a:prstGeom>
          <a:noFill/>
        </p:spPr>
        <p:txBody>
          <a:bodyPr wrap="square" rtlCol="0">
            <a:spAutoFit/>
          </a:bodyPr>
          <a:lstStyle/>
          <a:p>
            <a:pPr marL="0" lvl="3" algn="ctr">
              <a:lnSpc>
                <a:spcPct val="114000"/>
              </a:lnSpc>
            </a:pPr>
            <a:r>
              <a:rPr lang="pl-PL" sz="1400" b="1" dirty="0">
                <a:solidFill>
                  <a:schemeClr val="accent1"/>
                </a:solidFill>
                <a:latin typeface="Arial" pitchFamily="34" charset="0"/>
                <a:cs typeface="Arial" pitchFamily="34" charset="0"/>
              </a:rPr>
              <a:t>Zasada równości szans i niedyskryminacji, w tym dostępności dla osób </a:t>
            </a:r>
            <a:r>
              <a:rPr lang="pl-PL" sz="1400" b="1" dirty="0" smtClean="0">
                <a:solidFill>
                  <a:schemeClr val="accent1"/>
                </a:solidFill>
                <a:latin typeface="Arial" pitchFamily="34" charset="0"/>
                <a:cs typeface="Arial" pitchFamily="34" charset="0"/>
              </a:rPr>
              <a:t/>
            </a:r>
            <a:br>
              <a:rPr lang="pl-PL" sz="1400" b="1" dirty="0" smtClean="0">
                <a:solidFill>
                  <a:schemeClr val="accent1"/>
                </a:solidFill>
                <a:latin typeface="Arial" pitchFamily="34" charset="0"/>
                <a:cs typeface="Arial" pitchFamily="34" charset="0"/>
              </a:rPr>
            </a:br>
            <a:r>
              <a:rPr lang="pl-PL" sz="1400" b="1" dirty="0" smtClean="0">
                <a:solidFill>
                  <a:schemeClr val="accent1"/>
                </a:solidFill>
                <a:latin typeface="Arial" pitchFamily="34" charset="0"/>
                <a:cs typeface="Arial" pitchFamily="34" charset="0"/>
              </a:rPr>
              <a:t>z </a:t>
            </a:r>
            <a:r>
              <a:rPr lang="pl-PL" sz="1400" b="1" dirty="0">
                <a:solidFill>
                  <a:schemeClr val="accent1"/>
                </a:solidFill>
                <a:latin typeface="Arial" pitchFamily="34" charset="0"/>
                <a:cs typeface="Arial" pitchFamily="34" charset="0"/>
              </a:rPr>
              <a:t>niepełnosprawnościami (tj. m. in. budowanie infrastruktury w zgodzie </a:t>
            </a:r>
            <a:r>
              <a:rPr lang="pl-PL" sz="1400" b="1" dirty="0" smtClean="0">
                <a:solidFill>
                  <a:schemeClr val="accent1"/>
                </a:solidFill>
                <a:latin typeface="Arial" pitchFamily="34" charset="0"/>
                <a:cs typeface="Arial" pitchFamily="34" charset="0"/>
              </a:rPr>
              <a:t/>
            </a:r>
            <a:br>
              <a:rPr lang="pl-PL" sz="1400" b="1" dirty="0" smtClean="0">
                <a:solidFill>
                  <a:schemeClr val="accent1"/>
                </a:solidFill>
                <a:latin typeface="Arial" pitchFamily="34" charset="0"/>
                <a:cs typeface="Arial" pitchFamily="34" charset="0"/>
              </a:rPr>
            </a:br>
            <a:r>
              <a:rPr lang="pl-PL" sz="1400" b="1" dirty="0" smtClean="0">
                <a:solidFill>
                  <a:schemeClr val="accent1"/>
                </a:solidFill>
                <a:latin typeface="Arial" pitchFamily="34" charset="0"/>
                <a:cs typeface="Arial" pitchFamily="34" charset="0"/>
              </a:rPr>
              <a:t>z </a:t>
            </a:r>
            <a:r>
              <a:rPr lang="pl-PL" sz="1400" b="1" dirty="0">
                <a:solidFill>
                  <a:schemeClr val="accent1"/>
                </a:solidFill>
                <a:latin typeface="Arial" pitchFamily="34" charset="0"/>
                <a:cs typeface="Arial" pitchFamily="34" charset="0"/>
              </a:rPr>
              <a:t>zasadą uniwersalnego projektowania</a:t>
            </a:r>
            <a:r>
              <a:rPr lang="pl-PL" sz="1400" b="1" dirty="0" smtClean="0">
                <a:solidFill>
                  <a:schemeClr val="accent1"/>
                </a:solidFill>
                <a:latin typeface="Arial" pitchFamily="34" charset="0"/>
                <a:cs typeface="Arial" pitchFamily="34" charset="0"/>
              </a:rPr>
              <a:t>)</a:t>
            </a:r>
          </a:p>
          <a:p>
            <a:pPr marL="0" lvl="3" algn="just">
              <a:lnSpc>
                <a:spcPct val="114000"/>
              </a:lnSpc>
            </a:pPr>
            <a:endParaRPr lang="pl-PL" sz="1400" dirty="0">
              <a:latin typeface="Arial" pitchFamily="34" charset="0"/>
              <a:cs typeface="Arial" pitchFamily="34" charset="0"/>
            </a:endParaRPr>
          </a:p>
          <a:p>
            <a:pPr marL="0" lvl="3" algn="just">
              <a:lnSpc>
                <a:spcPct val="114000"/>
              </a:lnSpc>
              <a:spcAft>
                <a:spcPts val="600"/>
              </a:spcAft>
            </a:pPr>
            <a:r>
              <a:rPr lang="pl-PL" sz="1400" dirty="0" smtClean="0">
                <a:latin typeface="Arial" pitchFamily="34" charset="0"/>
                <a:cs typeface="Arial" pitchFamily="34" charset="0"/>
              </a:rPr>
              <a:t>Wszystkie </a:t>
            </a:r>
            <a:r>
              <a:rPr lang="pl-PL" sz="1400" u="sng" dirty="0">
                <a:latin typeface="Arial" pitchFamily="34" charset="0"/>
                <a:cs typeface="Arial" pitchFamily="34" charset="0"/>
              </a:rPr>
              <a:t>produkty projektów </a:t>
            </a:r>
            <a:r>
              <a:rPr lang="pl-PL" sz="1400" dirty="0">
                <a:latin typeface="Arial" pitchFamily="34" charset="0"/>
                <a:cs typeface="Arial" pitchFamily="34" charset="0"/>
              </a:rPr>
              <a:t>(technologie, produkty, towary, usługi, infrastruktura – np. strona lub aplikacja internetowa, zakupione środki transportu, wybudowane lub modernizowane obiekty) </a:t>
            </a:r>
            <a:r>
              <a:rPr lang="pl-PL" sz="1400" u="sng" dirty="0">
                <a:latin typeface="Arial" pitchFamily="34" charset="0"/>
                <a:cs typeface="Arial" pitchFamily="34" charset="0"/>
              </a:rPr>
              <a:t>muszą być dostępne dla wszystkich osób</a:t>
            </a:r>
            <a:r>
              <a:rPr lang="pl-PL" sz="1400" dirty="0">
                <a:latin typeface="Arial" pitchFamily="34" charset="0"/>
                <a:cs typeface="Arial" pitchFamily="34" charset="0"/>
              </a:rPr>
              <a:t>, w tym również </a:t>
            </a:r>
            <a:r>
              <a:rPr lang="pl-PL" sz="1400" u="sng" dirty="0">
                <a:latin typeface="Arial" pitchFamily="34" charset="0"/>
                <a:cs typeface="Arial" pitchFamily="34" charset="0"/>
              </a:rPr>
              <a:t>dostosowane do potrzeb osób z niepełnosprawnościami</a:t>
            </a:r>
            <a:r>
              <a:rPr lang="pl-PL" sz="1400" dirty="0" smtClean="0">
                <a:latin typeface="Arial" pitchFamily="34" charset="0"/>
                <a:cs typeface="Arial" pitchFamily="34" charset="0"/>
              </a:rPr>
              <a:t>.</a:t>
            </a:r>
          </a:p>
          <a:p>
            <a:pPr marL="0" lvl="3" algn="just">
              <a:lnSpc>
                <a:spcPct val="114000"/>
              </a:lnSpc>
            </a:pPr>
            <a:r>
              <a:rPr lang="pl-PL" sz="1400" u="sng" dirty="0">
                <a:latin typeface="Arial" pitchFamily="34" charset="0"/>
                <a:cs typeface="Arial" pitchFamily="34" charset="0"/>
              </a:rPr>
              <a:t>Koncepcja uniwersalnego projektowania</a:t>
            </a:r>
            <a:r>
              <a:rPr lang="pl-PL" sz="1400" dirty="0">
                <a:latin typeface="Arial" pitchFamily="34" charset="0"/>
                <a:cs typeface="Arial" pitchFamily="34" charset="0"/>
              </a:rPr>
              <a:t> – projektowanie produktów, środowiska, programów i usług w taki sposób, by były użyteczne dla wszystkich, w możliwie największym stopniu, bez potrzeby adaptacji lub specjalistycznego projektowania. </a:t>
            </a:r>
            <a:endParaRPr lang="pl-PL" sz="1400" dirty="0" smtClean="0">
              <a:latin typeface="Arial" pitchFamily="34" charset="0"/>
              <a:cs typeface="Arial" pitchFamily="34" charset="0"/>
            </a:endParaRPr>
          </a:p>
          <a:p>
            <a:pPr marL="0" lvl="3" algn="just">
              <a:lnSpc>
                <a:spcPct val="114000"/>
              </a:lnSpc>
              <a:spcAft>
                <a:spcPts val="600"/>
              </a:spcAft>
            </a:pPr>
            <a:r>
              <a:rPr lang="pl-PL" sz="1400" dirty="0" smtClean="0">
                <a:latin typeface="Arial" pitchFamily="34" charset="0"/>
                <a:cs typeface="Arial" pitchFamily="34" charset="0"/>
              </a:rPr>
              <a:t>Koncepcja </a:t>
            </a:r>
            <a:r>
              <a:rPr lang="pl-PL" sz="1400" dirty="0">
                <a:latin typeface="Arial" pitchFamily="34" charset="0"/>
                <a:cs typeface="Arial" pitchFamily="34" charset="0"/>
              </a:rPr>
              <a:t>uniwersalnego projektowania jest realizowana przez zastosowanie co najmniej </a:t>
            </a:r>
            <a:r>
              <a:rPr lang="pl-PL" sz="1400" dirty="0" smtClean="0">
                <a:latin typeface="Arial" pitchFamily="34" charset="0"/>
                <a:cs typeface="Arial" pitchFamily="34" charset="0"/>
              </a:rPr>
              <a:t>„</a:t>
            </a:r>
            <a:r>
              <a:rPr lang="pl-PL" sz="1400" i="1" dirty="0" smtClean="0">
                <a:latin typeface="Arial" pitchFamily="34" charset="0"/>
                <a:cs typeface="Arial" pitchFamily="34" charset="0"/>
              </a:rPr>
              <a:t>Standardów </a:t>
            </a:r>
            <a:r>
              <a:rPr lang="pl-PL" sz="1400" i="1" dirty="0">
                <a:latin typeface="Arial" pitchFamily="34" charset="0"/>
                <a:cs typeface="Arial" pitchFamily="34" charset="0"/>
              </a:rPr>
              <a:t>dostępności dla polityki spójności </a:t>
            </a:r>
            <a:r>
              <a:rPr lang="pl-PL" sz="1400" i="1" dirty="0" smtClean="0">
                <a:latin typeface="Arial" pitchFamily="34" charset="0"/>
                <a:cs typeface="Arial" pitchFamily="34" charset="0"/>
              </a:rPr>
              <a:t>2014-2020</a:t>
            </a:r>
            <a:r>
              <a:rPr lang="pl-PL" sz="1400" dirty="0" smtClean="0">
                <a:latin typeface="Arial" pitchFamily="34" charset="0"/>
                <a:cs typeface="Arial" pitchFamily="34" charset="0"/>
              </a:rPr>
              <a:t>”.</a:t>
            </a:r>
            <a:endParaRPr lang="pl-PL" sz="1400" dirty="0">
              <a:latin typeface="Arial" pitchFamily="34" charset="0"/>
              <a:cs typeface="Arial" pitchFamily="34" charset="0"/>
            </a:endParaRPr>
          </a:p>
          <a:p>
            <a:pPr marL="0" lvl="3" algn="just">
              <a:lnSpc>
                <a:spcPct val="114000"/>
              </a:lnSpc>
            </a:pPr>
            <a:r>
              <a:rPr lang="pl-PL" sz="1400" dirty="0">
                <a:latin typeface="Arial" pitchFamily="34" charset="0"/>
                <a:cs typeface="Arial" pitchFamily="34" charset="0"/>
              </a:rPr>
              <a:t>Przykładowe działania:</a:t>
            </a:r>
          </a:p>
          <a:p>
            <a:pPr marL="285750" lvl="3" indent="-285750" algn="just">
              <a:lnSpc>
                <a:spcPct val="114000"/>
              </a:lnSpc>
              <a:buFont typeface="Arial" panose="020B0604020202020204" pitchFamily="34" charset="0"/>
              <a:buChar char="•"/>
            </a:pPr>
            <a:r>
              <a:rPr lang="pl-PL" sz="1400" dirty="0" smtClean="0">
                <a:latin typeface="Arial" pitchFamily="34" charset="0"/>
                <a:cs typeface="Arial" pitchFamily="34" charset="0"/>
              </a:rPr>
              <a:t>dostosowanie </a:t>
            </a:r>
            <a:r>
              <a:rPr lang="pl-PL" sz="1400" dirty="0">
                <a:latin typeface="Arial" pitchFamily="34" charset="0"/>
                <a:cs typeface="Arial" pitchFamily="34" charset="0"/>
              </a:rPr>
              <a:t>architektoniczne (np. budowa podjazdów, montaż platform, oznakowanie</a:t>
            </a:r>
            <a:r>
              <a:rPr lang="pl-PL" sz="1400" dirty="0" smtClean="0">
                <a:latin typeface="Arial" pitchFamily="34" charset="0"/>
                <a:cs typeface="Arial" pitchFamily="34" charset="0"/>
              </a:rPr>
              <a:t>);</a:t>
            </a:r>
            <a:endParaRPr lang="pl-PL" sz="1400" dirty="0">
              <a:latin typeface="Arial" pitchFamily="34" charset="0"/>
              <a:cs typeface="Arial" pitchFamily="34" charset="0"/>
            </a:endParaRPr>
          </a:p>
          <a:p>
            <a:pPr marL="285750" lvl="3" indent="-285750" algn="just">
              <a:lnSpc>
                <a:spcPct val="114000"/>
              </a:lnSpc>
              <a:buFont typeface="Arial" panose="020B0604020202020204" pitchFamily="34" charset="0"/>
              <a:buChar char="•"/>
            </a:pPr>
            <a:r>
              <a:rPr lang="pl-PL" sz="1400" dirty="0" smtClean="0">
                <a:latin typeface="Arial" pitchFamily="34" charset="0"/>
                <a:cs typeface="Arial" pitchFamily="34" charset="0"/>
              </a:rPr>
              <a:t>dostosowanie </a:t>
            </a:r>
            <a:r>
              <a:rPr lang="pl-PL" sz="1400" dirty="0">
                <a:latin typeface="Arial" pitchFamily="34" charset="0"/>
                <a:cs typeface="Arial" pitchFamily="34" charset="0"/>
              </a:rPr>
              <a:t>infrastruktury komputerowej (np. programy powiększające wielkość czcionki, mówiące, kamery kontaktowe dla osób posługujących się językiem </a:t>
            </a:r>
            <a:r>
              <a:rPr lang="pl-PL" sz="1400" dirty="0" smtClean="0">
                <a:latin typeface="Arial" pitchFamily="34" charset="0"/>
                <a:cs typeface="Arial" pitchFamily="34" charset="0"/>
              </a:rPr>
              <a:t>migowym);</a:t>
            </a:r>
            <a:endParaRPr lang="pl-PL" sz="1400" dirty="0">
              <a:latin typeface="Arial" pitchFamily="34" charset="0"/>
              <a:cs typeface="Arial" pitchFamily="34" charset="0"/>
            </a:endParaRPr>
          </a:p>
          <a:p>
            <a:pPr marL="285750" lvl="3" indent="-285750" algn="just">
              <a:lnSpc>
                <a:spcPct val="114000"/>
              </a:lnSpc>
              <a:buFont typeface="Arial" panose="020B0604020202020204" pitchFamily="34" charset="0"/>
              <a:buChar char="•"/>
            </a:pPr>
            <a:r>
              <a:rPr lang="pl-PL" sz="1400" dirty="0" smtClean="0">
                <a:latin typeface="Arial" pitchFamily="34" charset="0"/>
                <a:cs typeface="Arial" pitchFamily="34" charset="0"/>
              </a:rPr>
              <a:t>dostosowanie </a:t>
            </a:r>
            <a:r>
              <a:rPr lang="pl-PL" sz="1400" dirty="0">
                <a:latin typeface="Arial" pitchFamily="34" charset="0"/>
                <a:cs typeface="Arial" pitchFamily="34" charset="0"/>
              </a:rPr>
              <a:t>akustyczne (np. systemy wspomagające </a:t>
            </a:r>
            <a:r>
              <a:rPr lang="pl-PL" sz="1400" dirty="0" smtClean="0">
                <a:latin typeface="Arial" pitchFamily="34" charset="0"/>
                <a:cs typeface="Arial" pitchFamily="34" charset="0"/>
              </a:rPr>
              <a:t>słyszenie);</a:t>
            </a:r>
            <a:endParaRPr lang="pl-PL" sz="1400" dirty="0">
              <a:latin typeface="Arial" pitchFamily="34" charset="0"/>
              <a:cs typeface="Arial" pitchFamily="34" charset="0"/>
            </a:endParaRPr>
          </a:p>
        </p:txBody>
      </p:sp>
      <p:sp>
        <p:nvSpPr>
          <p:cNvPr id="20" name="Prostokąt 19"/>
          <p:cNvSpPr/>
          <p:nvPr/>
        </p:nvSpPr>
        <p:spPr>
          <a:xfrm>
            <a:off x="5316279" y="-99392"/>
            <a:ext cx="3827721" cy="553998"/>
          </a:xfrm>
          <a:prstGeom prst="rect">
            <a:avLst/>
          </a:prstGeom>
        </p:spPr>
        <p:txBody>
          <a:bodyPr wrap="square">
            <a:spAutoFit/>
          </a:bodyPr>
          <a:lstStyle/>
          <a:p>
            <a:pPr marL="0" lvl="3" algn="ctr"/>
            <a:r>
              <a:rPr lang="pl-PL" sz="1500" b="1" u="sng" dirty="0" smtClean="0">
                <a:latin typeface="Arial" pitchFamily="34" charset="0"/>
                <a:cs typeface="Arial" pitchFamily="34" charset="0"/>
              </a:rPr>
              <a:t>D.7 Zgodność z właściwymi politykami i zasadami wspólnotowymi</a:t>
            </a:r>
          </a:p>
        </p:txBody>
      </p:sp>
    </p:spTree>
    <p:extLst>
      <p:ext uri="{BB962C8B-B14F-4D97-AF65-F5344CB8AC3E}">
        <p14:creationId xmlns:p14="http://schemas.microsoft.com/office/powerpoint/2010/main" xmlns="" val="374783240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5481" y="406904"/>
            <a:ext cx="7120232" cy="5798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3" name="Picture 1"/>
          <p:cNvPicPr>
            <a:picLocks noChangeAspect="1" noChangeArrowheads="1"/>
          </p:cNvPicPr>
          <p:nvPr/>
        </p:nvPicPr>
        <p:blipFill>
          <a:blip r:embed="rId8" cstate="print"/>
          <a:srcRect/>
          <a:stretch>
            <a:fillRect/>
          </a:stretch>
        </p:blipFill>
        <p:spPr bwMode="auto">
          <a:xfrm>
            <a:off x="1708675" y="4139953"/>
            <a:ext cx="377578" cy="762000"/>
          </a:xfrm>
          <a:prstGeom prst="rect">
            <a:avLst/>
          </a:prstGeom>
          <a:noFill/>
          <a:ln w="9525">
            <a:noFill/>
            <a:miter lim="800000"/>
            <a:headEnd/>
            <a:tailEnd/>
          </a:ln>
        </p:spPr>
      </p:pic>
      <p:pic>
        <p:nvPicPr>
          <p:cNvPr id="16" name="Obraz 8"/>
          <p:cNvPicPr>
            <a:picLocks noChangeAspect="1"/>
          </p:cNvPicPr>
          <p:nvPr/>
        </p:nvPicPr>
        <p:blipFill>
          <a:blip r:embed="rId9"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122440089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73507" y="6245322"/>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5220072" y="188641"/>
            <a:ext cx="3744416" cy="461665"/>
          </a:xfrm>
          <a:prstGeom prst="rect">
            <a:avLst/>
          </a:prstGeom>
        </p:spPr>
        <p:txBody>
          <a:bodyPr wrap="square">
            <a:spAutoFit/>
          </a:bodyPr>
          <a:lstStyle/>
          <a:p>
            <a:r>
              <a:rPr lang="pl-PL" sz="2400" b="1" dirty="0" smtClean="0">
                <a:solidFill>
                  <a:schemeClr val="tx2">
                    <a:lumMod val="75000"/>
                  </a:schemeClr>
                </a:solidFill>
                <a:latin typeface="TitilliumText25L"/>
              </a:rPr>
              <a:t> </a:t>
            </a:r>
            <a:r>
              <a:rPr lang="pl-PL" sz="1500" b="1" u="sng" dirty="0" smtClean="0">
                <a:latin typeface="Arial" pitchFamily="34" charset="0"/>
                <a:cs typeface="Arial" pitchFamily="34" charset="0"/>
              </a:rPr>
              <a:t>E. Mierzalne wskaźniki projektu</a:t>
            </a:r>
          </a:p>
        </p:txBody>
      </p:sp>
      <p:sp>
        <p:nvSpPr>
          <p:cNvPr id="18" name="pole tekstowe 17"/>
          <p:cNvSpPr txBox="1"/>
          <p:nvPr/>
        </p:nvSpPr>
        <p:spPr>
          <a:xfrm>
            <a:off x="937260" y="1403497"/>
            <a:ext cx="7376160" cy="4001095"/>
          </a:xfrm>
          <a:prstGeom prst="rect">
            <a:avLst/>
          </a:prstGeom>
          <a:noFill/>
        </p:spPr>
        <p:txBody>
          <a:bodyPr wrap="square" rtlCol="0">
            <a:spAutoFit/>
          </a:bodyPr>
          <a:lstStyle/>
          <a:p>
            <a:pPr algn="just"/>
            <a:r>
              <a:rPr lang="pl-PL" sz="1600" u="sng" dirty="0" smtClean="0">
                <a:latin typeface="Arial" pitchFamily="34" charset="0"/>
                <a:cs typeface="Arial" pitchFamily="34" charset="0"/>
              </a:rPr>
              <a:t>We wniosku o dofinansowanie należy obowiązkowo ująć wszystkie wskaźniki określone w regulaminie konkursu jako </a:t>
            </a:r>
            <a:r>
              <a:rPr lang="pl-PL" sz="1600" b="1" u="sng" dirty="0" smtClean="0">
                <a:latin typeface="Arial" pitchFamily="34" charset="0"/>
                <a:cs typeface="Arial" pitchFamily="34" charset="0"/>
              </a:rPr>
              <a:t>obligatoryjne (obowiązkowe)</a:t>
            </a:r>
            <a:r>
              <a:rPr lang="pl-PL" sz="1600" u="sng" dirty="0" smtClean="0">
                <a:latin typeface="Arial" pitchFamily="34" charset="0"/>
                <a:cs typeface="Arial" pitchFamily="34" charset="0"/>
              </a:rPr>
              <a:t>. </a:t>
            </a:r>
          </a:p>
          <a:p>
            <a:pPr algn="just"/>
            <a:endParaRPr lang="pl-PL" sz="1600" dirty="0">
              <a:latin typeface="Arial" pitchFamily="34" charset="0"/>
              <a:cs typeface="Arial" pitchFamily="34" charset="0"/>
            </a:endParaRPr>
          </a:p>
          <a:p>
            <a:pPr algn="just"/>
            <a:r>
              <a:rPr lang="pl-PL" sz="1600" u="sng" dirty="0" smtClean="0">
                <a:latin typeface="Arial" pitchFamily="34" charset="0"/>
                <a:cs typeface="Arial" pitchFamily="34" charset="0"/>
              </a:rPr>
              <a:t>Wnioskodawca </a:t>
            </a:r>
            <a:r>
              <a:rPr lang="pl-PL" sz="1600" u="sng" dirty="0">
                <a:latin typeface="Arial" pitchFamily="34" charset="0"/>
                <a:cs typeface="Arial" pitchFamily="34" charset="0"/>
              </a:rPr>
              <a:t>ma </a:t>
            </a:r>
            <a:r>
              <a:rPr lang="pl-PL" sz="1600" u="sng" dirty="0" smtClean="0">
                <a:latin typeface="Arial" pitchFamily="34" charset="0"/>
                <a:cs typeface="Arial" pitchFamily="34" charset="0"/>
              </a:rPr>
              <a:t>również obowiązek </a:t>
            </a:r>
            <a:r>
              <a:rPr lang="pl-PL" sz="1600" u="sng" dirty="0">
                <a:latin typeface="Arial" pitchFamily="34" charset="0"/>
                <a:cs typeface="Arial" pitchFamily="34" charset="0"/>
              </a:rPr>
              <a:t>wybrania wszystkich wskaźników </a:t>
            </a:r>
            <a:r>
              <a:rPr lang="pl-PL" sz="1600" b="1" u="sng" dirty="0">
                <a:latin typeface="Arial" pitchFamily="34" charset="0"/>
                <a:cs typeface="Arial" pitchFamily="34" charset="0"/>
              </a:rPr>
              <a:t>adekwatnych</a:t>
            </a:r>
            <a:r>
              <a:rPr lang="pl-PL" sz="1600" u="sng" dirty="0">
                <a:latin typeface="Arial" pitchFamily="34" charset="0"/>
                <a:cs typeface="Arial" pitchFamily="34" charset="0"/>
              </a:rPr>
              <a:t> d</a:t>
            </a:r>
            <a:r>
              <a:rPr lang="pl-PL" sz="1600" u="sng" dirty="0" smtClean="0">
                <a:latin typeface="Arial" pitchFamily="34" charset="0"/>
                <a:cs typeface="Arial" pitchFamily="34" charset="0"/>
              </a:rPr>
              <a:t>la projektu </a:t>
            </a:r>
            <a:r>
              <a:rPr lang="pl-PL" sz="1600" dirty="0">
                <a:latin typeface="Arial" pitchFamily="34" charset="0"/>
                <a:cs typeface="Arial" pitchFamily="34" charset="0"/>
              </a:rPr>
              <a:t>oraz monitorowania ich w trakcie realizacji projektu. </a:t>
            </a:r>
            <a:endParaRPr lang="pl-PL" sz="1600" u="sng" dirty="0" smtClean="0">
              <a:latin typeface="Arial" pitchFamily="34" charset="0"/>
              <a:cs typeface="Arial" pitchFamily="34" charset="0"/>
            </a:endParaRPr>
          </a:p>
          <a:p>
            <a:pPr algn="just"/>
            <a:endParaRPr lang="pl-PL" sz="1600" b="1" u="sng" dirty="0" smtClean="0">
              <a:solidFill>
                <a:schemeClr val="accent1"/>
              </a:solidFill>
              <a:latin typeface="Arial" pitchFamily="34" charset="0"/>
              <a:cs typeface="Arial" pitchFamily="34" charset="0"/>
            </a:endParaRPr>
          </a:p>
          <a:p>
            <a:pPr algn="just"/>
            <a:r>
              <a:rPr lang="pl-PL" sz="1600" b="1" dirty="0" smtClean="0">
                <a:solidFill>
                  <a:schemeClr val="accent1"/>
                </a:solidFill>
                <a:latin typeface="Arial" pitchFamily="34" charset="0"/>
                <a:cs typeface="Arial" pitchFamily="34" charset="0"/>
              </a:rPr>
              <a:t>E.1 Wskaźnik produktu </a:t>
            </a:r>
            <a:r>
              <a:rPr lang="pl-PL" sz="1600" dirty="0" smtClean="0">
                <a:latin typeface="Arial" pitchFamily="34" charset="0"/>
                <a:cs typeface="Arial" pitchFamily="34" charset="0"/>
              </a:rPr>
              <a:t>odzwierciedla bezpośredni, materialny efekt realizacji projektu. Wskaźniki produktu </a:t>
            </a:r>
            <a:r>
              <a:rPr lang="pl-PL" sz="1600" u="sng" dirty="0" smtClean="0">
                <a:latin typeface="Arial" pitchFamily="34" charset="0"/>
                <a:cs typeface="Arial" pitchFamily="34" charset="0"/>
              </a:rPr>
              <a:t>są związane wyłącznie z okresem realizacji projektu, w związku z tym osiągnięcie wskaźnika produktu musi być nastąpić najpóźniej w roku zakończenia realizacji projektu.</a:t>
            </a:r>
          </a:p>
          <a:p>
            <a:pPr algn="just"/>
            <a:endParaRPr lang="pl-PL" sz="1600" u="sng" dirty="0">
              <a:latin typeface="Arial" pitchFamily="34" charset="0"/>
              <a:cs typeface="Arial" pitchFamily="34" charset="0"/>
            </a:endParaRPr>
          </a:p>
          <a:p>
            <a:pPr algn="just"/>
            <a:endParaRPr lang="pl-PL" sz="1600" dirty="0" smtClean="0">
              <a:latin typeface="Arial" pitchFamily="34" charset="0"/>
              <a:cs typeface="Arial" pitchFamily="34" charset="0"/>
            </a:endParaRPr>
          </a:p>
          <a:p>
            <a:pPr algn="just"/>
            <a:r>
              <a:rPr lang="pl-PL" sz="1600" b="1" u="sng" dirty="0" smtClean="0">
                <a:latin typeface="Arial" pitchFamily="34" charset="0"/>
                <a:cs typeface="Arial" pitchFamily="34" charset="0"/>
              </a:rPr>
              <a:t>UWAGA!</a:t>
            </a:r>
            <a:r>
              <a:rPr lang="pl-PL" sz="1600" b="1" dirty="0" smtClean="0">
                <a:latin typeface="Arial" pitchFamily="34" charset="0"/>
                <a:cs typeface="Arial" pitchFamily="34" charset="0"/>
              </a:rPr>
              <a:t> </a:t>
            </a:r>
            <a:r>
              <a:rPr lang="pl-PL" sz="1600" dirty="0" smtClean="0">
                <a:latin typeface="Arial" pitchFamily="34" charset="0"/>
                <a:cs typeface="Arial" pitchFamily="34" charset="0"/>
              </a:rPr>
              <a:t>Beneficjent zobowiązany jest do osiągnięcia i wykazania wskaźników produktu określonych we wniosku o dofinansowanie </a:t>
            </a:r>
            <a:r>
              <a:rPr lang="pl-PL" sz="1600" u="sng" dirty="0" smtClean="0">
                <a:latin typeface="Arial" pitchFamily="34" charset="0"/>
                <a:cs typeface="Arial" pitchFamily="34" charset="0"/>
              </a:rPr>
              <a:t>najpóźniej we wniosku o płatność końcową </a:t>
            </a:r>
            <a:r>
              <a:rPr lang="pl-PL" sz="1600" dirty="0" smtClean="0">
                <a:latin typeface="Arial" pitchFamily="34" charset="0"/>
                <a:cs typeface="Arial" pitchFamily="34" charset="0"/>
              </a:rPr>
              <a:t>oraz utrzymania ich w okresie trwałości projektu.</a:t>
            </a:r>
          </a:p>
          <a:p>
            <a:pPr algn="just">
              <a:spcAft>
                <a:spcPts val="300"/>
              </a:spcAft>
            </a:pPr>
            <a:endParaRPr lang="pl-PL" sz="1400" u="sng" dirty="0" smtClean="0">
              <a:latin typeface="Arial" pitchFamily="34" charset="0"/>
              <a:cs typeface="Arial" pitchFamily="34" charset="0"/>
            </a:endParaRPr>
          </a:p>
        </p:txBody>
      </p:sp>
      <p:pic>
        <p:nvPicPr>
          <p:cNvPr id="17" name="Obraz 8"/>
          <p:cNvPicPr>
            <a:picLocks noChangeAspect="1"/>
          </p:cNvPicPr>
          <p:nvPr/>
        </p:nvPicPr>
        <p:blipFill>
          <a:blip r:embed="rId7"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3616466384"/>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7140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71400"/>
            <a:ext cx="182875" cy="6930008"/>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73507" y="6245322"/>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5940152" y="0"/>
            <a:ext cx="3024336" cy="461665"/>
          </a:xfrm>
          <a:prstGeom prst="rect">
            <a:avLst/>
          </a:prstGeom>
        </p:spPr>
        <p:txBody>
          <a:bodyPr wrap="square">
            <a:spAutoFit/>
          </a:bodyPr>
          <a:lstStyle/>
          <a:p>
            <a:r>
              <a:rPr lang="pl-PL" sz="2400" b="1" dirty="0" smtClean="0">
                <a:solidFill>
                  <a:schemeClr val="tx2">
                    <a:lumMod val="75000"/>
                  </a:schemeClr>
                </a:solidFill>
                <a:latin typeface="TitilliumText25L"/>
              </a:rPr>
              <a:t> </a:t>
            </a:r>
            <a:r>
              <a:rPr lang="pl-PL" sz="1500" b="1" u="sng" dirty="0" smtClean="0">
                <a:latin typeface="TitilliumText25L"/>
              </a:rPr>
              <a:t>E.1 Wskaźniki produktu</a:t>
            </a:r>
          </a:p>
        </p:txBody>
      </p:sp>
      <p:sp>
        <p:nvSpPr>
          <p:cNvPr id="18" name="pole tekstowe 17"/>
          <p:cNvSpPr txBox="1"/>
          <p:nvPr/>
        </p:nvSpPr>
        <p:spPr>
          <a:xfrm>
            <a:off x="937260" y="2080262"/>
            <a:ext cx="7376160" cy="746358"/>
          </a:xfrm>
          <a:prstGeom prst="rect">
            <a:avLst/>
          </a:prstGeom>
          <a:noFill/>
        </p:spPr>
        <p:txBody>
          <a:bodyPr wrap="square" rtlCol="0">
            <a:spAutoFit/>
          </a:bodyPr>
          <a:lstStyle/>
          <a:p>
            <a:pPr algn="just">
              <a:spcAft>
                <a:spcPts val="300"/>
              </a:spcAft>
            </a:pPr>
            <a:endParaRPr lang="pl-PL" sz="2000" dirty="0" smtClean="0">
              <a:solidFill>
                <a:schemeClr val="tx2">
                  <a:lumMod val="75000"/>
                </a:schemeClr>
              </a:solidFill>
              <a:latin typeface="TitilliumText25L"/>
            </a:endParaRPr>
          </a:p>
          <a:p>
            <a:pPr algn="just">
              <a:spcAft>
                <a:spcPts val="300"/>
              </a:spcAft>
            </a:pPr>
            <a:endParaRPr lang="pl-PL" sz="2000" dirty="0" smtClean="0">
              <a:solidFill>
                <a:schemeClr val="tx2">
                  <a:lumMod val="75000"/>
                </a:schemeClr>
              </a:solidFill>
              <a:latin typeface="TitilliumText25L"/>
            </a:endParaRPr>
          </a:p>
        </p:txBody>
      </p:sp>
      <p:pic>
        <p:nvPicPr>
          <p:cNvPr id="17" name="Obraz 8"/>
          <p:cNvPicPr>
            <a:picLocks noChangeAspect="1"/>
          </p:cNvPicPr>
          <p:nvPr/>
        </p:nvPicPr>
        <p:blipFill>
          <a:blip r:embed="rId7" cstate="print"/>
          <a:srcRect/>
          <a:stretch>
            <a:fillRect/>
          </a:stretch>
        </p:blipFill>
        <p:spPr bwMode="auto">
          <a:xfrm>
            <a:off x="251520" y="-315416"/>
            <a:ext cx="1440159" cy="1119759"/>
          </a:xfrm>
          <a:prstGeom prst="rect">
            <a:avLst/>
          </a:prstGeom>
          <a:noFill/>
          <a:ln w="9525">
            <a:noFill/>
            <a:miter lim="800000"/>
            <a:headEnd/>
            <a:tailEnd/>
          </a:ln>
        </p:spPr>
      </p:pic>
      <p:graphicFrame>
        <p:nvGraphicFramePr>
          <p:cNvPr id="19" name="Tabela 18"/>
          <p:cNvGraphicFramePr>
            <a:graphicFrameLocks noGrp="1"/>
          </p:cNvGraphicFramePr>
          <p:nvPr/>
        </p:nvGraphicFramePr>
        <p:xfrm>
          <a:off x="467544" y="701748"/>
          <a:ext cx="7992888" cy="5571462"/>
        </p:xfrm>
        <a:graphic>
          <a:graphicData uri="http://schemas.openxmlformats.org/drawingml/2006/table">
            <a:tbl>
              <a:tblPr/>
              <a:tblGrid>
                <a:gridCol w="1224136"/>
                <a:gridCol w="2614506"/>
                <a:gridCol w="1345934"/>
                <a:gridCol w="2808312"/>
              </a:tblGrid>
              <a:tr h="1043050">
                <a:tc>
                  <a:txBody>
                    <a:bodyPr/>
                    <a:lstStyle/>
                    <a:p>
                      <a:pPr algn="ctr">
                        <a:lnSpc>
                          <a:spcPct val="100000"/>
                        </a:lnSpc>
                        <a:spcAft>
                          <a:spcPts val="0"/>
                        </a:spcAft>
                      </a:pPr>
                      <a:r>
                        <a:rPr lang="pl-PL" sz="1000" b="1" dirty="0">
                          <a:solidFill>
                            <a:srgbClr val="000000"/>
                          </a:solidFill>
                          <a:latin typeface="Arial"/>
                          <a:ea typeface="Times New Roman"/>
                          <a:cs typeface="Times New Roman"/>
                        </a:rPr>
                        <a:t>Rodzaj wskaźnika</a:t>
                      </a:r>
                      <a:endParaRPr lang="pl-PL" sz="10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000" b="1" dirty="0">
                          <a:solidFill>
                            <a:srgbClr val="000000"/>
                          </a:solidFill>
                          <a:latin typeface="Arial"/>
                          <a:ea typeface="Times New Roman"/>
                          <a:cs typeface="Times New Roman"/>
                        </a:rPr>
                        <a:t>Nazwa </a:t>
                      </a:r>
                      <a:r>
                        <a:rPr lang="pl-PL" sz="1000" b="1" dirty="0" smtClean="0">
                          <a:solidFill>
                            <a:srgbClr val="000000"/>
                          </a:solidFill>
                          <a:latin typeface="Arial"/>
                          <a:ea typeface="Times New Roman"/>
                          <a:cs typeface="Times New Roman"/>
                        </a:rPr>
                        <a:t>wskaźnik</a:t>
                      </a:r>
                      <a:endParaRPr lang="pl-PL" sz="10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000" b="1" dirty="0" smtClean="0">
                        <a:solidFill>
                          <a:srgbClr val="000000"/>
                        </a:solidFill>
                        <a:latin typeface="Arial"/>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000000"/>
                          </a:solidFill>
                          <a:latin typeface="Arial"/>
                          <a:ea typeface="Times New Roman"/>
                          <a:cs typeface="Times New Roman"/>
                        </a:rPr>
                        <a:t>Wskaźnik należy obowiązkowo wybrać </a:t>
                      </a:r>
                      <a:br>
                        <a:rPr lang="pl-PL" sz="1000" b="1" dirty="0" smtClean="0">
                          <a:solidFill>
                            <a:srgbClr val="000000"/>
                          </a:solidFill>
                          <a:latin typeface="Arial"/>
                          <a:ea typeface="Times New Roman"/>
                          <a:cs typeface="Times New Roman"/>
                        </a:rPr>
                      </a:br>
                      <a:r>
                        <a:rPr lang="pl-PL" sz="1000" b="1" dirty="0" smtClean="0">
                          <a:solidFill>
                            <a:srgbClr val="000000"/>
                          </a:solidFill>
                          <a:latin typeface="Arial"/>
                          <a:ea typeface="Times New Roman"/>
                          <a:cs typeface="Times New Roman"/>
                        </a:rPr>
                        <a:t>i określić jego wartość </a:t>
                      </a:r>
                      <a:endParaRPr lang="pl-PL" sz="1000" dirty="0" smtClean="0">
                        <a:latin typeface="+mn-lt"/>
                        <a:ea typeface="Calibri"/>
                        <a:cs typeface="Times New Roman"/>
                      </a:endParaRPr>
                    </a:p>
                    <a:p>
                      <a:pPr algn="ctr">
                        <a:lnSpc>
                          <a:spcPct val="100000"/>
                        </a:lnSpc>
                        <a:spcAft>
                          <a:spcPts val="0"/>
                        </a:spcAft>
                      </a:pPr>
                      <a:endParaRPr lang="pl-PL" sz="10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1000" b="1" dirty="0" smtClean="0">
                          <a:solidFill>
                            <a:srgbClr val="000000"/>
                          </a:solidFill>
                          <a:latin typeface="Arial"/>
                          <a:ea typeface="Times New Roman"/>
                          <a:cs typeface="Times New Roman"/>
                        </a:rPr>
                        <a:t>Wskaźnik należy wybrać, gdy jest adekwatny dla projektu </a:t>
                      </a:r>
                      <a:br>
                        <a:rPr lang="pl-PL" sz="1000" b="1" dirty="0" smtClean="0">
                          <a:solidFill>
                            <a:srgbClr val="000000"/>
                          </a:solidFill>
                          <a:latin typeface="Arial"/>
                          <a:ea typeface="Times New Roman"/>
                          <a:cs typeface="Times New Roman"/>
                        </a:rPr>
                      </a:br>
                      <a:r>
                        <a:rPr lang="pl-PL" sz="1000" b="1" dirty="0" smtClean="0">
                          <a:solidFill>
                            <a:srgbClr val="000000"/>
                          </a:solidFill>
                          <a:latin typeface="Arial"/>
                          <a:ea typeface="Times New Roman"/>
                          <a:cs typeface="Times New Roman"/>
                        </a:rPr>
                        <a:t>i określić jego wartość</a:t>
                      </a:r>
                      <a:endParaRPr lang="pl-PL" sz="1000" dirty="0">
                        <a:latin typeface="+mn-lt"/>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15">
                <a:tc rowSpan="13">
                  <a:txBody>
                    <a:bodyPr/>
                    <a:lstStyle/>
                    <a:p>
                      <a:pPr marL="71755" marR="71755" algn="ctr">
                        <a:lnSpc>
                          <a:spcPct val="150000"/>
                        </a:lnSpc>
                        <a:spcAft>
                          <a:spcPts val="0"/>
                        </a:spcAft>
                      </a:pPr>
                      <a:r>
                        <a:rPr lang="pl-PL" sz="900" b="1" dirty="0">
                          <a:solidFill>
                            <a:srgbClr val="000000"/>
                          </a:solidFill>
                          <a:latin typeface="Arial"/>
                          <a:ea typeface="Times New Roman"/>
                          <a:cs typeface="Times New Roman"/>
                        </a:rPr>
                        <a:t>produktu </a:t>
                      </a:r>
                      <a:endParaRPr lang="pl-PL" sz="900" dirty="0">
                        <a:latin typeface="Calibri"/>
                        <a:ea typeface="Calibri"/>
                        <a:cs typeface="Times New Roman"/>
                      </a:endParaRPr>
                    </a:p>
                  </a:txBody>
                  <a:tcPr marL="8165" marR="816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pl-PL" sz="900" dirty="0">
                          <a:solidFill>
                            <a:srgbClr val="000000"/>
                          </a:solidFill>
                          <a:latin typeface="Arial"/>
                          <a:ea typeface="Times New Roman"/>
                          <a:cs typeface="Times New Roman"/>
                        </a:rPr>
                        <a:t>Liczba przedsiębiorstw otrzymujących wsparcie (CI) [przedsiębiorstwa]</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przedsiębiorstw otrzymujących dotacje (CI) [przedsiębiorstwa]</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dirty="0">
                          <a:solidFill>
                            <a:srgbClr val="000000"/>
                          </a:solidFill>
                          <a:latin typeface="Arial"/>
                          <a:ea typeface="Times New Roman"/>
                          <a:cs typeface="Times New Roman"/>
                        </a:rPr>
                        <a:t>x</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601">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Inwestycje prywatne uzupełniające wsparcie publiczne dla przedsiębiorstw (dotacje) (CI) [zł]</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73">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przedsiębiorstw objętych wsparciem w celu wprowadzenia produktów nowych dla firmy (CI) [przedsiębiorstwa]</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r>
                        <a:rPr lang="pl-PL" sz="900" b="1" baseline="30000">
                          <a:solidFill>
                            <a:srgbClr val="000000"/>
                          </a:solidFill>
                          <a:latin typeface="Arial"/>
                          <a:ea typeface="Times New Roman"/>
                          <a:cs typeface="Times New Roman"/>
                        </a:rPr>
                        <a:t>1</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73">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przedsiębiorstw objętych wsparciem w celu wprowadzenia produktów nowych dla rynku (CI) [przedsiębiorstwa]</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r>
                        <a:rPr lang="pl-PL" sz="900" b="1" baseline="30000">
                          <a:solidFill>
                            <a:srgbClr val="000000"/>
                          </a:solidFill>
                          <a:latin typeface="Arial"/>
                          <a:ea typeface="Times New Roman"/>
                          <a:cs typeface="Times New Roman"/>
                        </a:rPr>
                        <a:t>1</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przedsiębiorstw wspartych w zakresie </a:t>
                      </a:r>
                      <a:r>
                        <a:rPr lang="pl-PL" sz="900" dirty="0" err="1">
                          <a:solidFill>
                            <a:srgbClr val="000000"/>
                          </a:solidFill>
                          <a:latin typeface="Arial"/>
                          <a:ea typeface="Times New Roman"/>
                          <a:cs typeface="Times New Roman"/>
                        </a:rPr>
                        <a:t>ekoinnowacji</a:t>
                      </a:r>
                      <a:r>
                        <a:rPr lang="pl-PL" sz="900" dirty="0">
                          <a:solidFill>
                            <a:srgbClr val="000000"/>
                          </a:solidFill>
                          <a:latin typeface="Arial"/>
                          <a:ea typeface="Times New Roman"/>
                          <a:cs typeface="Times New Roman"/>
                        </a:rPr>
                        <a:t> [szt.]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686">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nabytych środków trwałych [szt.]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nabytych wartości niematerialnych i prawnych [szt.]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7601">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Powierzchnia utworzonych/przebudowanych nieruchomości zabudowanych [m</a:t>
                      </a:r>
                      <a:r>
                        <a:rPr lang="pl-PL" sz="900" baseline="30000" dirty="0">
                          <a:solidFill>
                            <a:srgbClr val="000000"/>
                          </a:solidFill>
                          <a:latin typeface="Arial"/>
                          <a:ea typeface="Times New Roman"/>
                          <a:cs typeface="Times New Roman"/>
                        </a:rPr>
                        <a:t>2</a:t>
                      </a:r>
                      <a:r>
                        <a:rPr lang="pl-PL" sz="900" dirty="0">
                          <a:solidFill>
                            <a:srgbClr val="000000"/>
                          </a:solidFill>
                          <a:latin typeface="Arial"/>
                          <a:ea typeface="Times New Roman"/>
                          <a:cs typeface="Times New Roman"/>
                        </a:rPr>
                        <a: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a:solidFill>
                            <a:srgbClr val="000000"/>
                          </a:solidFill>
                          <a:latin typeface="Arial"/>
                          <a:ea typeface="Times New Roman"/>
                          <a:cs typeface="Times New Roman"/>
                        </a:rPr>
                        <a:t> </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Powierzchnia nabytych nieruchomości niezabudowanych [m</a:t>
                      </a:r>
                      <a:r>
                        <a:rPr lang="pl-PL" sz="900" baseline="30000" dirty="0">
                          <a:solidFill>
                            <a:srgbClr val="000000"/>
                          </a:solidFill>
                          <a:latin typeface="Arial"/>
                          <a:ea typeface="Times New Roman"/>
                          <a:cs typeface="Times New Roman"/>
                        </a:rPr>
                        <a:t>2</a:t>
                      </a:r>
                      <a:r>
                        <a:rPr lang="pl-PL" sz="900" dirty="0">
                          <a:solidFill>
                            <a:srgbClr val="000000"/>
                          </a:solidFill>
                          <a:latin typeface="Arial"/>
                          <a:ea typeface="Times New Roman"/>
                          <a:cs typeface="Times New Roman"/>
                        </a:rPr>
                        <a: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Powierzchnia nabytych nieruchomości zabudowanych [m</a:t>
                      </a:r>
                      <a:r>
                        <a:rPr lang="pl-PL" sz="900" baseline="30000" dirty="0">
                          <a:solidFill>
                            <a:srgbClr val="000000"/>
                          </a:solidFill>
                          <a:latin typeface="Arial"/>
                          <a:ea typeface="Times New Roman"/>
                          <a:cs typeface="Times New Roman"/>
                        </a:rPr>
                        <a:t>2</a:t>
                      </a:r>
                      <a:r>
                        <a:rPr lang="pl-PL" sz="900" dirty="0">
                          <a:solidFill>
                            <a:srgbClr val="000000"/>
                          </a:solidFill>
                          <a:latin typeface="Arial"/>
                          <a:ea typeface="Times New Roman"/>
                          <a:cs typeface="Times New Roman"/>
                        </a:rPr>
                        <a: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915">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obiektów dostosowanych do potrzeb osób z </a:t>
                      </a:r>
                      <a:r>
                        <a:rPr lang="pl-PL" sz="900" dirty="0" err="1">
                          <a:solidFill>
                            <a:srgbClr val="000000"/>
                          </a:solidFill>
                          <a:latin typeface="Arial"/>
                          <a:ea typeface="Times New Roman"/>
                          <a:cs typeface="Times New Roman"/>
                        </a:rPr>
                        <a:t>niepełnosprawnościami</a:t>
                      </a:r>
                      <a:r>
                        <a:rPr lang="pl-PL" sz="900" dirty="0">
                          <a:solidFill>
                            <a:srgbClr val="000000"/>
                          </a:solidFill>
                          <a:latin typeface="Arial"/>
                          <a:ea typeface="Times New Roman"/>
                          <a:cs typeface="Times New Roman"/>
                        </a:rPr>
                        <a:t> [szt.]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pl-PL" sz="900" b="1">
                          <a:solidFill>
                            <a:srgbClr val="000000"/>
                          </a:solidFill>
                          <a:latin typeface="Arial"/>
                          <a:ea typeface="Times New Roman"/>
                          <a:cs typeface="Times New Roman"/>
                        </a:rPr>
                        <a:t>x</a:t>
                      </a:r>
                      <a:r>
                        <a:rPr lang="pl-PL" sz="900" b="1" baseline="30000">
                          <a:solidFill>
                            <a:srgbClr val="000000"/>
                          </a:solidFill>
                          <a:latin typeface="Arial"/>
                          <a:ea typeface="Times New Roman"/>
                          <a:cs typeface="Times New Roman"/>
                        </a:rPr>
                        <a:t>2</a:t>
                      </a:r>
                      <a:endParaRPr lang="pl-PL" sz="90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69373">
                <a:tc vMerge="1">
                  <a:txBody>
                    <a:bodyPr/>
                    <a:lstStyle/>
                    <a:p>
                      <a:endParaRPr lang="pl-PL"/>
                    </a:p>
                  </a:txBody>
                  <a:tcPr/>
                </a:tc>
                <a:tc>
                  <a:txBody>
                    <a:bodyPr/>
                    <a:lstStyle/>
                    <a:p>
                      <a:pPr>
                        <a:lnSpc>
                          <a:spcPct val="100000"/>
                        </a:lnSpc>
                        <a:spcAft>
                          <a:spcPts val="0"/>
                        </a:spcAft>
                      </a:pPr>
                      <a:r>
                        <a:rPr lang="pl-PL" sz="900" dirty="0">
                          <a:solidFill>
                            <a:srgbClr val="000000"/>
                          </a:solidFill>
                          <a:latin typeface="Arial"/>
                          <a:ea typeface="Times New Roman"/>
                          <a:cs typeface="Times New Roman"/>
                        </a:rPr>
                        <a:t>Liczba projektów, w których sfinansowano koszty racjonalnych usprawnień dla osób z </a:t>
                      </a:r>
                      <a:r>
                        <a:rPr lang="pl-PL" sz="900" dirty="0" err="1">
                          <a:solidFill>
                            <a:srgbClr val="000000"/>
                          </a:solidFill>
                          <a:latin typeface="Arial"/>
                          <a:ea typeface="Times New Roman"/>
                          <a:cs typeface="Times New Roman"/>
                        </a:rPr>
                        <a:t>niepełnosprawnościami</a:t>
                      </a:r>
                      <a:r>
                        <a:rPr lang="pl-PL" sz="900" dirty="0">
                          <a:solidFill>
                            <a:srgbClr val="000000"/>
                          </a:solidFill>
                          <a:latin typeface="Arial"/>
                          <a:ea typeface="Times New Roman"/>
                          <a:cs typeface="Times New Roman"/>
                        </a:rPr>
                        <a:t> [szt.]</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pl-PL" sz="900" dirty="0">
                          <a:solidFill>
                            <a:srgbClr val="000000"/>
                          </a:solidFill>
                          <a:latin typeface="Arial"/>
                          <a:ea typeface="Times New Roman"/>
                          <a:cs typeface="Times New Roman"/>
                        </a:rPr>
                        <a:t> </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50000"/>
                        </a:lnSpc>
                        <a:spcAft>
                          <a:spcPts val="0"/>
                        </a:spcAft>
                      </a:pPr>
                      <a:r>
                        <a:rPr lang="pl-PL" sz="900" b="1" dirty="0">
                          <a:solidFill>
                            <a:srgbClr val="000000"/>
                          </a:solidFill>
                          <a:latin typeface="Arial"/>
                          <a:ea typeface="Times New Roman"/>
                          <a:cs typeface="Times New Roman"/>
                        </a:rPr>
                        <a:t>x</a:t>
                      </a:r>
                      <a:endParaRPr lang="pl-PL" sz="900" dirty="0">
                        <a:latin typeface="Calibri"/>
                        <a:ea typeface="Calibri"/>
                        <a:cs typeface="Times New Roman"/>
                      </a:endParaRPr>
                    </a:p>
                  </a:txBody>
                  <a:tcPr marL="8165" marR="8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xmlns="" val="152018588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73507" y="6245322"/>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36906" y="570338"/>
            <a:ext cx="7004386" cy="60209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5" name="Picture 1"/>
          <p:cNvPicPr>
            <a:picLocks noChangeAspect="1" noChangeArrowheads="1"/>
          </p:cNvPicPr>
          <p:nvPr/>
        </p:nvPicPr>
        <p:blipFill>
          <a:blip r:embed="rId8" cstate="print"/>
          <a:srcRect/>
          <a:stretch>
            <a:fillRect/>
          </a:stretch>
        </p:blipFill>
        <p:spPr bwMode="auto">
          <a:xfrm>
            <a:off x="2095131" y="1535836"/>
            <a:ext cx="6507330" cy="4777527"/>
          </a:xfrm>
          <a:prstGeom prst="rect">
            <a:avLst/>
          </a:prstGeom>
          <a:noFill/>
          <a:ln w="9525">
            <a:noFill/>
            <a:miter lim="800000"/>
            <a:headEnd/>
            <a:tailEnd/>
          </a:ln>
        </p:spPr>
      </p:pic>
      <p:pic>
        <p:nvPicPr>
          <p:cNvPr id="16" name="Picture 1"/>
          <p:cNvPicPr>
            <a:picLocks noChangeAspect="1" noChangeArrowheads="1"/>
          </p:cNvPicPr>
          <p:nvPr/>
        </p:nvPicPr>
        <p:blipFill>
          <a:blip r:embed="rId9" cstate="print"/>
          <a:srcRect/>
          <a:stretch>
            <a:fillRect/>
          </a:stretch>
        </p:blipFill>
        <p:spPr bwMode="auto">
          <a:xfrm>
            <a:off x="1708675" y="4139953"/>
            <a:ext cx="377578" cy="762000"/>
          </a:xfrm>
          <a:prstGeom prst="rect">
            <a:avLst/>
          </a:prstGeom>
          <a:noFill/>
          <a:ln w="9525">
            <a:noFill/>
            <a:miter lim="800000"/>
            <a:headEnd/>
            <a:tailEnd/>
          </a:ln>
        </p:spPr>
      </p:pic>
      <p:pic>
        <p:nvPicPr>
          <p:cNvPr id="17" name="Obraz 8"/>
          <p:cNvPicPr>
            <a:picLocks noChangeAspect="1"/>
          </p:cNvPicPr>
          <p:nvPr/>
        </p:nvPicPr>
        <p:blipFill>
          <a:blip r:embed="rId10"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3209047061"/>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7" name="Prostokąt 16"/>
          <p:cNvSpPr/>
          <p:nvPr/>
        </p:nvSpPr>
        <p:spPr>
          <a:xfrm>
            <a:off x="5039832" y="188641"/>
            <a:ext cx="3492607" cy="461665"/>
          </a:xfrm>
          <a:prstGeom prst="rect">
            <a:avLst/>
          </a:prstGeom>
        </p:spPr>
        <p:txBody>
          <a:bodyPr wrap="square">
            <a:spAutoFit/>
          </a:bodyPr>
          <a:lstStyle/>
          <a:p>
            <a:r>
              <a:rPr lang="pl-PL" sz="2400" b="1" dirty="0" smtClean="0">
                <a:solidFill>
                  <a:schemeClr val="tx2">
                    <a:lumMod val="75000"/>
                  </a:schemeClr>
                </a:solidFill>
                <a:latin typeface="TitilliumText25L"/>
              </a:rPr>
              <a:t> </a:t>
            </a:r>
            <a:r>
              <a:rPr lang="pl-PL" sz="1500" b="1" u="sng" dirty="0" smtClean="0">
                <a:latin typeface="Arial" pitchFamily="34" charset="0"/>
                <a:cs typeface="Arial" pitchFamily="34" charset="0"/>
              </a:rPr>
              <a:t>E. Mierzalne wskaźniki projektu</a:t>
            </a:r>
          </a:p>
        </p:txBody>
      </p:sp>
      <p:sp>
        <p:nvSpPr>
          <p:cNvPr id="18" name="pole tekstowe 17"/>
          <p:cNvSpPr txBox="1"/>
          <p:nvPr/>
        </p:nvSpPr>
        <p:spPr>
          <a:xfrm>
            <a:off x="827584" y="1684917"/>
            <a:ext cx="7376160" cy="4311308"/>
          </a:xfrm>
          <a:prstGeom prst="rect">
            <a:avLst/>
          </a:prstGeom>
          <a:noFill/>
        </p:spPr>
        <p:txBody>
          <a:bodyPr wrap="square" rtlCol="0">
            <a:spAutoFit/>
          </a:bodyPr>
          <a:lstStyle/>
          <a:p>
            <a:pPr algn="just"/>
            <a:r>
              <a:rPr lang="pl-PL" sz="1600" b="1" dirty="0" smtClean="0">
                <a:solidFill>
                  <a:schemeClr val="accent1"/>
                </a:solidFill>
                <a:latin typeface="Arial" pitchFamily="34" charset="0"/>
                <a:cs typeface="Arial" pitchFamily="34" charset="0"/>
              </a:rPr>
              <a:t>E.2 Wskaźnik rezultatu </a:t>
            </a:r>
            <a:r>
              <a:rPr lang="pl-PL" sz="1600" u="sng" dirty="0" smtClean="0">
                <a:latin typeface="Arial" pitchFamily="34" charset="0"/>
                <a:cs typeface="Arial" pitchFamily="34" charset="0"/>
              </a:rPr>
              <a:t>odzwierciedla bezpośredni efekt wynikający z realizacji projektu, mierzony po zakończeniu realizacji projektu lub jego części.</a:t>
            </a:r>
            <a:r>
              <a:rPr lang="pl-PL" sz="1600" dirty="0" smtClean="0">
                <a:latin typeface="Arial" pitchFamily="34" charset="0"/>
                <a:cs typeface="Arial" pitchFamily="34" charset="0"/>
              </a:rPr>
              <a:t> </a:t>
            </a:r>
          </a:p>
          <a:p>
            <a:pPr algn="just"/>
            <a:endParaRPr lang="pl-PL" sz="1600" dirty="0">
              <a:latin typeface="Arial" pitchFamily="34" charset="0"/>
              <a:cs typeface="Arial" pitchFamily="34" charset="0"/>
            </a:endParaRPr>
          </a:p>
          <a:p>
            <a:pPr algn="just"/>
            <a:r>
              <a:rPr lang="pl-PL" sz="1600" dirty="0" smtClean="0">
                <a:latin typeface="Arial" pitchFamily="34" charset="0"/>
                <a:cs typeface="Arial" pitchFamily="34" charset="0"/>
              </a:rPr>
              <a:t>Rezultat obrazuje </a:t>
            </a:r>
            <a:r>
              <a:rPr lang="pl-PL" sz="1600" u="sng" dirty="0" smtClean="0">
                <a:latin typeface="Arial" pitchFamily="34" charset="0"/>
                <a:cs typeface="Arial" pitchFamily="34" charset="0"/>
              </a:rPr>
              <a:t>zakres zmian</a:t>
            </a:r>
            <a:r>
              <a:rPr lang="pl-PL" sz="1600" dirty="0" smtClean="0">
                <a:latin typeface="Arial" pitchFamily="34" charset="0"/>
                <a:cs typeface="Arial" pitchFamily="34" charset="0"/>
              </a:rPr>
              <a:t>, jakie wystąpiły u wnioskodawcy bezpośrednio w wyniku zakończonego projektu. Wskaźniki rezultatu mierzone są co najmniej corocznie. </a:t>
            </a:r>
          </a:p>
          <a:p>
            <a:pPr algn="just"/>
            <a:endParaRPr lang="pl-PL" sz="1600" u="sng" dirty="0">
              <a:latin typeface="Arial" pitchFamily="34" charset="0"/>
              <a:cs typeface="Arial" pitchFamily="34" charset="0"/>
            </a:endParaRPr>
          </a:p>
          <a:p>
            <a:pPr algn="just"/>
            <a:r>
              <a:rPr lang="pl-PL" sz="1600" u="sng" dirty="0" smtClean="0">
                <a:latin typeface="Arial" pitchFamily="34" charset="0"/>
                <a:cs typeface="Arial" pitchFamily="34" charset="0"/>
              </a:rPr>
              <a:t>Wskaźniki te muszą być osiągnięte nie wcześniej niż wskaźniki produktu</a:t>
            </a:r>
            <a:r>
              <a:rPr lang="pl-PL" sz="1600" dirty="0" smtClean="0">
                <a:latin typeface="Arial" pitchFamily="34" charset="0"/>
                <a:cs typeface="Arial" pitchFamily="34" charset="0"/>
              </a:rPr>
              <a:t>, ponieważ zawsze są ich wynikiem.</a:t>
            </a:r>
          </a:p>
          <a:p>
            <a:pPr algn="just"/>
            <a:endParaRPr lang="pl-PL" sz="1600" dirty="0" smtClean="0">
              <a:latin typeface="Arial" pitchFamily="34" charset="0"/>
              <a:cs typeface="Arial" pitchFamily="34" charset="0"/>
            </a:endParaRPr>
          </a:p>
          <a:p>
            <a:pPr algn="just"/>
            <a:r>
              <a:rPr lang="pl-PL" sz="1600" dirty="0" smtClean="0">
                <a:latin typeface="Arial" pitchFamily="34" charset="0"/>
                <a:cs typeface="Arial" pitchFamily="34" charset="0"/>
              </a:rPr>
              <a:t>Beneficjent powinien osiągnąć </a:t>
            </a:r>
            <a:r>
              <a:rPr lang="pl-PL" sz="1600" b="1" dirty="0" smtClean="0">
                <a:latin typeface="Arial" pitchFamily="34" charset="0"/>
                <a:cs typeface="Arial" pitchFamily="34" charset="0"/>
              </a:rPr>
              <a:t>wskaźnik rezultatu </a:t>
            </a:r>
            <a:r>
              <a:rPr lang="pl-PL" sz="1600" u="sng" dirty="0" smtClean="0">
                <a:latin typeface="Arial" pitchFamily="34" charset="0"/>
                <a:cs typeface="Arial" pitchFamily="34" charset="0"/>
              </a:rPr>
              <a:t>najpóźniej w okresie 12 miesięcy od zakończenia realizacji projektu</a:t>
            </a:r>
            <a:r>
              <a:rPr lang="pl-PL" sz="1600" dirty="0" smtClean="0">
                <a:latin typeface="Arial" pitchFamily="34" charset="0"/>
                <a:cs typeface="Arial" pitchFamily="34" charset="0"/>
              </a:rPr>
              <a:t> oraz utrzymać je w okresie trwałości projektu.</a:t>
            </a:r>
          </a:p>
          <a:p>
            <a:pPr algn="just"/>
            <a:endParaRPr lang="pl-PL" sz="1600" dirty="0" smtClean="0">
              <a:solidFill>
                <a:schemeClr val="tx2">
                  <a:lumMod val="75000"/>
                </a:schemeClr>
              </a:solidFill>
              <a:latin typeface="TitilliumText25L"/>
            </a:endParaRPr>
          </a:p>
          <a:p>
            <a:pPr marL="0" lvl="3" algn="just">
              <a:lnSpc>
                <a:spcPct val="114000"/>
              </a:lnSpc>
            </a:pPr>
            <a:endParaRPr lang="pl-PL" sz="2000" dirty="0" smtClean="0">
              <a:solidFill>
                <a:schemeClr val="tx2">
                  <a:lumMod val="75000"/>
                </a:schemeClr>
              </a:solidFill>
              <a:latin typeface="TitilliumText25L"/>
            </a:endParaRPr>
          </a:p>
          <a:p>
            <a:pPr marL="0" lvl="3" algn="just">
              <a:lnSpc>
                <a:spcPct val="114000"/>
              </a:lnSpc>
            </a:pPr>
            <a:endParaRPr lang="pl-PL" sz="2400" b="1" dirty="0" smtClean="0">
              <a:solidFill>
                <a:schemeClr val="tx2">
                  <a:lumMod val="75000"/>
                </a:schemeClr>
              </a:solidFill>
              <a:latin typeface="TitilliumText25L"/>
            </a:endParaRPr>
          </a:p>
        </p:txBody>
      </p:sp>
      <p:pic>
        <p:nvPicPr>
          <p:cNvPr id="12" name="Obraz 8"/>
          <p:cNvPicPr>
            <a:picLocks noChangeAspect="1"/>
          </p:cNvPicPr>
          <p:nvPr/>
        </p:nvPicPr>
        <p:blipFill>
          <a:blip r:embed="rId7"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318016446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1547664" y="2636912"/>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73507" y="6245322"/>
            <a:ext cx="3172612" cy="350100"/>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5752214" y="0"/>
            <a:ext cx="3140266" cy="461665"/>
          </a:xfrm>
          <a:prstGeom prst="rect">
            <a:avLst/>
          </a:prstGeom>
        </p:spPr>
        <p:txBody>
          <a:bodyPr wrap="square">
            <a:spAutoFit/>
          </a:bodyPr>
          <a:lstStyle/>
          <a:p>
            <a:r>
              <a:rPr lang="pl-PL" sz="2400" b="1" dirty="0" smtClean="0">
                <a:solidFill>
                  <a:schemeClr val="tx2">
                    <a:lumMod val="75000"/>
                  </a:schemeClr>
                </a:solidFill>
                <a:latin typeface="TitilliumText25L"/>
              </a:rPr>
              <a:t> </a:t>
            </a:r>
            <a:r>
              <a:rPr lang="pl-PL" sz="1500" b="1" u="sng" dirty="0" smtClean="0">
                <a:latin typeface="TitilliumText25L"/>
              </a:rPr>
              <a:t>E.2 Wskaźniki rezultatu</a:t>
            </a:r>
          </a:p>
        </p:txBody>
      </p:sp>
      <p:sp>
        <p:nvSpPr>
          <p:cNvPr id="18" name="pole tekstowe 17"/>
          <p:cNvSpPr txBox="1"/>
          <p:nvPr/>
        </p:nvSpPr>
        <p:spPr>
          <a:xfrm>
            <a:off x="937260" y="2080262"/>
            <a:ext cx="7376160" cy="746358"/>
          </a:xfrm>
          <a:prstGeom prst="rect">
            <a:avLst/>
          </a:prstGeom>
          <a:noFill/>
        </p:spPr>
        <p:txBody>
          <a:bodyPr wrap="square" rtlCol="0">
            <a:spAutoFit/>
          </a:bodyPr>
          <a:lstStyle/>
          <a:p>
            <a:pPr algn="just">
              <a:spcAft>
                <a:spcPts val="300"/>
              </a:spcAft>
            </a:pPr>
            <a:endParaRPr lang="pl-PL" sz="2000" dirty="0" smtClean="0">
              <a:solidFill>
                <a:schemeClr val="tx2">
                  <a:lumMod val="75000"/>
                </a:schemeClr>
              </a:solidFill>
              <a:latin typeface="TitilliumText25L"/>
            </a:endParaRPr>
          </a:p>
          <a:p>
            <a:pPr algn="just">
              <a:spcAft>
                <a:spcPts val="300"/>
              </a:spcAft>
            </a:pPr>
            <a:endParaRPr lang="pl-PL" sz="2000" dirty="0" smtClean="0">
              <a:solidFill>
                <a:schemeClr val="tx2">
                  <a:lumMod val="75000"/>
                </a:schemeClr>
              </a:solidFill>
              <a:latin typeface="TitilliumText25L"/>
            </a:endParaRPr>
          </a:p>
        </p:txBody>
      </p:sp>
      <p:pic>
        <p:nvPicPr>
          <p:cNvPr id="17" name="Obraz 8"/>
          <p:cNvPicPr>
            <a:picLocks noChangeAspect="1"/>
          </p:cNvPicPr>
          <p:nvPr/>
        </p:nvPicPr>
        <p:blipFill>
          <a:blip r:embed="rId6" cstate="print"/>
          <a:srcRect/>
          <a:stretch>
            <a:fillRect/>
          </a:stretch>
        </p:blipFill>
        <p:spPr bwMode="auto">
          <a:xfrm>
            <a:off x="179513" y="-171400"/>
            <a:ext cx="1512168" cy="1175748"/>
          </a:xfrm>
          <a:prstGeom prst="rect">
            <a:avLst/>
          </a:prstGeom>
          <a:noFill/>
          <a:ln w="9525">
            <a:noFill/>
            <a:miter lim="800000"/>
            <a:headEnd/>
            <a:tailEnd/>
          </a:ln>
        </p:spPr>
      </p:pic>
      <p:graphicFrame>
        <p:nvGraphicFramePr>
          <p:cNvPr id="19" name="Tabela 18"/>
          <p:cNvGraphicFramePr>
            <a:graphicFrameLocks noGrp="1"/>
          </p:cNvGraphicFramePr>
          <p:nvPr>
            <p:extLst>
              <p:ext uri="{D42A27DB-BD31-4B8C-83A1-F6EECF244321}">
                <p14:modId xmlns:p14="http://schemas.microsoft.com/office/powerpoint/2010/main" xmlns="" val="3826391909"/>
              </p:ext>
            </p:extLst>
          </p:nvPr>
        </p:nvGraphicFramePr>
        <p:xfrm>
          <a:off x="539551" y="980728"/>
          <a:ext cx="8496945" cy="5054157"/>
        </p:xfrm>
        <a:graphic>
          <a:graphicData uri="http://schemas.openxmlformats.org/drawingml/2006/table">
            <a:tbl>
              <a:tblPr/>
              <a:tblGrid>
                <a:gridCol w="576065"/>
                <a:gridCol w="1699903"/>
                <a:gridCol w="2124236"/>
                <a:gridCol w="1526236"/>
                <a:gridCol w="2570505"/>
              </a:tblGrid>
              <a:tr h="667319">
                <a:tc>
                  <a:txBody>
                    <a:bodyPr/>
                    <a:lstStyle/>
                    <a:p>
                      <a:pPr algn="ctr">
                        <a:lnSpc>
                          <a:spcPct val="100000"/>
                        </a:lnSpc>
                        <a:spcAft>
                          <a:spcPts val="0"/>
                        </a:spcAft>
                      </a:pPr>
                      <a:r>
                        <a:rPr lang="pl-PL" sz="800" b="1" dirty="0">
                          <a:solidFill>
                            <a:srgbClr val="000000"/>
                          </a:solidFill>
                          <a:latin typeface="Arial"/>
                          <a:ea typeface="Times New Roman"/>
                          <a:cs typeface="Times New Roman"/>
                        </a:rPr>
                        <a:t>Rodzaj wskaźnika</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Nazwa wskaźnika</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Wskaźnik należy obowiązkowo wybrać </a:t>
                      </a:r>
                      <a:br>
                        <a:rPr lang="pl-PL" sz="800" b="1" dirty="0">
                          <a:solidFill>
                            <a:srgbClr val="000000"/>
                          </a:solidFill>
                          <a:latin typeface="Arial"/>
                          <a:ea typeface="Times New Roman"/>
                          <a:cs typeface="Times New Roman"/>
                        </a:rPr>
                      </a:br>
                      <a:r>
                        <a:rPr lang="pl-PL" sz="800" b="1" dirty="0">
                          <a:solidFill>
                            <a:srgbClr val="000000"/>
                          </a:solidFill>
                          <a:latin typeface="Arial"/>
                          <a:ea typeface="Times New Roman"/>
                          <a:cs typeface="Times New Roman"/>
                        </a:rPr>
                        <a:t>i określić jego wartość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Wskaźnik należy wybrać, gdy jest adekwatny dla projektu </a:t>
                      </a:r>
                      <a:br>
                        <a:rPr lang="pl-PL" sz="800" b="1" dirty="0">
                          <a:solidFill>
                            <a:srgbClr val="000000"/>
                          </a:solidFill>
                          <a:latin typeface="Arial"/>
                          <a:ea typeface="Times New Roman"/>
                          <a:cs typeface="Times New Roman"/>
                        </a:rPr>
                      </a:br>
                      <a:r>
                        <a:rPr lang="pl-PL" sz="800" b="1" dirty="0">
                          <a:solidFill>
                            <a:srgbClr val="000000"/>
                          </a:solidFill>
                          <a:latin typeface="Arial"/>
                          <a:ea typeface="Times New Roman"/>
                          <a:cs typeface="Times New Roman"/>
                        </a:rPr>
                        <a:t>i określić jego wartość.</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We wniosku o dofinansowanie wskaźnik należy wybrać, gdy jest on adekwatny i </a:t>
                      </a:r>
                      <a:r>
                        <a:rPr lang="pl-PL" sz="800" b="1" u="sng" dirty="0">
                          <a:latin typeface="Arial"/>
                          <a:ea typeface="Times New Roman"/>
                          <a:cs typeface="Times New Roman"/>
                        </a:rPr>
                        <a:t>wpisać wartość 0</a:t>
                      </a:r>
                      <a:r>
                        <a:rPr lang="pl-PL" sz="800" b="1" dirty="0">
                          <a:latin typeface="Arial"/>
                          <a:ea typeface="Times New Roman"/>
                          <a:cs typeface="Times New Roman"/>
                        </a:rPr>
                        <a:t>.</a:t>
                      </a:r>
                      <a:r>
                        <a:rPr lang="pl-PL" sz="800" b="1" dirty="0">
                          <a:solidFill>
                            <a:srgbClr val="FF0000"/>
                          </a:solidFill>
                          <a:latin typeface="Arial"/>
                          <a:ea typeface="Times New Roman"/>
                          <a:cs typeface="Times New Roman"/>
                        </a:rPr>
                        <a:t>  </a:t>
                      </a:r>
                      <a:r>
                        <a:rPr lang="pl-PL" sz="800" b="1" dirty="0">
                          <a:solidFill>
                            <a:srgbClr val="000000"/>
                          </a:solidFill>
                          <a:latin typeface="Arial"/>
                          <a:ea typeface="Times New Roman"/>
                          <a:cs typeface="Times New Roman"/>
                        </a:rPr>
                        <a:t/>
                      </a:r>
                      <a:br>
                        <a:rPr lang="pl-PL" sz="800" b="1" dirty="0">
                          <a:solidFill>
                            <a:srgbClr val="000000"/>
                          </a:solidFill>
                          <a:latin typeface="Arial"/>
                          <a:ea typeface="Times New Roman"/>
                          <a:cs typeface="Times New Roman"/>
                        </a:rPr>
                      </a:br>
                      <a:r>
                        <a:rPr lang="pl-PL" sz="800" b="1" dirty="0">
                          <a:solidFill>
                            <a:srgbClr val="000000"/>
                          </a:solidFill>
                          <a:latin typeface="Arial"/>
                          <a:ea typeface="Times New Roman"/>
                          <a:cs typeface="Times New Roman"/>
                        </a:rPr>
                        <a:t>W okresie do 12 miesięcy od daty zakończenia realizacji projektu powinien zostać odnotowany faktyczny przyrost wybranego wskaźnika</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348">
                <a:tc rowSpan="7">
                  <a:txBody>
                    <a:bodyPr/>
                    <a:lstStyle/>
                    <a:p>
                      <a:pPr marL="71755" marR="71755" algn="ctr">
                        <a:lnSpc>
                          <a:spcPct val="100000"/>
                        </a:lnSpc>
                        <a:spcAft>
                          <a:spcPts val="0"/>
                        </a:spcAft>
                      </a:pPr>
                      <a:r>
                        <a:rPr lang="pl-PL" sz="800" b="1" dirty="0">
                          <a:solidFill>
                            <a:srgbClr val="000000"/>
                          </a:solidFill>
                          <a:latin typeface="Arial"/>
                          <a:ea typeface="Times New Roman"/>
                          <a:cs typeface="Times New Roman"/>
                        </a:rPr>
                        <a:t>rezultatu bezpośredniego</a:t>
                      </a:r>
                      <a:endParaRPr lang="pl-PL" sz="800" dirty="0">
                        <a:latin typeface="Calibri"/>
                        <a:ea typeface="Calibri"/>
                        <a:cs typeface="Times New Roman"/>
                      </a:endParaRPr>
                    </a:p>
                  </a:txBody>
                  <a:tcPr marL="3628" marR="362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pl-PL" sz="800" dirty="0">
                          <a:solidFill>
                            <a:srgbClr val="000000"/>
                          </a:solidFill>
                          <a:latin typeface="Arial"/>
                          <a:ea typeface="Times New Roman"/>
                          <a:cs typeface="Times New Roman"/>
                        </a:rPr>
                        <a:t>Liczba wprowadzonych innowacji produktowych [szt.]</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r>
                        <a:rPr lang="pl-PL" sz="800" b="1" baseline="30000" dirty="0">
                          <a:solidFill>
                            <a:srgbClr val="000000"/>
                          </a:solidFill>
                          <a:latin typeface="Arial"/>
                          <a:ea typeface="Times New Roman"/>
                          <a:cs typeface="Times New Roman"/>
                        </a:rPr>
                        <a:t>3</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a:solidFill>
                            <a:srgbClr val="000000"/>
                          </a:solidFill>
                          <a:latin typeface="Arial"/>
                          <a:ea typeface="Times New Roman"/>
                          <a:cs typeface="Times New Roman"/>
                        </a:rPr>
                        <a:t> </a:t>
                      </a:r>
                      <a:endParaRPr lang="pl-PL" sz="80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a:solidFill>
                            <a:srgbClr val="000000"/>
                          </a:solidFill>
                          <a:latin typeface="Arial"/>
                          <a:ea typeface="Times New Roman"/>
                          <a:cs typeface="Times New Roman"/>
                        </a:rPr>
                        <a:t> </a:t>
                      </a:r>
                      <a:endParaRPr lang="pl-PL" sz="80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348">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Liczba wprowadzonych innowacji procesowych [szt.]</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r>
                        <a:rPr lang="pl-PL" sz="800" b="1" baseline="30000" dirty="0">
                          <a:solidFill>
                            <a:srgbClr val="000000"/>
                          </a:solidFill>
                          <a:latin typeface="Arial"/>
                          <a:ea typeface="Times New Roman"/>
                          <a:cs typeface="Times New Roman"/>
                        </a:rPr>
                        <a:t>3</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a:solidFill>
                            <a:srgbClr val="000000"/>
                          </a:solidFill>
                          <a:latin typeface="Arial"/>
                          <a:ea typeface="Times New Roman"/>
                          <a:cs typeface="Times New Roman"/>
                        </a:rPr>
                        <a:t> </a:t>
                      </a:r>
                      <a:endParaRPr lang="pl-PL" sz="80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a:solidFill>
                            <a:srgbClr val="000000"/>
                          </a:solidFill>
                          <a:latin typeface="Arial"/>
                          <a:ea typeface="Times New Roman"/>
                          <a:cs typeface="Times New Roman"/>
                        </a:rPr>
                        <a:t> </a:t>
                      </a:r>
                      <a:endParaRPr lang="pl-PL" sz="80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177">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Przychody ze sprzedaży nowych lub udoskonalonych produktów/procesów [zł]</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a:solidFill>
                            <a:srgbClr val="000000"/>
                          </a:solidFill>
                          <a:latin typeface="Arial"/>
                          <a:ea typeface="Times New Roman"/>
                          <a:cs typeface="Times New Roman"/>
                        </a:rPr>
                        <a:t> </a:t>
                      </a:r>
                      <a:endParaRPr lang="pl-PL" sz="80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284">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Wzrost zatrudnienia we wspieranych przedsiębiorstwach O/K/M (CI) [EPC]</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490">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Wzrost zatrudnienia we wspieranych przedsiębiorstwach – kobiety [EPC]</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r>
                        <a:rPr lang="pl-PL" sz="800" b="1" baseline="30000" dirty="0">
                          <a:solidFill>
                            <a:srgbClr val="000000"/>
                          </a:solidFill>
                          <a:latin typeface="Arial"/>
                          <a:ea typeface="Times New Roman"/>
                          <a:cs typeface="Times New Roman"/>
                        </a:rPr>
                        <a:t>4</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014">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Wzrost zatrudnienia we wspieranych przedsiębiorstwach – mężczyźni [EPC]</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r>
                        <a:rPr lang="pl-PL" sz="800" b="1" baseline="30000" dirty="0">
                          <a:solidFill>
                            <a:srgbClr val="000000"/>
                          </a:solidFill>
                          <a:latin typeface="Arial"/>
                          <a:ea typeface="Times New Roman"/>
                          <a:cs typeface="Times New Roman"/>
                        </a:rPr>
                        <a:t>4</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177">
                <a:tc vMerge="1">
                  <a:txBody>
                    <a:bodyPr/>
                    <a:lstStyle/>
                    <a:p>
                      <a:endParaRPr lang="pl-PL"/>
                    </a:p>
                  </a:txBody>
                  <a:tcPr/>
                </a:tc>
                <a:tc>
                  <a:txBody>
                    <a:bodyPr/>
                    <a:lstStyle/>
                    <a:p>
                      <a:pPr>
                        <a:lnSpc>
                          <a:spcPct val="100000"/>
                        </a:lnSpc>
                        <a:spcAft>
                          <a:spcPts val="0"/>
                        </a:spcAft>
                      </a:pPr>
                      <a:r>
                        <a:rPr lang="pl-PL" sz="800" dirty="0">
                          <a:solidFill>
                            <a:srgbClr val="000000"/>
                          </a:solidFill>
                          <a:latin typeface="Arial"/>
                          <a:ea typeface="Times New Roman"/>
                          <a:cs typeface="Times New Roman"/>
                        </a:rPr>
                        <a:t>Liczba nowo utworzonych miejsc pracy - pozostałe formy [EPC]</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pl-PL" sz="800" dirty="0">
                          <a:solidFill>
                            <a:srgbClr val="000000"/>
                          </a:solidFill>
                          <a:latin typeface="Arial"/>
                          <a:ea typeface="Times New Roman"/>
                          <a:cs typeface="Times New Roman"/>
                        </a:rPr>
                        <a:t> </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0000"/>
                        </a:lnSpc>
                        <a:spcAft>
                          <a:spcPts val="0"/>
                        </a:spcAft>
                      </a:pPr>
                      <a:r>
                        <a:rPr lang="pl-PL" sz="800" b="1" dirty="0">
                          <a:solidFill>
                            <a:srgbClr val="000000"/>
                          </a:solidFill>
                          <a:latin typeface="Arial"/>
                          <a:ea typeface="Times New Roman"/>
                          <a:cs typeface="Times New Roman"/>
                        </a:rPr>
                        <a:t>x</a:t>
                      </a:r>
                      <a:endParaRPr lang="pl-PL" sz="800" dirty="0">
                        <a:latin typeface="Calibri"/>
                        <a:ea typeface="Calibri"/>
                        <a:cs typeface="Times New Roman"/>
                      </a:endParaRPr>
                    </a:p>
                  </a:txBody>
                  <a:tcPr marL="3628" marR="3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xmlns="" val="720892757"/>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8467"/>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grpSp>
        <p:nvGrpSpPr>
          <p:cNvPr id="2" name="Grupa 15"/>
          <p:cNvGrpSpPr/>
          <p:nvPr/>
        </p:nvGrpSpPr>
        <p:grpSpPr>
          <a:xfrm>
            <a:off x="1665481" y="418272"/>
            <a:ext cx="7038252" cy="6270852"/>
            <a:chOff x="1665481" y="418272"/>
            <a:chExt cx="7038252" cy="6270852"/>
          </a:xfrm>
        </p:grpSpPr>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5481" y="418272"/>
              <a:ext cx="7038252" cy="62708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8" cstate="print"/>
            <a:srcRect/>
            <a:stretch>
              <a:fillRect/>
            </a:stretch>
          </p:blipFill>
          <p:spPr bwMode="auto">
            <a:xfrm>
              <a:off x="6805930" y="3441701"/>
              <a:ext cx="715643" cy="146050"/>
            </a:xfrm>
            <a:prstGeom prst="rect">
              <a:avLst/>
            </a:prstGeom>
            <a:noFill/>
            <a:ln w="9525">
              <a:noFill/>
              <a:miter lim="800000"/>
              <a:headEnd/>
              <a:tailEnd/>
            </a:ln>
          </p:spPr>
        </p:pic>
        <p:pic>
          <p:nvPicPr>
            <p:cNvPr id="3076" name="Picture 4"/>
            <p:cNvPicPr>
              <a:picLocks noChangeAspect="1" noChangeArrowheads="1"/>
            </p:cNvPicPr>
            <p:nvPr/>
          </p:nvPicPr>
          <p:blipFill>
            <a:blip r:embed="rId9" cstate="print"/>
            <a:srcRect/>
            <a:stretch>
              <a:fillRect/>
            </a:stretch>
          </p:blipFill>
          <p:spPr bwMode="auto">
            <a:xfrm>
              <a:off x="6804029" y="3776663"/>
              <a:ext cx="701671" cy="161924"/>
            </a:xfrm>
            <a:prstGeom prst="rect">
              <a:avLst/>
            </a:prstGeom>
            <a:noFill/>
            <a:ln w="9525">
              <a:noFill/>
              <a:miter lim="800000"/>
              <a:headEnd/>
              <a:tailEnd/>
            </a:ln>
          </p:spPr>
        </p:pic>
      </p:grpSp>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7" name="Objaśnienie prostokątne zaokrąglone 16"/>
          <p:cNvSpPr/>
          <p:nvPr/>
        </p:nvSpPr>
        <p:spPr>
          <a:xfrm>
            <a:off x="7188200" y="2007657"/>
            <a:ext cx="1955801" cy="1345144"/>
          </a:xfrm>
          <a:prstGeom prst="wedgeRoundRectCallout">
            <a:avLst>
              <a:gd name="adj1" fmla="val -29258"/>
              <a:gd name="adj2" fmla="val 878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800" dirty="0">
                <a:latin typeface="TitilliumText25L"/>
              </a:rPr>
              <a:t>Należy podać wartość wskaźnika planowaną do osiągnięcia </a:t>
            </a:r>
            <a:r>
              <a:rPr lang="pl-PL" sz="800" dirty="0" smtClean="0">
                <a:latin typeface="TitilliumText25L"/>
              </a:rPr>
              <a:t/>
            </a:r>
            <a:br>
              <a:rPr lang="pl-PL" sz="800" dirty="0" smtClean="0">
                <a:latin typeface="TitilliumText25L"/>
              </a:rPr>
            </a:br>
            <a:r>
              <a:rPr lang="pl-PL" sz="800" dirty="0" smtClean="0">
                <a:latin typeface="TitilliumText25L"/>
              </a:rPr>
              <a:t>w </a:t>
            </a:r>
            <a:r>
              <a:rPr lang="pl-PL" sz="800" dirty="0">
                <a:latin typeface="TitilliumText25L"/>
              </a:rPr>
              <a:t>terminie do 12 miesięcy od zakończenia realizacji projektu. Możliwe jest również wskazanie wartości osiągniętej </a:t>
            </a:r>
            <a:r>
              <a:rPr lang="pl-PL" sz="800" dirty="0" smtClean="0">
                <a:latin typeface="TitilliumText25L"/>
              </a:rPr>
              <a:t>w </a:t>
            </a:r>
            <a:r>
              <a:rPr lang="pl-PL" sz="800" dirty="0">
                <a:latin typeface="TitilliumText25L"/>
              </a:rPr>
              <a:t>roku objętym okresem realizacji projektu, </a:t>
            </a:r>
            <a:r>
              <a:rPr lang="pl-PL" sz="800" dirty="0" smtClean="0">
                <a:latin typeface="TitilliumText25L"/>
              </a:rPr>
              <a:t/>
            </a:r>
            <a:br>
              <a:rPr lang="pl-PL" sz="800" dirty="0" smtClean="0">
                <a:latin typeface="TitilliumText25L"/>
              </a:rPr>
            </a:br>
            <a:r>
              <a:rPr lang="pl-PL" sz="800" dirty="0" smtClean="0">
                <a:latin typeface="TitilliumText25L"/>
              </a:rPr>
              <a:t>w </a:t>
            </a:r>
            <a:r>
              <a:rPr lang="pl-PL" sz="800" dirty="0">
                <a:latin typeface="TitilliumText25L"/>
              </a:rPr>
              <a:t>sytuacji, gdy beneficjent będzie </a:t>
            </a:r>
            <a:r>
              <a:rPr lang="pl-PL" sz="800" dirty="0" smtClean="0">
                <a:latin typeface="TitilliumText25L"/>
              </a:rPr>
              <a:t/>
            </a:r>
            <a:br>
              <a:rPr lang="pl-PL" sz="800" dirty="0" smtClean="0">
                <a:latin typeface="TitilliumText25L"/>
              </a:rPr>
            </a:br>
            <a:r>
              <a:rPr lang="pl-PL" sz="800" dirty="0" smtClean="0">
                <a:latin typeface="TitilliumText25L"/>
              </a:rPr>
              <a:t>w </a:t>
            </a:r>
            <a:r>
              <a:rPr lang="pl-PL" sz="800" dirty="0">
                <a:latin typeface="TitilliumText25L"/>
              </a:rPr>
              <a:t>stanie osiągnąć wskaźnik wcześniej. Wartość należy wpisać </a:t>
            </a:r>
            <a:r>
              <a:rPr lang="pl-PL" sz="800" dirty="0" smtClean="0">
                <a:latin typeface="TitilliumText25L"/>
              </a:rPr>
              <a:t/>
            </a:r>
            <a:br>
              <a:rPr lang="pl-PL" sz="800" dirty="0" smtClean="0">
                <a:latin typeface="TitilliumText25L"/>
              </a:rPr>
            </a:br>
            <a:r>
              <a:rPr lang="pl-PL" sz="800" dirty="0" smtClean="0">
                <a:latin typeface="TitilliumText25L"/>
              </a:rPr>
              <a:t>w </a:t>
            </a:r>
            <a:r>
              <a:rPr lang="pl-PL" sz="800" dirty="0">
                <a:latin typeface="TitilliumText25L"/>
              </a:rPr>
              <a:t>pole „O” (</a:t>
            </a:r>
            <a:r>
              <a:rPr lang="pl-PL" sz="800" dirty="0" smtClean="0">
                <a:latin typeface="TitilliumText25L"/>
              </a:rPr>
              <a:t>ogółem).</a:t>
            </a:r>
          </a:p>
        </p:txBody>
      </p:sp>
      <p:sp>
        <p:nvSpPr>
          <p:cNvPr id="18" name="Objaśnienie prostokątne zaokrąglone 17"/>
          <p:cNvSpPr/>
          <p:nvPr/>
        </p:nvSpPr>
        <p:spPr>
          <a:xfrm>
            <a:off x="859567" y="3815816"/>
            <a:ext cx="1733366" cy="1348852"/>
          </a:xfrm>
          <a:prstGeom prst="wedgeRoundRectCallout">
            <a:avLst>
              <a:gd name="adj1" fmla="val 115923"/>
              <a:gd name="adj2" fmla="val -2568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800" dirty="0">
                <a:latin typeface="TitilliumText25L"/>
              </a:rPr>
              <a:t>Z listy rozwijanej należy wybrać rok </a:t>
            </a:r>
            <a:r>
              <a:rPr lang="pl-PL" sz="800" dirty="0" smtClean="0">
                <a:latin typeface="TitilliumText25L"/>
              </a:rPr>
              <a:t>w </a:t>
            </a:r>
            <a:r>
              <a:rPr lang="pl-PL" sz="800" dirty="0">
                <a:latin typeface="TitilliumText25L"/>
              </a:rPr>
              <a:t>którym zrealizowany zostanie dany wskaźnik</a:t>
            </a:r>
            <a:r>
              <a:rPr lang="pl-PL" sz="800" dirty="0" smtClean="0">
                <a:latin typeface="TitilliumText25L"/>
              </a:rPr>
              <a:t>.</a:t>
            </a:r>
          </a:p>
          <a:p>
            <a:pPr algn="just"/>
            <a:endParaRPr lang="pl-PL" sz="500" dirty="0" smtClean="0">
              <a:latin typeface="TitilliumText25L"/>
            </a:endParaRPr>
          </a:p>
          <a:p>
            <a:pPr algn="just"/>
            <a:r>
              <a:rPr lang="pl-PL" sz="800" b="1" u="sng" dirty="0" smtClean="0">
                <a:latin typeface="TitilliumText25L"/>
              </a:rPr>
              <a:t>UWAGA!</a:t>
            </a:r>
            <a:r>
              <a:rPr lang="pl-PL" sz="800" b="1" dirty="0" smtClean="0">
                <a:latin typeface="TitilliumText25L"/>
              </a:rPr>
              <a:t> </a:t>
            </a:r>
            <a:r>
              <a:rPr lang="pl-PL" sz="800" dirty="0" smtClean="0">
                <a:latin typeface="TitilliumText25L"/>
              </a:rPr>
              <a:t>Rok docelowy nie może przekroczyć okresu 12 miesięcy liczonych od daty zakończenia realizacji projektu wskazanej </a:t>
            </a:r>
            <a:r>
              <a:rPr lang="pl-PL" sz="800" dirty="0">
                <a:latin typeface="TitilliumText25L"/>
              </a:rPr>
              <a:t> </a:t>
            </a:r>
            <a:r>
              <a:rPr lang="pl-PL" sz="800" dirty="0" smtClean="0">
                <a:latin typeface="TitilliumText25L"/>
              </a:rPr>
              <a:t>w sekcji A.1.</a:t>
            </a:r>
            <a:endParaRPr lang="pl-PL" sz="800" dirty="0">
              <a:latin typeface="TitilliumText25L"/>
            </a:endParaRPr>
          </a:p>
        </p:txBody>
      </p:sp>
      <p:sp>
        <p:nvSpPr>
          <p:cNvPr id="19" name="Objaśnienie prostokątne zaokrąglone 18"/>
          <p:cNvSpPr/>
          <p:nvPr/>
        </p:nvSpPr>
        <p:spPr>
          <a:xfrm>
            <a:off x="5242135" y="2931207"/>
            <a:ext cx="1733366" cy="249412"/>
          </a:xfrm>
          <a:prstGeom prst="wedgeRoundRectCallout">
            <a:avLst>
              <a:gd name="adj1" fmla="val 58733"/>
              <a:gd name="adj2" fmla="val 14220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800" dirty="0" smtClean="0">
                <a:latin typeface="TitilliumText25L"/>
              </a:rPr>
              <a:t>Wartość bazową należy podać jako „0”.</a:t>
            </a:r>
            <a:endParaRPr lang="pl-PL" sz="800" dirty="0">
              <a:latin typeface="TitilliumText25L"/>
            </a:endParaRPr>
          </a:p>
        </p:txBody>
      </p:sp>
      <p:pic>
        <p:nvPicPr>
          <p:cNvPr id="137218" name="Picture 2"/>
          <p:cNvPicPr>
            <a:picLocks noChangeAspect="1" noChangeArrowheads="1"/>
          </p:cNvPicPr>
          <p:nvPr/>
        </p:nvPicPr>
        <p:blipFill>
          <a:blip r:embed="rId10" cstate="print"/>
          <a:srcRect/>
          <a:stretch>
            <a:fillRect/>
          </a:stretch>
        </p:blipFill>
        <p:spPr bwMode="auto">
          <a:xfrm>
            <a:off x="4458856" y="4030555"/>
            <a:ext cx="847725" cy="323850"/>
          </a:xfrm>
          <a:prstGeom prst="rect">
            <a:avLst/>
          </a:prstGeom>
          <a:noFill/>
          <a:ln w="9525">
            <a:noFill/>
            <a:miter lim="800000"/>
            <a:headEnd/>
            <a:tailEnd/>
          </a:ln>
        </p:spPr>
      </p:pic>
      <p:pic>
        <p:nvPicPr>
          <p:cNvPr id="20" name="Obraz 8"/>
          <p:cNvPicPr>
            <a:picLocks noChangeAspect="1"/>
          </p:cNvPicPr>
          <p:nvPr/>
        </p:nvPicPr>
        <p:blipFill>
          <a:blip r:embed="rId11"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6293597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sp>
        <p:nvSpPr>
          <p:cNvPr id="16" name="Prostokąt 15"/>
          <p:cNvSpPr/>
          <p:nvPr/>
        </p:nvSpPr>
        <p:spPr>
          <a:xfrm>
            <a:off x="6563291" y="269992"/>
            <a:ext cx="2312795" cy="323165"/>
          </a:xfrm>
          <a:prstGeom prst="rect">
            <a:avLst/>
          </a:prstGeom>
        </p:spPr>
        <p:txBody>
          <a:bodyPr wrap="square">
            <a:spAutoFit/>
          </a:bodyPr>
          <a:lstStyle/>
          <a:p>
            <a:r>
              <a:rPr lang="pl-PL" sz="1500" b="1" u="sng" dirty="0" smtClean="0">
                <a:latin typeface="Arial" pitchFamily="34" charset="0"/>
                <a:ea typeface="Batang" pitchFamily="18" charset="-127"/>
                <a:cs typeface="Arial" pitchFamily="34" charset="0"/>
              </a:rPr>
              <a:t>Inwestycja początkowa</a:t>
            </a:r>
            <a:endParaRPr lang="pl-PL" sz="1500" b="1" u="sng" dirty="0">
              <a:latin typeface="Arial" pitchFamily="34" charset="0"/>
              <a:ea typeface="Batang" pitchFamily="18" charset="-127"/>
              <a:cs typeface="Arial" pitchFamily="34" charset="0"/>
            </a:endParaRPr>
          </a:p>
        </p:txBody>
      </p:sp>
      <p:sp>
        <p:nvSpPr>
          <p:cNvPr id="17" name="Prostokąt 16"/>
          <p:cNvSpPr/>
          <p:nvPr/>
        </p:nvSpPr>
        <p:spPr>
          <a:xfrm>
            <a:off x="598205" y="1854437"/>
            <a:ext cx="8050139" cy="707886"/>
          </a:xfrm>
          <a:prstGeom prst="rect">
            <a:avLst/>
          </a:prstGeom>
        </p:spPr>
        <p:txBody>
          <a:bodyPr wrap="square">
            <a:spAutoFit/>
          </a:bodyPr>
          <a:lstStyle/>
          <a:p>
            <a:pPr algn="just">
              <a:buFont typeface="Arial" charset="0"/>
              <a:buNone/>
            </a:pPr>
            <a:endParaRPr lang="pl-PL" sz="2000" dirty="0" smtClean="0">
              <a:solidFill>
                <a:schemeClr val="tx2">
                  <a:lumMod val="75000"/>
                </a:schemeClr>
              </a:solidFill>
              <a:latin typeface="TitilliumText25L"/>
            </a:endParaRPr>
          </a:p>
          <a:p>
            <a:pPr algn="just"/>
            <a:endParaRPr lang="pl-PL" sz="2000" dirty="0">
              <a:solidFill>
                <a:schemeClr val="tx2">
                  <a:lumMod val="75000"/>
                </a:schemeClr>
              </a:solidFill>
              <a:latin typeface="TitilliumText25L"/>
            </a:endParaRPr>
          </a:p>
        </p:txBody>
      </p:sp>
      <p:sp>
        <p:nvSpPr>
          <p:cNvPr id="21" name="Prostokąt 20"/>
          <p:cNvSpPr/>
          <p:nvPr/>
        </p:nvSpPr>
        <p:spPr>
          <a:xfrm>
            <a:off x="606752" y="1461331"/>
            <a:ext cx="8015956" cy="892552"/>
          </a:xfrm>
          <a:prstGeom prst="rect">
            <a:avLst/>
          </a:prstGeom>
        </p:spPr>
        <p:txBody>
          <a:bodyPr wrap="square">
            <a:spAutoFit/>
          </a:bodyPr>
          <a:lstStyle/>
          <a:p>
            <a:pPr lvl="0"/>
            <a:r>
              <a:rPr lang="pl-PL" sz="1300" dirty="0" smtClean="0">
                <a:latin typeface="Arial" pitchFamily="34" charset="0"/>
                <a:ea typeface="Batang" pitchFamily="18" charset="-127"/>
                <a:cs typeface="Arial" pitchFamily="34" charset="0"/>
              </a:rPr>
              <a:t>Wszystkie projekty, o których dofinansowanie ubiegają się wnioskodawcy, muszą polegać na realizacji </a:t>
            </a:r>
            <a:r>
              <a:rPr lang="pl-PL" sz="1300" b="1" u="sng" dirty="0" smtClean="0">
                <a:solidFill>
                  <a:schemeClr val="accent1">
                    <a:lumMod val="75000"/>
                  </a:schemeClr>
                </a:solidFill>
                <a:latin typeface="Arial" pitchFamily="34" charset="0"/>
                <a:ea typeface="Batang" pitchFamily="18" charset="-127"/>
                <a:cs typeface="Arial" pitchFamily="34" charset="0"/>
              </a:rPr>
              <a:t>inwestycji początkowej </a:t>
            </a:r>
            <a:r>
              <a:rPr lang="pl-PL" sz="1300" dirty="0" smtClean="0">
                <a:latin typeface="Arial" pitchFamily="34" charset="0"/>
                <a:ea typeface="Batang" pitchFamily="18" charset="-127"/>
                <a:cs typeface="Arial" pitchFamily="34" charset="0"/>
              </a:rPr>
              <a:t>w rozumieniu art. 2 pkt 49 Rozporządzenia Komisji (UE) nr 651/2014 z dnia 17 czerwca 2014 r. uznającego niektóre rodzaje pomocy za zgodne z rynkiem wewnętrznym w stosowaniu art. 107 i 108 Traktatu.</a:t>
            </a:r>
          </a:p>
        </p:txBody>
      </p:sp>
      <p:sp>
        <p:nvSpPr>
          <p:cNvPr id="24" name="Prostokąt 23"/>
          <p:cNvSpPr/>
          <p:nvPr/>
        </p:nvSpPr>
        <p:spPr>
          <a:xfrm>
            <a:off x="665148" y="2340120"/>
            <a:ext cx="8050139" cy="3323987"/>
          </a:xfrm>
          <a:prstGeom prst="rect">
            <a:avLst/>
          </a:prstGeom>
        </p:spPr>
        <p:txBody>
          <a:bodyPr wrap="square">
            <a:spAutoFit/>
          </a:bodyPr>
          <a:lstStyle/>
          <a:p>
            <a:r>
              <a:rPr lang="pl-PL" sz="1300" b="1" u="sng" dirty="0" smtClean="0">
                <a:solidFill>
                  <a:schemeClr val="accent1">
                    <a:lumMod val="75000"/>
                  </a:schemeClr>
                </a:solidFill>
                <a:latin typeface="Arial" pitchFamily="34" charset="0"/>
                <a:ea typeface="Batang" pitchFamily="18" charset="-127"/>
                <a:cs typeface="Arial" pitchFamily="34" charset="0"/>
              </a:rPr>
              <a:t>Inwestycja początkowa </a:t>
            </a:r>
            <a:r>
              <a:rPr lang="pl-PL" sz="1300" dirty="0" smtClean="0">
                <a:latin typeface="Arial" pitchFamily="34" charset="0"/>
                <a:ea typeface="Batang" pitchFamily="18" charset="-127"/>
                <a:cs typeface="Arial" pitchFamily="34" charset="0"/>
              </a:rPr>
              <a:t>oznacza inwestycję w rzeczowe aktywa trwałe lub wartości niematerialne </a:t>
            </a:r>
            <a:br>
              <a:rPr lang="pl-PL" sz="1300" dirty="0" smtClean="0">
                <a:latin typeface="Arial" pitchFamily="34" charset="0"/>
                <a:ea typeface="Batang" pitchFamily="18" charset="-127"/>
                <a:cs typeface="Arial" pitchFamily="34" charset="0"/>
              </a:rPr>
            </a:br>
            <a:r>
              <a:rPr lang="pl-PL" sz="1300" dirty="0" smtClean="0">
                <a:latin typeface="Arial" pitchFamily="34" charset="0"/>
                <a:ea typeface="Batang" pitchFamily="18" charset="-127"/>
                <a:cs typeface="Arial" pitchFamily="34" charset="0"/>
              </a:rPr>
              <a:t>i prawne związane z :</a:t>
            </a:r>
          </a:p>
          <a:p>
            <a:endParaRPr lang="pl-PL" sz="1300" dirty="0" smtClean="0">
              <a:latin typeface="Arial" pitchFamily="34" charset="0"/>
              <a:ea typeface="Batang" pitchFamily="18" charset="-127"/>
              <a:cs typeface="Arial" pitchFamily="34" charset="0"/>
            </a:endParaRPr>
          </a:p>
          <a:p>
            <a:pPr marL="285750" indent="-285750">
              <a:buFont typeface="Wingdings" panose="05000000000000000000" pitchFamily="2" charset="2"/>
              <a:buChar char="Ø"/>
            </a:pPr>
            <a:r>
              <a:rPr lang="pl-PL" sz="1300" dirty="0" smtClean="0">
                <a:latin typeface="Arial" pitchFamily="34" charset="0"/>
                <a:ea typeface="Batang" pitchFamily="18" charset="-127"/>
                <a:cs typeface="Arial" pitchFamily="34" charset="0"/>
              </a:rPr>
              <a:t>założeniem nowego zakładu, </a:t>
            </a:r>
          </a:p>
          <a:p>
            <a:pPr marL="285750" indent="-285750">
              <a:buFont typeface="Wingdings" panose="05000000000000000000" pitchFamily="2" charset="2"/>
              <a:buChar char="Ø"/>
            </a:pPr>
            <a:r>
              <a:rPr lang="pl-PL" sz="1300" dirty="0" smtClean="0">
                <a:latin typeface="Arial" pitchFamily="34" charset="0"/>
                <a:ea typeface="Batang" pitchFamily="18" charset="-127"/>
                <a:cs typeface="Arial" pitchFamily="34" charset="0"/>
              </a:rPr>
              <a:t>zwiększeniem zdolności produkcyjnej istniejącego zakładu, </a:t>
            </a:r>
          </a:p>
          <a:p>
            <a:pPr marL="285750" indent="-285750">
              <a:buFont typeface="Wingdings" panose="05000000000000000000" pitchFamily="2" charset="2"/>
              <a:buChar char="Ø"/>
            </a:pPr>
            <a:r>
              <a:rPr lang="pl-PL" sz="1300" dirty="0" smtClean="0">
                <a:latin typeface="Arial" pitchFamily="34" charset="0"/>
                <a:ea typeface="Batang" pitchFamily="18" charset="-127"/>
                <a:cs typeface="Arial" pitchFamily="34" charset="0"/>
              </a:rPr>
              <a:t>dywersyfikacją produkcji zakładu poprzez wprowadzenie produktów uprzednio nieprodukowanych </a:t>
            </a:r>
            <a:br>
              <a:rPr lang="pl-PL" sz="1300" dirty="0" smtClean="0">
                <a:latin typeface="Arial" pitchFamily="34" charset="0"/>
                <a:ea typeface="Batang" pitchFamily="18" charset="-127"/>
                <a:cs typeface="Arial" pitchFamily="34" charset="0"/>
              </a:rPr>
            </a:br>
            <a:r>
              <a:rPr lang="pl-PL" sz="1300" dirty="0" smtClean="0">
                <a:latin typeface="Arial" pitchFamily="34" charset="0"/>
                <a:ea typeface="Batang" pitchFamily="18" charset="-127"/>
                <a:cs typeface="Arial" pitchFamily="34" charset="0"/>
              </a:rPr>
              <a:t>w zakładzie,</a:t>
            </a:r>
          </a:p>
          <a:p>
            <a:pPr marL="285750" indent="-285750">
              <a:buFont typeface="Wingdings" panose="05000000000000000000" pitchFamily="2" charset="2"/>
              <a:buChar char="Ø"/>
            </a:pPr>
            <a:r>
              <a:rPr lang="pl-PL" sz="1300" dirty="0" smtClean="0">
                <a:latin typeface="Arial" pitchFamily="34" charset="0"/>
                <a:ea typeface="Batang" pitchFamily="18" charset="-127"/>
                <a:cs typeface="Arial" pitchFamily="34" charset="0"/>
              </a:rPr>
              <a:t>zasadniczą zmianą dotyczącą procesu produkcyjnego istniejącego zakładu, </a:t>
            </a:r>
          </a:p>
          <a:p>
            <a:pPr marL="285750" indent="-285750">
              <a:buFont typeface="Wingdings" panose="05000000000000000000" pitchFamily="2" charset="2"/>
              <a:buChar char="Ø"/>
            </a:pPr>
            <a:r>
              <a:rPr lang="pl-PL" sz="1300" dirty="0" smtClean="0">
                <a:latin typeface="Arial" pitchFamily="34" charset="0"/>
                <a:ea typeface="Batang" pitchFamily="18" charset="-127"/>
                <a:cs typeface="Arial" pitchFamily="34" charset="0"/>
              </a:rPr>
              <a:t>nabycie aktywów należących do zakładu, który został zamknięty lub zostałby zamknięty, gdyby zakup nie nastąpił.</a:t>
            </a:r>
          </a:p>
          <a:p>
            <a:endParaRPr lang="pl-PL" sz="1400" dirty="0" smtClean="0">
              <a:latin typeface="Arial" pitchFamily="34" charset="0"/>
              <a:ea typeface="Batang" pitchFamily="18" charset="-127"/>
              <a:cs typeface="Arial" pitchFamily="34" charset="0"/>
            </a:endParaRPr>
          </a:p>
          <a:p>
            <a:r>
              <a:rPr lang="pl-PL" sz="1300" b="1" u="sng" dirty="0">
                <a:solidFill>
                  <a:schemeClr val="accent1">
                    <a:lumMod val="75000"/>
                  </a:schemeClr>
                </a:solidFill>
                <a:latin typeface="Arial" pitchFamily="34" charset="0"/>
                <a:ea typeface="Batang" pitchFamily="18" charset="-127"/>
                <a:cs typeface="Arial" pitchFamily="34" charset="0"/>
              </a:rPr>
              <a:t>Inwestycji początkowej nie stanowi: </a:t>
            </a:r>
          </a:p>
          <a:p>
            <a:pPr algn="ctr"/>
            <a:endParaRPr lang="pl-PL" sz="1400" dirty="0" smtClean="0">
              <a:latin typeface="Arial" pitchFamily="34" charset="0"/>
              <a:ea typeface="Batang" pitchFamily="18" charset="-127"/>
              <a:cs typeface="Arial" pitchFamily="34" charset="0"/>
            </a:endParaRPr>
          </a:p>
          <a:p>
            <a:pPr marL="342900" indent="-342900">
              <a:buFont typeface="Wingdings" panose="05000000000000000000" pitchFamily="2" charset="2"/>
              <a:buChar char="Ø"/>
            </a:pPr>
            <a:r>
              <a:rPr lang="pl-PL" sz="1300" dirty="0" smtClean="0">
                <a:latin typeface="Arial" pitchFamily="34" charset="0"/>
                <a:ea typeface="Batang" pitchFamily="18" charset="-127"/>
                <a:cs typeface="Arial" pitchFamily="34" charset="0"/>
              </a:rPr>
              <a:t>inwestycja prowadząca wyłącznie do odtworzenia zdolności produkcyjnych zakładu,</a:t>
            </a:r>
          </a:p>
          <a:p>
            <a:pPr marL="342900" indent="-342900">
              <a:buFont typeface="Wingdings" panose="05000000000000000000" pitchFamily="2" charset="2"/>
              <a:buChar char="Ø"/>
            </a:pPr>
            <a:r>
              <a:rPr lang="pl-PL" sz="1300" dirty="0" smtClean="0">
                <a:latin typeface="Arial" pitchFamily="34" charset="0"/>
                <a:ea typeface="Batang" pitchFamily="18" charset="-127"/>
                <a:cs typeface="Arial" pitchFamily="34" charset="0"/>
              </a:rPr>
              <a:t>inwestycja </a:t>
            </a:r>
            <a:r>
              <a:rPr lang="pl-PL" sz="1300" dirty="0">
                <a:latin typeface="Arial" pitchFamily="34" charset="0"/>
                <a:ea typeface="Batang" pitchFamily="18" charset="-127"/>
                <a:cs typeface="Arial" pitchFamily="34" charset="0"/>
              </a:rPr>
              <a:t>polegająca wyłącznie na nabyciu akcji lub udziałów </a:t>
            </a:r>
            <a:r>
              <a:rPr lang="pl-PL" sz="1300" dirty="0" smtClean="0">
                <a:latin typeface="Arial" pitchFamily="34" charset="0"/>
                <a:ea typeface="Batang" pitchFamily="18" charset="-127"/>
                <a:cs typeface="Arial" pitchFamily="34" charset="0"/>
              </a:rPr>
              <a:t>przedsiębiorstwa,</a:t>
            </a:r>
          </a:p>
          <a:p>
            <a:pPr marL="342900" indent="-342900">
              <a:buFont typeface="Wingdings" panose="05000000000000000000" pitchFamily="2" charset="2"/>
              <a:buChar char="Ø"/>
            </a:pPr>
            <a:r>
              <a:rPr lang="pl-PL" sz="1300" dirty="0" smtClean="0">
                <a:latin typeface="Arial" pitchFamily="34" charset="0"/>
                <a:ea typeface="Batang" pitchFamily="18" charset="-127"/>
                <a:cs typeface="Arial" pitchFamily="34" charset="0"/>
              </a:rPr>
              <a:t>wymiana </a:t>
            </a:r>
            <a:r>
              <a:rPr lang="pl-PL" sz="1300" dirty="0">
                <a:latin typeface="Arial" pitchFamily="34" charset="0"/>
                <a:ea typeface="Batang" pitchFamily="18" charset="-127"/>
                <a:cs typeface="Arial" pitchFamily="34" charset="0"/>
              </a:rPr>
              <a:t>instalacji lub urządzeń w zakładzie.</a:t>
            </a:r>
          </a:p>
        </p:txBody>
      </p:sp>
      <p:pic>
        <p:nvPicPr>
          <p:cNvPr id="14" name="Obraz 1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15" name="Obraz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8546"/>
            <a:ext cx="180975" cy="6858000"/>
          </a:xfrm>
          <a:prstGeom prst="rect">
            <a:avLst/>
          </a:prstGeom>
        </p:spPr>
      </p:pic>
      <p:pic>
        <p:nvPicPr>
          <p:cNvPr id="18"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Tree>
    <p:extLst>
      <p:ext uri="{BB962C8B-B14F-4D97-AF65-F5344CB8AC3E}">
        <p14:creationId xmlns:p14="http://schemas.microsoft.com/office/powerpoint/2010/main" xmlns="" val="25579137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433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26250" y="683581"/>
            <a:ext cx="7314647" cy="5742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Objaśnienie prostokątne zaokrąglone 16"/>
          <p:cNvSpPr/>
          <p:nvPr/>
        </p:nvSpPr>
        <p:spPr>
          <a:xfrm>
            <a:off x="7148851" y="1777526"/>
            <a:ext cx="1892046" cy="1119498"/>
          </a:xfrm>
          <a:prstGeom prst="wedgeRoundRectCallout">
            <a:avLst>
              <a:gd name="adj1" fmla="val -158702"/>
              <a:gd name="adj2" fmla="val 3013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pl-PL" sz="800" b="1" dirty="0">
                <a:solidFill>
                  <a:schemeClr val="bg1"/>
                </a:solidFill>
                <a:latin typeface="TitilliumText25L"/>
              </a:rPr>
              <a:t>Koszty bezpośrednie </a:t>
            </a:r>
            <a:r>
              <a:rPr lang="pl-PL" sz="800" dirty="0">
                <a:solidFill>
                  <a:schemeClr val="bg1"/>
                </a:solidFill>
                <a:latin typeface="TitilliumText25L"/>
              </a:rPr>
              <a:t>to koszty, wprost związane z realizacją projektu, które można przypisać bezpośrednio do konkretnego zadania. W ramach kosztów bezpośrednich wnioskodawca wykazuje rodzaje zadań, które będą realizowane w ramach projektu. </a:t>
            </a:r>
          </a:p>
        </p:txBody>
      </p:sp>
      <p:sp>
        <p:nvSpPr>
          <p:cNvPr id="18" name="Objaśnienie prostokątne zaokrąglone 17"/>
          <p:cNvSpPr/>
          <p:nvPr/>
        </p:nvSpPr>
        <p:spPr>
          <a:xfrm>
            <a:off x="6722534" y="5511798"/>
            <a:ext cx="2318363" cy="431801"/>
          </a:xfrm>
          <a:prstGeom prst="wedgeRoundRectCallout">
            <a:avLst>
              <a:gd name="adj1" fmla="val -119626"/>
              <a:gd name="adj2" fmla="val -24769"/>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pl-PL" sz="800" dirty="0">
                <a:solidFill>
                  <a:schemeClr val="bg1"/>
                </a:solidFill>
                <a:latin typeface="TitilliumText25L"/>
              </a:rPr>
              <a:t>W ramach naboru </a:t>
            </a:r>
            <a:r>
              <a:rPr lang="pl-PL" sz="800" b="1" dirty="0" smtClean="0">
                <a:solidFill>
                  <a:schemeClr val="bg1"/>
                </a:solidFill>
                <a:latin typeface="Arial" pitchFamily="34" charset="0"/>
                <a:cs typeface="Arial" pitchFamily="34" charset="0"/>
              </a:rPr>
              <a:t>RPZP.01.05.00-IZ.00-32-006/19</a:t>
            </a:r>
            <a:r>
              <a:rPr lang="pl-PL" sz="800" dirty="0" smtClean="0">
                <a:solidFill>
                  <a:schemeClr val="bg1"/>
                </a:solidFill>
                <a:latin typeface="TitilliumText25L"/>
              </a:rPr>
              <a:t> </a:t>
            </a:r>
            <a:r>
              <a:rPr lang="pl-PL" sz="800" dirty="0">
                <a:solidFill>
                  <a:schemeClr val="bg1"/>
                </a:solidFill>
                <a:latin typeface="TitilliumText25L"/>
              </a:rPr>
              <a:t>nie ma możliwości rozliczania wydatków z użyciem ryczałtu</a:t>
            </a:r>
            <a:r>
              <a:rPr lang="pl-PL" sz="800" dirty="0">
                <a:solidFill>
                  <a:schemeClr val="tx1"/>
                </a:solidFill>
                <a:latin typeface="TitilliumText25L"/>
              </a:rPr>
              <a:t>.</a:t>
            </a:r>
          </a:p>
        </p:txBody>
      </p:sp>
      <p:sp>
        <p:nvSpPr>
          <p:cNvPr id="19" name="Objaśnienie prostokątne zaokrąglone 18"/>
          <p:cNvSpPr/>
          <p:nvPr/>
        </p:nvSpPr>
        <p:spPr>
          <a:xfrm>
            <a:off x="367051" y="4700187"/>
            <a:ext cx="1892046" cy="1337841"/>
          </a:xfrm>
          <a:prstGeom prst="wedgeRoundRectCallout">
            <a:avLst>
              <a:gd name="adj1" fmla="val 62804"/>
              <a:gd name="adj2" fmla="val -20567"/>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pl-PL" sz="800" dirty="0">
                <a:solidFill>
                  <a:schemeClr val="bg1"/>
                </a:solidFill>
                <a:latin typeface="TitilliumText25L"/>
                <a:cs typeface="Arial" pitchFamily="34" charset="0"/>
              </a:rPr>
              <a:t>Z listy rozwijanej należy wybrać odpowiedni wskaźnik główny będący wynikiem realizacji </a:t>
            </a:r>
            <a:r>
              <a:rPr lang="pl-PL" sz="800" dirty="0" smtClean="0">
                <a:solidFill>
                  <a:schemeClr val="bg1"/>
                </a:solidFill>
                <a:latin typeface="TitilliumText25L"/>
                <a:cs typeface="Arial" pitchFamily="34" charset="0"/>
              </a:rPr>
              <a:t>zadania. </a:t>
            </a:r>
            <a:r>
              <a:rPr lang="pl-PL" sz="800" dirty="0" smtClean="0">
                <a:latin typeface="TitilliumText25L"/>
                <a:cs typeface="Arial" panose="020B0604020202020204" pitchFamily="34" charset="0"/>
              </a:rPr>
              <a:t>W </a:t>
            </a:r>
            <a:r>
              <a:rPr lang="pl-PL" sz="800" dirty="0">
                <a:latin typeface="TitilliumText25L"/>
                <a:cs typeface="Arial" panose="020B0604020202020204" pitchFamily="34" charset="0"/>
              </a:rPr>
              <a:t>ramach naboru RPZP.01.05.00-IZ.00-32-006/19 wszystkie zadania należy przypisać do kategorii „Zadanie ogólne”.</a:t>
            </a:r>
            <a:r>
              <a:rPr lang="pl-PL" sz="800" dirty="0" smtClean="0">
                <a:solidFill>
                  <a:schemeClr val="bg1"/>
                </a:solidFill>
                <a:latin typeface="TitilliumText25L"/>
                <a:cs typeface="Arial" pitchFamily="34" charset="0"/>
              </a:rPr>
              <a:t> </a:t>
            </a:r>
            <a:endParaRPr lang="pl-PL" sz="800" dirty="0">
              <a:solidFill>
                <a:schemeClr val="bg1"/>
              </a:solidFill>
              <a:latin typeface="TitilliumText25L"/>
              <a:cs typeface="Arial" pitchFamily="34" charset="0"/>
            </a:endParaRPr>
          </a:p>
        </p:txBody>
      </p:sp>
      <p:pic>
        <p:nvPicPr>
          <p:cNvPr id="138242" name="Picture 2"/>
          <p:cNvPicPr>
            <a:picLocks noChangeAspect="1" noChangeArrowheads="1"/>
          </p:cNvPicPr>
          <p:nvPr/>
        </p:nvPicPr>
        <p:blipFill>
          <a:blip r:embed="rId8" cstate="print"/>
          <a:srcRect/>
          <a:stretch>
            <a:fillRect/>
          </a:stretch>
        </p:blipFill>
        <p:spPr bwMode="auto">
          <a:xfrm>
            <a:off x="4737532" y="3929201"/>
            <a:ext cx="876300" cy="171450"/>
          </a:xfrm>
          <a:prstGeom prst="rect">
            <a:avLst/>
          </a:prstGeom>
          <a:noFill/>
          <a:ln w="9525">
            <a:noFill/>
            <a:miter lim="800000"/>
            <a:headEnd/>
            <a:tailEnd/>
          </a:ln>
        </p:spPr>
      </p:pic>
      <p:pic>
        <p:nvPicPr>
          <p:cNvPr id="16" name="Obraz 8"/>
          <p:cNvPicPr>
            <a:picLocks noChangeAspect="1"/>
          </p:cNvPicPr>
          <p:nvPr/>
        </p:nvPicPr>
        <p:blipFill>
          <a:blip r:embed="rId9" cstate="print"/>
          <a:srcRect/>
          <a:stretch>
            <a:fillRect/>
          </a:stretch>
        </p:blipFill>
        <p:spPr bwMode="auto">
          <a:xfrm>
            <a:off x="251520" y="0"/>
            <a:ext cx="1762095" cy="1370072"/>
          </a:xfrm>
          <a:prstGeom prst="rect">
            <a:avLst/>
          </a:prstGeom>
          <a:noFill/>
          <a:ln w="9525">
            <a:noFill/>
            <a:miter lim="800000"/>
            <a:headEnd/>
            <a:tailEnd/>
          </a:ln>
        </p:spPr>
      </p:pic>
      <p:sp>
        <p:nvSpPr>
          <p:cNvPr id="20" name="Prostokąt 19"/>
          <p:cNvSpPr/>
          <p:nvPr/>
        </p:nvSpPr>
        <p:spPr>
          <a:xfrm>
            <a:off x="5148064" y="116632"/>
            <a:ext cx="4104456" cy="369332"/>
          </a:xfrm>
          <a:prstGeom prst="rect">
            <a:avLst/>
          </a:prstGeom>
        </p:spPr>
        <p:txBody>
          <a:bodyPr wrap="square">
            <a:spAutoFit/>
          </a:bodyPr>
          <a:lstStyle/>
          <a:p>
            <a:r>
              <a:rPr lang="pl-PL" b="1" dirty="0" smtClean="0">
                <a:latin typeface="TitilliumText25L"/>
              </a:rPr>
              <a:t> </a:t>
            </a:r>
            <a:r>
              <a:rPr lang="pl-PL" sz="1500" b="1" u="sng" dirty="0" smtClean="0">
                <a:latin typeface="Arial" pitchFamily="34" charset="0"/>
                <a:cs typeface="Arial" pitchFamily="34" charset="0"/>
              </a:rPr>
              <a:t>G. Harmonogram i budżet projektu</a:t>
            </a:r>
          </a:p>
        </p:txBody>
      </p:sp>
    </p:spTree>
    <p:extLst>
      <p:ext uri="{BB962C8B-B14F-4D97-AF65-F5344CB8AC3E}">
        <p14:creationId xmlns:p14="http://schemas.microsoft.com/office/powerpoint/2010/main" xmlns="" val="2363418548"/>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12" name="pole tekstowe 11"/>
          <p:cNvSpPr txBox="1"/>
          <p:nvPr/>
        </p:nvSpPr>
        <p:spPr>
          <a:xfrm>
            <a:off x="506413" y="1793875"/>
            <a:ext cx="5048353" cy="830997"/>
          </a:xfrm>
          <a:prstGeom prst="rect">
            <a:avLst/>
          </a:prstGeom>
          <a:noFill/>
        </p:spPr>
        <p:txBody>
          <a:bodyPr wrap="square" rtlCol="0">
            <a:spAutoFit/>
          </a:bodyPr>
          <a:lstStyle/>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a:p>
            <a:pPr marL="457200" indent="-457200" algn="just">
              <a:buFont typeface="Wingdings" pitchFamily="2" charset="2"/>
              <a:buChar char="§"/>
              <a:defRPr/>
            </a:pPr>
            <a:endParaRPr lang="pl-PL" sz="1600" dirty="0" smtClean="0">
              <a:solidFill>
                <a:schemeClr val="tx2">
                  <a:lumMod val="75000"/>
                </a:schemeClr>
              </a:solidFill>
              <a:latin typeface="TitilliumText25L"/>
            </a:endParaRPr>
          </a:p>
        </p:txBody>
      </p:sp>
      <p:sp>
        <p:nvSpPr>
          <p:cNvPr id="13" name="pole tekstowe 12"/>
          <p:cNvSpPr txBox="1"/>
          <p:nvPr/>
        </p:nvSpPr>
        <p:spPr>
          <a:xfrm>
            <a:off x="5937312" y="2007656"/>
            <a:ext cx="2848401" cy="1892826"/>
          </a:xfrm>
          <a:prstGeom prst="rect">
            <a:avLst/>
          </a:prstGeom>
          <a:noFill/>
        </p:spPr>
        <p:txBody>
          <a:bodyPr wrap="square" rtlCol="0">
            <a:spAutoFit/>
          </a:bodyPr>
          <a:lstStyle/>
          <a:p>
            <a:endParaRPr lang="pl-PL" sz="1500" dirty="0" smtClean="0">
              <a:solidFill>
                <a:schemeClr val="bg1"/>
              </a:solidFill>
              <a:latin typeface="TitilliumText25L" pitchFamily="50" charset="-18"/>
            </a:endParaRPr>
          </a:p>
          <a:p>
            <a:endParaRPr lang="pl-PL" sz="1500"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3600" b="1" dirty="0" smtClean="0">
              <a:solidFill>
                <a:schemeClr val="bg1"/>
              </a:solidFill>
              <a:latin typeface="TitilliumText25L" pitchFamily="50" charset="-18"/>
            </a:endParaRPr>
          </a:p>
          <a:p>
            <a:endParaRPr lang="pl-PL" sz="1500" dirty="0">
              <a:solidFill>
                <a:schemeClr val="bg1"/>
              </a:solidFill>
              <a:latin typeface="TitilliumText25L" pitchFamily="50" charset="-18"/>
            </a:endParaRPr>
          </a:p>
        </p:txBody>
      </p:sp>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pic>
        <p:nvPicPr>
          <p:cNvPr id="16387"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5482" y="406903"/>
            <a:ext cx="7314646" cy="5468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Objaśnienie prostokątne zaokrąglone 15"/>
          <p:cNvSpPr/>
          <p:nvPr/>
        </p:nvSpPr>
        <p:spPr>
          <a:xfrm>
            <a:off x="397934" y="3392681"/>
            <a:ext cx="1776496" cy="2315910"/>
          </a:xfrm>
          <a:prstGeom prst="wedgeRoundRectCallout">
            <a:avLst>
              <a:gd name="adj1" fmla="val 137854"/>
              <a:gd name="adj2" fmla="val -3419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800" dirty="0">
                <a:latin typeface="TitilliumText25L"/>
              </a:rPr>
              <a:t>Kategorie kosztów mają na celu grupowanie wydatków tego samego rodzaju.</a:t>
            </a:r>
          </a:p>
          <a:p>
            <a:r>
              <a:rPr lang="pl-PL" sz="800" dirty="0">
                <a:latin typeface="TitilliumText25L"/>
              </a:rPr>
              <a:t>Z listy rozwijanej należy wybrać właściwą dla danego wydatku kategorię kosztu, tj.:</a:t>
            </a:r>
          </a:p>
          <a:p>
            <a:r>
              <a:rPr lang="pl-PL" sz="800" dirty="0">
                <a:latin typeface="TitilliumText25L"/>
              </a:rPr>
              <a:t>1. Nabycie środków trwałych; </a:t>
            </a:r>
          </a:p>
          <a:p>
            <a:r>
              <a:rPr lang="pl-PL" sz="800" dirty="0">
                <a:latin typeface="TitilliumText25L"/>
              </a:rPr>
              <a:t>2. Nieruchomości niezabudowane;</a:t>
            </a:r>
          </a:p>
          <a:p>
            <a:r>
              <a:rPr lang="pl-PL" sz="800" dirty="0">
                <a:latin typeface="TitilliumText25L"/>
              </a:rPr>
              <a:t>3. Nieruchomości zabudowane;</a:t>
            </a:r>
          </a:p>
          <a:p>
            <a:r>
              <a:rPr lang="pl-PL" sz="800" dirty="0">
                <a:latin typeface="TitilliumText25L"/>
              </a:rPr>
              <a:t>4. Roboty i materiały budowlane;</a:t>
            </a:r>
          </a:p>
          <a:p>
            <a:r>
              <a:rPr lang="pl-PL" sz="800" dirty="0">
                <a:latin typeface="TitilliumText25L"/>
              </a:rPr>
              <a:t>5. Wartości niematerialne i prawne;</a:t>
            </a:r>
          </a:p>
          <a:p>
            <a:r>
              <a:rPr lang="pl-PL" sz="800" dirty="0">
                <a:latin typeface="TitilliumText25L"/>
              </a:rPr>
              <a:t>6. Dzierżawa / najem instalacji lub maszyn;</a:t>
            </a:r>
          </a:p>
          <a:p>
            <a:r>
              <a:rPr lang="pl-PL" sz="800" dirty="0">
                <a:latin typeface="TitilliumText25L"/>
              </a:rPr>
              <a:t>7. Środki </a:t>
            </a:r>
            <a:r>
              <a:rPr lang="pl-PL" sz="800" dirty="0" smtClean="0">
                <a:latin typeface="TitilliumText25L"/>
              </a:rPr>
              <a:t>transportu</a:t>
            </a:r>
            <a:r>
              <a:rPr lang="pl-PL" sz="800" dirty="0">
                <a:latin typeface="TitilliumText25L"/>
              </a:rPr>
              <a:t>.</a:t>
            </a:r>
          </a:p>
        </p:txBody>
      </p:sp>
      <p:sp>
        <p:nvSpPr>
          <p:cNvPr id="17" name="Objaśnienie prostokątne zaokrąglone 16"/>
          <p:cNvSpPr/>
          <p:nvPr/>
        </p:nvSpPr>
        <p:spPr>
          <a:xfrm>
            <a:off x="5638801" y="6240393"/>
            <a:ext cx="2129326" cy="414865"/>
          </a:xfrm>
          <a:prstGeom prst="wedgeRoundRectCallout">
            <a:avLst>
              <a:gd name="adj1" fmla="val -86129"/>
              <a:gd name="adj2" fmla="val -1534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800" dirty="0">
                <a:latin typeface="TitilliumText25L"/>
              </a:rPr>
              <a:t>Z listy rozwijanej należy wybrać właściwy limit, zgodny z </a:t>
            </a:r>
            <a:r>
              <a:rPr lang="pl-PL" sz="800" dirty="0">
                <a:solidFill>
                  <a:schemeClr val="tx1"/>
                </a:solidFill>
                <a:latin typeface="TitilliumText25L"/>
              </a:rPr>
              <a:t>regulaminem</a:t>
            </a:r>
            <a:r>
              <a:rPr lang="pl-PL" sz="800" dirty="0">
                <a:latin typeface="TitilliumText25L"/>
              </a:rPr>
              <a:t> konkursu. </a:t>
            </a:r>
            <a:endParaRPr lang="pl-PL" sz="800" dirty="0">
              <a:solidFill>
                <a:schemeClr val="tx1"/>
              </a:solidFill>
              <a:latin typeface="TitilliumText25L"/>
            </a:endParaRPr>
          </a:p>
        </p:txBody>
      </p:sp>
      <p:sp>
        <p:nvSpPr>
          <p:cNvPr id="18" name="Objaśnienie prostokątne zaokrąglone 17"/>
          <p:cNvSpPr/>
          <p:nvPr/>
        </p:nvSpPr>
        <p:spPr>
          <a:xfrm>
            <a:off x="6769295" y="4563533"/>
            <a:ext cx="1871134" cy="893660"/>
          </a:xfrm>
          <a:prstGeom prst="wedgeRoundRectCallout">
            <a:avLst>
              <a:gd name="adj1" fmla="val -39523"/>
              <a:gd name="adj2" fmla="val -7042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800" dirty="0">
                <a:solidFill>
                  <a:schemeClr val="bg1"/>
                </a:solidFill>
                <a:latin typeface="TitilliumText25L"/>
              </a:rPr>
              <a:t>Pole wypełniane automatycznie na </a:t>
            </a:r>
            <a:r>
              <a:rPr lang="pl-PL" sz="800" dirty="0">
                <a:solidFill>
                  <a:schemeClr val="tx1"/>
                </a:solidFill>
                <a:latin typeface="TitilliumText25L"/>
              </a:rPr>
              <a:t>podstawie sekcji A.12.2. Jeżeli </a:t>
            </a:r>
            <a:r>
              <a:rPr lang="pl-PL" sz="800" dirty="0" smtClean="0">
                <a:solidFill>
                  <a:schemeClr val="tx1"/>
                </a:solidFill>
                <a:latin typeface="TitilliumText25L"/>
              </a:rPr>
              <a:t/>
            </a:r>
            <a:br>
              <a:rPr lang="pl-PL" sz="800" dirty="0" smtClean="0">
                <a:solidFill>
                  <a:schemeClr val="tx1"/>
                </a:solidFill>
                <a:latin typeface="TitilliumText25L"/>
              </a:rPr>
            </a:br>
            <a:r>
              <a:rPr lang="pl-PL" sz="800" dirty="0" smtClean="0">
                <a:solidFill>
                  <a:schemeClr val="tx1"/>
                </a:solidFill>
                <a:latin typeface="TitilliumText25L"/>
              </a:rPr>
              <a:t>w </a:t>
            </a:r>
            <a:r>
              <a:rPr lang="pl-PL" sz="800" dirty="0">
                <a:solidFill>
                  <a:schemeClr val="tx1"/>
                </a:solidFill>
                <a:latin typeface="TitilliumText25L"/>
              </a:rPr>
              <a:t>sekcji A.12.2. wybrano więcej niż jedną podstawę prawną udzielenia pomocy publicznej, wnioskodawca ma możliwość przypisania danej podstawy do danego wydatku.</a:t>
            </a:r>
          </a:p>
        </p:txBody>
      </p:sp>
      <p:pic>
        <p:nvPicPr>
          <p:cNvPr id="19" name="Obraz 8"/>
          <p:cNvPicPr>
            <a:picLocks noChangeAspect="1"/>
          </p:cNvPicPr>
          <p:nvPr/>
        </p:nvPicPr>
        <p:blipFill>
          <a:blip r:embed="rId8"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2125119255"/>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4" name="Obraz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07516" y="6339023"/>
            <a:ext cx="3172612" cy="3501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390050" y="194086"/>
            <a:ext cx="1939526" cy="833815"/>
          </a:xfrm>
          <a:prstGeom prst="rect">
            <a:avLst/>
          </a:prstGeom>
        </p:spPr>
      </p:pic>
      <p:sp>
        <p:nvSpPr>
          <p:cNvPr id="9" name="Prostokąt 8"/>
          <p:cNvSpPr/>
          <p:nvPr/>
        </p:nvSpPr>
        <p:spPr>
          <a:xfrm>
            <a:off x="1726250" y="1375873"/>
            <a:ext cx="6682812" cy="369332"/>
          </a:xfrm>
          <a:prstGeom prst="rect">
            <a:avLst/>
          </a:prstGeom>
        </p:spPr>
        <p:txBody>
          <a:bodyPr wrap="square">
            <a:spAutoFit/>
          </a:bodyPr>
          <a:lstStyle/>
          <a:p>
            <a:pPr algn="just">
              <a:buFont typeface="Arial" charset="0"/>
              <a:buNone/>
              <a:defRPr/>
            </a:pPr>
            <a:endParaRPr lang="pl-PL" dirty="0"/>
          </a:p>
        </p:txBody>
      </p:sp>
      <p:sp>
        <p:nvSpPr>
          <p:cNvPr id="16" name="Prostokąt 15"/>
          <p:cNvSpPr/>
          <p:nvPr/>
        </p:nvSpPr>
        <p:spPr>
          <a:xfrm>
            <a:off x="4211959" y="116632"/>
            <a:ext cx="4392489" cy="323165"/>
          </a:xfrm>
          <a:prstGeom prst="rect">
            <a:avLst/>
          </a:prstGeom>
        </p:spPr>
        <p:txBody>
          <a:bodyPr wrap="square">
            <a:spAutoFit/>
          </a:bodyPr>
          <a:lstStyle/>
          <a:p>
            <a:r>
              <a:rPr lang="pl-PL" sz="1500" b="1" u="sng" dirty="0">
                <a:latin typeface="Arial" pitchFamily="34" charset="0"/>
                <a:cs typeface="Arial" pitchFamily="34" charset="0"/>
              </a:rPr>
              <a:t>G</a:t>
            </a:r>
            <a:r>
              <a:rPr lang="pl-PL" sz="1500" b="1" u="sng" dirty="0" smtClean="0">
                <a:latin typeface="Arial" pitchFamily="34" charset="0"/>
                <a:cs typeface="Arial" pitchFamily="34" charset="0"/>
              </a:rPr>
              <a:t>. Harmonogram i budżet projektu</a:t>
            </a:r>
          </a:p>
        </p:txBody>
      </p:sp>
      <p:sp>
        <p:nvSpPr>
          <p:cNvPr id="18" name="pole tekstowe 17"/>
          <p:cNvSpPr txBox="1"/>
          <p:nvPr/>
        </p:nvSpPr>
        <p:spPr>
          <a:xfrm>
            <a:off x="462915" y="2129792"/>
            <a:ext cx="4109085" cy="1320233"/>
          </a:xfrm>
          <a:prstGeom prst="rect">
            <a:avLst/>
          </a:prstGeom>
          <a:noFill/>
        </p:spPr>
        <p:txBody>
          <a:bodyPr wrap="square" rtlCol="0">
            <a:spAutoFit/>
          </a:bodyPr>
          <a:lstStyle/>
          <a:p>
            <a:pPr marL="0" lvl="3" indent="-284400" algn="just">
              <a:lnSpc>
                <a:spcPct val="114000"/>
              </a:lnSpc>
              <a:buFont typeface="Wingdings" pitchFamily="2" charset="2"/>
              <a:buChar char="Ø"/>
            </a:pPr>
            <a:r>
              <a:rPr lang="pl-PL" sz="1400" dirty="0" smtClean="0">
                <a:latin typeface="Arial" pitchFamily="34" charset="0"/>
                <a:cs typeface="Arial" pitchFamily="34" charset="0"/>
              </a:rPr>
              <a:t> G.4 Podsumowania</a:t>
            </a:r>
          </a:p>
          <a:p>
            <a:pPr marL="0" lvl="3" indent="-284400" algn="just">
              <a:lnSpc>
                <a:spcPct val="114000"/>
              </a:lnSpc>
              <a:buFont typeface="Wingdings" pitchFamily="2" charset="2"/>
              <a:buChar char="Ø"/>
            </a:pPr>
            <a:r>
              <a:rPr lang="pl-PL" sz="1400" dirty="0" smtClean="0">
                <a:latin typeface="Arial" pitchFamily="34" charset="0"/>
                <a:cs typeface="Arial" pitchFamily="34" charset="0"/>
              </a:rPr>
              <a:t> G.6 Wartość dofinansowania</a:t>
            </a:r>
          </a:p>
          <a:p>
            <a:pPr marL="0" lvl="3" indent="-284400" algn="just">
              <a:lnSpc>
                <a:spcPct val="114000"/>
              </a:lnSpc>
              <a:buFont typeface="Wingdings" pitchFamily="2" charset="2"/>
              <a:buChar char="Ø"/>
            </a:pPr>
            <a:r>
              <a:rPr lang="pl-PL" sz="1400" dirty="0" smtClean="0">
                <a:latin typeface="Arial" pitchFamily="34" charset="0"/>
                <a:cs typeface="Arial" pitchFamily="34" charset="0"/>
              </a:rPr>
              <a:t> G.7 Źródła finansowania projektu</a:t>
            </a:r>
          </a:p>
          <a:p>
            <a:pPr marL="0" lvl="3" indent="-284400">
              <a:lnSpc>
                <a:spcPct val="114000"/>
              </a:lnSpc>
              <a:buFont typeface="Wingdings" pitchFamily="2" charset="2"/>
              <a:buChar char="Ø"/>
            </a:pPr>
            <a:r>
              <a:rPr lang="pl-PL" sz="1400" dirty="0" smtClean="0">
                <a:latin typeface="Arial" pitchFamily="34" charset="0"/>
                <a:cs typeface="Arial" pitchFamily="34" charset="0"/>
              </a:rPr>
              <a:t> G.8 Dokumenty finansowe na potrzeby </a:t>
            </a:r>
            <a:r>
              <a:rPr lang="pl-PL" sz="1400" dirty="0">
                <a:latin typeface="Arial" pitchFamily="34" charset="0"/>
                <a:cs typeface="Arial" pitchFamily="34" charset="0"/>
              </a:rPr>
              <a:t> </a:t>
            </a:r>
            <a:r>
              <a:rPr lang="pl-PL" sz="1400" dirty="0" smtClean="0">
                <a:latin typeface="Arial" pitchFamily="34" charset="0"/>
                <a:cs typeface="Arial" pitchFamily="34" charset="0"/>
              </a:rPr>
              <a:t>   </a:t>
            </a:r>
          </a:p>
          <a:p>
            <a:pPr>
              <a:lnSpc>
                <a:spcPct val="114000"/>
              </a:lnSpc>
            </a:pPr>
            <a:r>
              <a:rPr lang="pl-PL" sz="1400" dirty="0">
                <a:latin typeface="Arial" pitchFamily="34" charset="0"/>
                <a:cs typeface="Arial" pitchFamily="34" charset="0"/>
              </a:rPr>
              <a:t> </a:t>
            </a:r>
            <a:r>
              <a:rPr lang="pl-PL" sz="1400" dirty="0" smtClean="0">
                <a:latin typeface="Arial" pitchFamily="34" charset="0"/>
                <a:cs typeface="Arial" pitchFamily="34" charset="0"/>
              </a:rPr>
              <a:t>      sprawozdawczości</a:t>
            </a:r>
          </a:p>
        </p:txBody>
      </p:sp>
      <p:sp>
        <p:nvSpPr>
          <p:cNvPr id="19" name="Objaśnienie prostokątne zaokrąglone 18"/>
          <p:cNvSpPr/>
          <p:nvPr/>
        </p:nvSpPr>
        <p:spPr>
          <a:xfrm>
            <a:off x="5495926" y="1509204"/>
            <a:ext cx="2582754" cy="1138746"/>
          </a:xfrm>
          <a:prstGeom prst="wedgeRoundRectCallout">
            <a:avLst>
              <a:gd name="adj1" fmla="val -102315"/>
              <a:gd name="adj2" fmla="val 2147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1000" dirty="0" smtClean="0">
                <a:latin typeface="TitilliumText25L"/>
              </a:rPr>
              <a:t>Wszystkie pola we wskazanych sekcjach wypełniane są automatycznie na podstawie danych uprzednio wprowadzonych przez wnioskodawcę do Kart zadań oraz Kart wydatków.</a:t>
            </a:r>
            <a:endParaRPr lang="pl-PL" sz="1000" dirty="0">
              <a:latin typeface="TitilliumText25L"/>
            </a:endParaRPr>
          </a:p>
        </p:txBody>
      </p:sp>
      <p:sp>
        <p:nvSpPr>
          <p:cNvPr id="22" name="Objaśnienie prostokątne zaokrąglone 21"/>
          <p:cNvSpPr/>
          <p:nvPr/>
        </p:nvSpPr>
        <p:spPr>
          <a:xfrm>
            <a:off x="5913084" y="3062176"/>
            <a:ext cx="3105149" cy="2849526"/>
          </a:xfrm>
          <a:prstGeom prst="wedgeRoundRectCallout">
            <a:avLst>
              <a:gd name="adj1" fmla="val -115027"/>
              <a:gd name="adj2" fmla="val -5907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1000" dirty="0" smtClean="0">
                <a:latin typeface="TitilliumText25L"/>
              </a:rPr>
              <a:t>Całkowitą wartość wydatków w ramach projektu należy podzielić na źródła finansowania projektu oraz wskazać nazwę dokumentu potwierdzającego zapewnienie środków na realizację projektu. </a:t>
            </a:r>
          </a:p>
          <a:p>
            <a:pPr algn="just"/>
            <a:r>
              <a:rPr lang="pl-PL" sz="1000" dirty="0" smtClean="0">
                <a:latin typeface="TitilliumText25L"/>
              </a:rPr>
              <a:t>Należy mieć na uwadze, iż wkład własny musi zostać sfinansowany ze środków własnych lub innych środków nie mających charakteru środków publicznych.</a:t>
            </a:r>
          </a:p>
          <a:p>
            <a:pPr algn="just"/>
            <a:endParaRPr lang="pl-PL" sz="1000" dirty="0" smtClean="0">
              <a:latin typeface="TitilliumText25L"/>
            </a:endParaRPr>
          </a:p>
          <a:p>
            <a:pPr algn="just"/>
            <a:r>
              <a:rPr lang="pl-PL" sz="1000" b="1" dirty="0" smtClean="0">
                <a:latin typeface="TitilliumText25L"/>
              </a:rPr>
              <a:t>Co </a:t>
            </a:r>
            <a:r>
              <a:rPr lang="pl-PL" sz="1000" b="1" dirty="0">
                <a:latin typeface="TitilliumText25L"/>
              </a:rPr>
              <a:t>do zasady wartość wskazana w polu „Wartość wydatków </a:t>
            </a:r>
            <a:r>
              <a:rPr lang="pl-PL" sz="1000" b="1" dirty="0" smtClean="0">
                <a:latin typeface="TitilliumText25L"/>
              </a:rPr>
              <a:t>ogółem - Prywatne” musi być spójna z wartością docelową wpisaną we </a:t>
            </a:r>
            <a:r>
              <a:rPr lang="pl-PL" sz="1000" b="1" dirty="0">
                <a:latin typeface="TitilliumText25L"/>
              </a:rPr>
              <a:t>wskaźniku produktu </a:t>
            </a:r>
            <a:r>
              <a:rPr lang="pl-PL" sz="1000" b="1" dirty="0" smtClean="0">
                <a:latin typeface="TitilliumText25L"/>
              </a:rPr>
              <a:t>„Inwestycje </a:t>
            </a:r>
            <a:r>
              <a:rPr lang="pl-PL" sz="1000" b="1" dirty="0">
                <a:latin typeface="TitilliumText25L"/>
              </a:rPr>
              <a:t>prywatne uzupełniające wsparcie publiczne dla przedsiębiorstw </a:t>
            </a:r>
            <a:r>
              <a:rPr lang="pl-PL" sz="1000" b="1" dirty="0" smtClean="0">
                <a:latin typeface="TitilliumText25L"/>
              </a:rPr>
              <a:t> (dotacje)”.</a:t>
            </a:r>
          </a:p>
        </p:txBody>
      </p:sp>
      <p:sp>
        <p:nvSpPr>
          <p:cNvPr id="23" name="Objaśnienie prostokątne zaokrąglone 22"/>
          <p:cNvSpPr/>
          <p:nvPr/>
        </p:nvSpPr>
        <p:spPr>
          <a:xfrm>
            <a:off x="1783073" y="4093535"/>
            <a:ext cx="3161651" cy="1913860"/>
          </a:xfrm>
          <a:prstGeom prst="wedgeRoundRectCallout">
            <a:avLst>
              <a:gd name="adj1" fmla="val -39071"/>
              <a:gd name="adj2" fmla="val -7638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pl-PL" sz="1000" dirty="0" smtClean="0">
                <a:latin typeface="TitilliumText25L"/>
              </a:rPr>
              <a:t>Należy wskazać obowiązek sporządzania i zakres dokumentów finansowych na potrzeby sprawozdawczości, zgodnie z zapisami ustawy o rachunkowości z dnia 29 września 1994 r. z </a:t>
            </a:r>
            <a:r>
              <a:rPr lang="pl-PL" sz="1000" dirty="0" err="1" smtClean="0">
                <a:latin typeface="TitilliumText25L"/>
              </a:rPr>
              <a:t>późn</a:t>
            </a:r>
            <a:r>
              <a:rPr lang="pl-PL" sz="1000" dirty="0" smtClean="0">
                <a:latin typeface="TitilliumText25L"/>
              </a:rPr>
              <a:t>. zm.</a:t>
            </a:r>
          </a:p>
          <a:p>
            <a:pPr algn="just"/>
            <a:endParaRPr lang="pl-PL" sz="1000" b="1" dirty="0">
              <a:latin typeface="TitilliumText25L"/>
            </a:endParaRPr>
          </a:p>
          <a:p>
            <a:pPr algn="just"/>
            <a:r>
              <a:rPr lang="pl-PL" sz="1000" b="1" dirty="0" smtClean="0">
                <a:latin typeface="TitilliumText25L"/>
              </a:rPr>
              <a:t>Co do zasady dokumenty wprowadzone do niniejszej sekcji powinny obejmować te same lata co dokumenty, które wnioskodawca przedłożył w ramach załącznika nr 2. </a:t>
            </a:r>
          </a:p>
        </p:txBody>
      </p:sp>
      <p:pic>
        <p:nvPicPr>
          <p:cNvPr id="17" name="Obraz 8"/>
          <p:cNvPicPr>
            <a:picLocks noChangeAspect="1"/>
          </p:cNvPicPr>
          <p:nvPr/>
        </p:nvPicPr>
        <p:blipFill>
          <a:blip r:embed="rId7" cstate="print"/>
          <a:srcRect/>
          <a:stretch>
            <a:fillRect/>
          </a:stretch>
        </p:blipFill>
        <p:spPr bwMode="auto">
          <a:xfrm>
            <a:off x="251520" y="0"/>
            <a:ext cx="1762095" cy="1370072"/>
          </a:xfrm>
          <a:prstGeom prst="rect">
            <a:avLst/>
          </a:prstGeom>
          <a:noFill/>
          <a:ln w="9525">
            <a:noFill/>
            <a:miter lim="800000"/>
            <a:headEnd/>
            <a:tailEnd/>
          </a:ln>
        </p:spPr>
      </p:pic>
      <p:sp>
        <p:nvSpPr>
          <p:cNvPr id="13" name="Nawias klamrowy zamykający 12"/>
          <p:cNvSpPr/>
          <p:nvPr/>
        </p:nvSpPr>
        <p:spPr>
          <a:xfrm>
            <a:off x="3363899" y="2129792"/>
            <a:ext cx="336232" cy="523875"/>
          </a:xfrm>
          <a:prstGeom prst="rightBrace">
            <a:avLst>
              <a:gd name="adj1" fmla="val 8333"/>
              <a:gd name="adj2" fmla="val 5203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xmlns="" val="33272365"/>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39266" name="Picture 2"/>
          <p:cNvPicPr>
            <a:picLocks noChangeAspect="1" noChangeArrowheads="1"/>
          </p:cNvPicPr>
          <p:nvPr/>
        </p:nvPicPr>
        <p:blipFill>
          <a:blip r:embed="rId3" cstate="print"/>
          <a:srcRect/>
          <a:stretch>
            <a:fillRect/>
          </a:stretch>
        </p:blipFill>
        <p:spPr bwMode="auto">
          <a:xfrm>
            <a:off x="1350335" y="403471"/>
            <a:ext cx="7634177" cy="6188715"/>
          </a:xfrm>
          <a:prstGeom prst="rect">
            <a:avLst/>
          </a:prstGeom>
          <a:noFill/>
          <a:ln w="9525">
            <a:noFill/>
            <a:miter lim="800000"/>
            <a:headEnd/>
            <a:tailEnd/>
          </a:ln>
        </p:spPr>
      </p:pic>
      <p:pic>
        <p:nvPicPr>
          <p:cNvPr id="6" name="Obraz 8"/>
          <p:cNvPicPr>
            <a:picLocks noChangeAspect="1"/>
          </p:cNvPicPr>
          <p:nvPr/>
        </p:nvPicPr>
        <p:blipFill>
          <a:blip r:embed="rId4" cstate="print"/>
          <a:srcRect/>
          <a:stretch>
            <a:fillRect/>
          </a:stretch>
        </p:blipFill>
        <p:spPr bwMode="auto">
          <a:xfrm>
            <a:off x="251520" y="0"/>
            <a:ext cx="1762095" cy="1370072"/>
          </a:xfrm>
          <a:prstGeom prst="rect">
            <a:avLst/>
          </a:prstGeom>
          <a:noFill/>
          <a:ln w="9525">
            <a:noFill/>
            <a:miter lim="800000"/>
            <a:headEnd/>
            <a:tailEnd/>
          </a:ln>
        </p:spPr>
      </p:pic>
    </p:spTree>
    <p:extLst>
      <p:ext uri="{BB962C8B-B14F-4D97-AF65-F5344CB8AC3E}">
        <p14:creationId xmlns:p14="http://schemas.microsoft.com/office/powerpoint/2010/main" xmlns="" val="46505951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1166813" y="1559428"/>
            <a:ext cx="7153275" cy="3412067"/>
          </a:xfrm>
          <a:prstGeom prst="rect">
            <a:avLst/>
          </a:prstGeom>
          <a:noFill/>
          <a:ln w="9525">
            <a:noFill/>
            <a:miter lim="800000"/>
            <a:headEnd/>
            <a:tailEnd/>
          </a:ln>
        </p:spPr>
      </p:pic>
      <p:pic>
        <p:nvPicPr>
          <p:cNvPr id="4" name="Obraz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sp>
        <p:nvSpPr>
          <p:cNvPr id="5" name="Prostokąt zaokrąglony 4"/>
          <p:cNvSpPr/>
          <p:nvPr/>
        </p:nvSpPr>
        <p:spPr>
          <a:xfrm>
            <a:off x="1287262" y="5220275"/>
            <a:ext cx="7155402" cy="12615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pl-PL" sz="1200" b="1" dirty="0" smtClean="0">
                <a:latin typeface="TitilliumText25L"/>
              </a:rPr>
              <a:t>Wnioskodawca </a:t>
            </a:r>
            <a:r>
              <a:rPr lang="pl-PL" sz="1200" b="1" dirty="0">
                <a:latin typeface="TitilliumText25L"/>
              </a:rPr>
              <a:t>zobowiązany jest odnieść się do każdego </a:t>
            </a:r>
            <a:r>
              <a:rPr lang="pl-PL" sz="1200" b="1" dirty="0" smtClean="0">
                <a:latin typeface="TitilliumText25L"/>
              </a:rPr>
              <a:t>z wykazanych załączników w sekcji J poprzez </a:t>
            </a:r>
            <a:r>
              <a:rPr lang="pl-PL" sz="1200" b="1" dirty="0">
                <a:latin typeface="TitilliumText25L"/>
              </a:rPr>
              <a:t>zaznaczenie opcji „Tak” (jeśli załącza dany załącznik), „Nie” (jeśli nie załącza danego załącznika) lub „Nie dotyczy” (w przypadku, gdy dany załącznik nie dotyczy wnioskodawcy) oraz załączyć dany załącznik poprzez użycie funkcji </a:t>
            </a:r>
            <a:r>
              <a:rPr lang="pl-PL" sz="1200" b="1" dirty="0" smtClean="0">
                <a:latin typeface="TitilliumText25L"/>
              </a:rPr>
              <a:t>„Pliki”.</a:t>
            </a:r>
            <a:endParaRPr lang="pl-PL" sz="1200" b="1" dirty="0">
              <a:latin typeface="TitilliumText25L"/>
            </a:endParaRPr>
          </a:p>
          <a:p>
            <a:pPr algn="just"/>
            <a:endParaRPr lang="pl-PL" sz="900" b="1" dirty="0">
              <a:latin typeface="TitilliumText25L"/>
            </a:endParaRPr>
          </a:p>
        </p:txBody>
      </p:sp>
      <p:sp>
        <p:nvSpPr>
          <p:cNvPr id="6" name="Prostokąt 5"/>
          <p:cNvSpPr/>
          <p:nvPr/>
        </p:nvSpPr>
        <p:spPr>
          <a:xfrm>
            <a:off x="5148064" y="188641"/>
            <a:ext cx="3995936" cy="553998"/>
          </a:xfrm>
          <a:prstGeom prst="rect">
            <a:avLst/>
          </a:prstGeom>
        </p:spPr>
        <p:txBody>
          <a:bodyPr wrap="square">
            <a:spAutoFit/>
          </a:bodyPr>
          <a:lstStyle/>
          <a:p>
            <a:r>
              <a:rPr lang="pl-PL" sz="1500" b="1" u="sng" dirty="0" smtClean="0">
                <a:latin typeface="TitilliumText25L"/>
              </a:rPr>
              <a:t>J. Załączniki do wniosku </a:t>
            </a:r>
          </a:p>
          <a:p>
            <a:r>
              <a:rPr lang="pl-PL" sz="1500" b="1" u="sng" dirty="0" smtClean="0">
                <a:latin typeface="TitilliumText25L"/>
              </a:rPr>
              <a:t>o dofinansowanie</a:t>
            </a:r>
          </a:p>
        </p:txBody>
      </p:sp>
      <p:pic>
        <p:nvPicPr>
          <p:cNvPr id="7" name="Obraz 8"/>
          <p:cNvPicPr>
            <a:picLocks noChangeAspect="1"/>
          </p:cNvPicPr>
          <p:nvPr/>
        </p:nvPicPr>
        <p:blipFill>
          <a:blip r:embed="rId5" cstate="print"/>
          <a:srcRect/>
          <a:stretch>
            <a:fillRect/>
          </a:stretch>
        </p:blipFill>
        <p:spPr bwMode="auto">
          <a:xfrm>
            <a:off x="0" y="0"/>
            <a:ext cx="1762095" cy="1370072"/>
          </a:xfrm>
          <a:prstGeom prst="rect">
            <a:avLst/>
          </a:prstGeom>
          <a:noFill/>
          <a:ln w="9525">
            <a:noFill/>
            <a:miter lim="800000"/>
            <a:headEnd/>
            <a:tailEnd/>
          </a:ln>
        </p:spPr>
      </p:pic>
      <p:pic>
        <p:nvPicPr>
          <p:cNvPr id="140290" name="Picture 2"/>
          <p:cNvPicPr>
            <a:picLocks noChangeAspect="1" noChangeArrowheads="1"/>
          </p:cNvPicPr>
          <p:nvPr/>
        </p:nvPicPr>
        <p:blipFill>
          <a:blip r:embed="rId6" cstate="print"/>
          <a:srcRect/>
          <a:stretch>
            <a:fillRect/>
          </a:stretch>
        </p:blipFill>
        <p:spPr bwMode="auto">
          <a:xfrm>
            <a:off x="7587449" y="3203406"/>
            <a:ext cx="553374" cy="238125"/>
          </a:xfrm>
          <a:prstGeom prst="rect">
            <a:avLst/>
          </a:prstGeom>
          <a:noFill/>
          <a:ln w="9525">
            <a:noFill/>
            <a:miter lim="800000"/>
            <a:headEnd/>
            <a:tailEnd/>
          </a:ln>
        </p:spPr>
      </p:pic>
    </p:spTree>
    <p:extLst>
      <p:ext uri="{BB962C8B-B14F-4D97-AF65-F5344CB8AC3E}">
        <p14:creationId xmlns:p14="http://schemas.microsoft.com/office/powerpoint/2010/main" xmlns="" val="1273638276"/>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6"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8" name="Prostokąt 7"/>
          <p:cNvSpPr/>
          <p:nvPr/>
        </p:nvSpPr>
        <p:spPr>
          <a:xfrm>
            <a:off x="5212934" y="153825"/>
            <a:ext cx="3717419"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Dokumentacja aplikacyjna - załączniki</a:t>
            </a:r>
          </a:p>
        </p:txBody>
      </p:sp>
      <p:sp>
        <p:nvSpPr>
          <p:cNvPr id="5" name="Prostokąt zaokrąglony 4"/>
          <p:cNvSpPr/>
          <p:nvPr/>
        </p:nvSpPr>
        <p:spPr>
          <a:xfrm>
            <a:off x="1301989" y="1384447"/>
            <a:ext cx="6709146" cy="944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pl-PL" sz="1600" b="1" dirty="0">
                <a:latin typeface="Arial" panose="020B0604020202020204" pitchFamily="34" charset="0"/>
                <a:cs typeface="Arial" panose="020B0604020202020204" pitchFamily="34" charset="0"/>
              </a:rPr>
              <a:t>Załączniki obowiązkowe, które obligatoryjnie należy przedłożyć na etapie składania wniosku o dofinansowanie</a:t>
            </a:r>
            <a:endParaRPr lang="pl-PL" sz="1600" dirty="0">
              <a:latin typeface="Arial" panose="020B0604020202020204" pitchFamily="34" charset="0"/>
              <a:cs typeface="Arial" panose="020B0604020202020204" pitchFamily="34" charset="0"/>
            </a:endParaRPr>
          </a:p>
        </p:txBody>
      </p:sp>
      <p:sp>
        <p:nvSpPr>
          <p:cNvPr id="7" name="Prostokąt 6"/>
          <p:cNvSpPr/>
          <p:nvPr/>
        </p:nvSpPr>
        <p:spPr>
          <a:xfrm>
            <a:off x="382772" y="2482876"/>
            <a:ext cx="8547581" cy="3485570"/>
          </a:xfrm>
          <a:prstGeom prst="rect">
            <a:avLst/>
          </a:prstGeom>
        </p:spPr>
        <p:txBody>
          <a:bodyPr wrap="square">
            <a:spAutoFit/>
          </a:bodyPr>
          <a:lstStyle/>
          <a:p>
            <a:pPr lvl="1">
              <a:lnSpc>
                <a:spcPct val="150000"/>
              </a:lnSpc>
            </a:pPr>
            <a:r>
              <a:rPr lang="pl-PL" sz="1400" b="1" dirty="0" smtClean="0">
                <a:latin typeface="Arial" panose="020B0604020202020204" pitchFamily="34" charset="0"/>
                <a:cs typeface="Arial" panose="020B0604020202020204" pitchFamily="34" charset="0"/>
              </a:rPr>
              <a:t>Załącznik nr 1: </a:t>
            </a:r>
            <a:r>
              <a:rPr lang="pl-PL" sz="1400" dirty="0">
                <a:latin typeface="Arial" panose="020B0604020202020204" pitchFamily="34" charset="0"/>
                <a:cs typeface="Arial" panose="020B0604020202020204" pitchFamily="34" charset="0"/>
              </a:rPr>
              <a:t>Biznes plan: </a:t>
            </a:r>
            <a:r>
              <a:rPr lang="pl-PL" sz="1400" dirty="0" smtClean="0">
                <a:latin typeface="Arial" panose="020B0604020202020204" pitchFamily="34" charset="0"/>
                <a:cs typeface="Arial" panose="020B0604020202020204" pitchFamily="34" charset="0"/>
              </a:rPr>
              <a:t>część </a:t>
            </a:r>
            <a:r>
              <a:rPr lang="pl-PL" sz="1400" dirty="0">
                <a:latin typeface="Arial" panose="020B0604020202020204" pitchFamily="34" charset="0"/>
                <a:cs typeface="Arial" panose="020B0604020202020204" pitchFamily="34" charset="0"/>
              </a:rPr>
              <a:t>opisowa i </a:t>
            </a:r>
            <a:r>
              <a:rPr lang="pl-PL" sz="1400" dirty="0" smtClean="0">
                <a:latin typeface="Arial" panose="020B0604020202020204" pitchFamily="34" charset="0"/>
                <a:cs typeface="Arial" panose="020B0604020202020204" pitchFamily="34" charset="0"/>
              </a:rPr>
              <a:t>finansowa</a:t>
            </a:r>
            <a:endParaRPr lang="pl-PL" sz="1400" dirty="0">
              <a:latin typeface="Arial" panose="020B0604020202020204" pitchFamily="34" charset="0"/>
              <a:cs typeface="Arial" panose="020B0604020202020204" pitchFamily="34" charset="0"/>
            </a:endParaRPr>
          </a:p>
          <a:p>
            <a:pPr lvl="1">
              <a:lnSpc>
                <a:spcPct val="150000"/>
              </a:lnSpc>
            </a:pPr>
            <a:r>
              <a:rPr lang="pl-PL" sz="1400" b="1" dirty="0" smtClean="0">
                <a:latin typeface="Arial" panose="020B0604020202020204" pitchFamily="34" charset="0"/>
                <a:cs typeface="Arial" panose="020B0604020202020204" pitchFamily="34" charset="0"/>
              </a:rPr>
              <a:t>Załącznik</a:t>
            </a:r>
            <a:r>
              <a:rPr lang="pl-PL" sz="1400" b="1" dirty="0">
                <a:latin typeface="Arial" panose="020B0604020202020204" pitchFamily="34" charset="0"/>
                <a:cs typeface="Arial" panose="020B0604020202020204" pitchFamily="34" charset="0"/>
              </a:rPr>
              <a:t> nr 2: </a:t>
            </a:r>
            <a:r>
              <a:rPr lang="pl-PL" sz="1400" dirty="0">
                <a:latin typeface="Arial" panose="020B0604020202020204" pitchFamily="34" charset="0"/>
                <a:cs typeface="Arial" panose="020B0604020202020204" pitchFamily="34" charset="0"/>
              </a:rPr>
              <a:t>Dokumenty potwierdzające sytuację finansową </a:t>
            </a:r>
            <a:r>
              <a:rPr lang="pl-PL" sz="1400" dirty="0" smtClean="0">
                <a:latin typeface="Arial" panose="020B0604020202020204" pitchFamily="34" charset="0"/>
                <a:cs typeface="Arial" panose="020B0604020202020204" pitchFamily="34" charset="0"/>
              </a:rPr>
              <a:t>wnioskodawcy:</a:t>
            </a:r>
          </a:p>
          <a:p>
            <a:pPr lvl="1">
              <a:lnSpc>
                <a:spcPct val="150000"/>
              </a:lnSpc>
            </a:pPr>
            <a:r>
              <a:rPr lang="pl-PL" sz="1400" b="1" u="sng" dirty="0" smtClean="0">
                <a:latin typeface="TitilliumText25L"/>
              </a:rPr>
              <a:t>Podmioty </a:t>
            </a:r>
            <a:r>
              <a:rPr lang="pl-PL" sz="1400" b="1" u="sng" dirty="0">
                <a:latin typeface="TitilliumText25L"/>
              </a:rPr>
              <a:t>zobowiązane do sporządzania sprawozdań </a:t>
            </a:r>
            <a:r>
              <a:rPr lang="pl-PL" sz="1400" b="1" u="sng" dirty="0" smtClean="0">
                <a:latin typeface="TitilliumText25L"/>
              </a:rPr>
              <a:t>finansowych</a:t>
            </a:r>
            <a:endParaRPr lang="pl-PL" sz="1400" u="sng" dirty="0" smtClean="0">
              <a:latin typeface="TitilliumText25L"/>
            </a:endParaRPr>
          </a:p>
          <a:p>
            <a:pPr lvl="1">
              <a:spcAft>
                <a:spcPts val="900"/>
              </a:spcAft>
            </a:pPr>
            <a:r>
              <a:rPr lang="pl-PL" sz="1400" dirty="0" smtClean="0">
                <a:latin typeface="TitilliumText25L"/>
              </a:rPr>
              <a:t>kopie dokumentów za </a:t>
            </a:r>
            <a:r>
              <a:rPr lang="pl-PL" sz="1400" b="1" dirty="0" smtClean="0">
                <a:latin typeface="TitilliumText25L"/>
              </a:rPr>
              <a:t>3 ostatnie lata obrotowe</a:t>
            </a:r>
            <a:r>
              <a:rPr lang="pl-PL" sz="1400" dirty="0">
                <a:latin typeface="TitilliumText25L"/>
              </a:rPr>
              <a:t>:</a:t>
            </a:r>
            <a:r>
              <a:rPr lang="pl-PL" sz="1400" dirty="0" smtClean="0">
                <a:latin typeface="TitilliumText25L"/>
              </a:rPr>
              <a:t> bilans, informacja dodatkowa, rachunek </a:t>
            </a:r>
            <a:r>
              <a:rPr lang="pl-PL" sz="1400" dirty="0">
                <a:latin typeface="TitilliumText25L"/>
              </a:rPr>
              <a:t>zysków i </a:t>
            </a:r>
            <a:r>
              <a:rPr lang="pl-PL" sz="1400" dirty="0" smtClean="0">
                <a:latin typeface="TitilliumText25L"/>
              </a:rPr>
              <a:t>strat, rachunek </a:t>
            </a:r>
            <a:r>
              <a:rPr lang="pl-PL" sz="1400" dirty="0">
                <a:latin typeface="TitilliumText25L"/>
              </a:rPr>
              <a:t>przepływów </a:t>
            </a:r>
            <a:r>
              <a:rPr lang="pl-PL" sz="1400" dirty="0" smtClean="0">
                <a:latin typeface="TitilliumText25L"/>
              </a:rPr>
              <a:t>pieniężnych, opinia </a:t>
            </a:r>
            <a:r>
              <a:rPr lang="pl-PL" sz="1400" dirty="0">
                <a:latin typeface="TitilliumText25L"/>
              </a:rPr>
              <a:t>biegłego rewidenta (jeśli dotyczy</a:t>
            </a:r>
            <a:r>
              <a:rPr lang="pl-PL" sz="1400" dirty="0" smtClean="0">
                <a:latin typeface="TitilliumText25L"/>
              </a:rPr>
              <a:t>).</a:t>
            </a:r>
          </a:p>
          <a:p>
            <a:pPr lvl="1"/>
            <a:r>
              <a:rPr lang="pl-PL" sz="1400" b="1" u="sng" dirty="0" smtClean="0">
                <a:latin typeface="TitilliumText25L"/>
              </a:rPr>
              <a:t>Podmioty </a:t>
            </a:r>
            <a:r>
              <a:rPr lang="pl-PL" sz="1400" b="1" u="sng" dirty="0">
                <a:latin typeface="TitilliumText25L"/>
              </a:rPr>
              <a:t>niezobowiązane do sporządzania sprawozdań </a:t>
            </a:r>
            <a:r>
              <a:rPr lang="pl-PL" sz="1400" b="1" u="sng" dirty="0" smtClean="0">
                <a:latin typeface="TitilliumText25L"/>
              </a:rPr>
              <a:t>finansowych</a:t>
            </a:r>
          </a:p>
          <a:p>
            <a:pPr lvl="1">
              <a:spcAft>
                <a:spcPts val="600"/>
              </a:spcAft>
            </a:pPr>
            <a:r>
              <a:rPr lang="pl-PL" sz="1400" dirty="0" smtClean="0">
                <a:latin typeface="TitilliumText25L"/>
              </a:rPr>
              <a:t>Deklaracja </a:t>
            </a:r>
            <a:r>
              <a:rPr lang="pl-PL" sz="1400" dirty="0">
                <a:latin typeface="TitilliumText25L"/>
              </a:rPr>
              <a:t>PIT za </a:t>
            </a:r>
            <a:r>
              <a:rPr lang="pl-PL" sz="1400" b="1" dirty="0" smtClean="0">
                <a:latin typeface="TitilliumText25L"/>
              </a:rPr>
              <a:t>2018, 2017, 2016 </a:t>
            </a:r>
            <a:r>
              <a:rPr lang="pl-PL" sz="1400" b="1" dirty="0">
                <a:latin typeface="TitilliumText25L"/>
              </a:rPr>
              <a:t>rok </a:t>
            </a:r>
            <a:r>
              <a:rPr lang="pl-PL" sz="1400" u="sng" dirty="0">
                <a:latin typeface="TitilliumText25L"/>
              </a:rPr>
              <a:t>wraz z potwierdzeniem wpływu do właściwego urzędu skarbowego</a:t>
            </a:r>
            <a:r>
              <a:rPr lang="pl-PL" sz="1400" dirty="0">
                <a:latin typeface="TitilliumText25L"/>
              </a:rPr>
              <a:t> lub </a:t>
            </a:r>
            <a:r>
              <a:rPr lang="pl-PL" sz="1400" i="1" dirty="0">
                <a:latin typeface="TitilliumText25L"/>
              </a:rPr>
              <a:t>Zaświadczenie o wysokości obrotu w podatku od towarów i usług i podatku akcyzowym oraz dochodu podatnika w podatku dochodowym od osób fizycznych przyjętego do podstawy opodatkowania </a:t>
            </a:r>
            <a:r>
              <a:rPr lang="pl-PL" sz="1400" dirty="0">
                <a:solidFill>
                  <a:schemeClr val="tx2">
                    <a:lumMod val="75000"/>
                  </a:schemeClr>
                </a:solidFill>
                <a:latin typeface="TitilliumText25L"/>
              </a:rPr>
              <a:t>za </a:t>
            </a:r>
            <a:r>
              <a:rPr lang="pl-PL" sz="1400" b="1" dirty="0">
                <a:solidFill>
                  <a:schemeClr val="tx2">
                    <a:lumMod val="75000"/>
                  </a:schemeClr>
                </a:solidFill>
                <a:latin typeface="TitilliumText25L"/>
              </a:rPr>
              <a:t>3 ostatnie lata </a:t>
            </a:r>
            <a:r>
              <a:rPr lang="pl-PL" sz="1400" b="1" dirty="0" smtClean="0">
                <a:solidFill>
                  <a:schemeClr val="tx2">
                    <a:lumMod val="75000"/>
                  </a:schemeClr>
                </a:solidFill>
                <a:latin typeface="TitilliumText25L"/>
              </a:rPr>
              <a:t>obrotowe.</a:t>
            </a:r>
            <a:endParaRPr lang="pl-PL" sz="1400" dirty="0"/>
          </a:p>
          <a:p>
            <a:pPr lvl="1">
              <a:lnSpc>
                <a:spcPct val="150000"/>
              </a:lnSpc>
              <a:spcAft>
                <a:spcPts val="600"/>
              </a:spcAft>
            </a:pPr>
            <a:endParaRPr lang="pl-PL" sz="1400" dirty="0">
              <a:latin typeface="TitilliumText25L"/>
            </a:endParaRPr>
          </a:p>
          <a:p>
            <a:pPr lvl="1">
              <a:lnSpc>
                <a:spcPct val="150000"/>
              </a:lnSpc>
            </a:pPr>
            <a:r>
              <a:rPr lang="pl-PL" sz="1400" dirty="0" smtClean="0">
                <a:latin typeface="Arial" panose="020B0604020202020204" pitchFamily="34" charset="0"/>
                <a:cs typeface="Arial" panose="020B0604020202020204" pitchFamily="34" charset="0"/>
              </a:rPr>
              <a:t> </a:t>
            </a:r>
            <a:endParaRPr lang="pl-P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76857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19553"/>
            <a:ext cx="8994297" cy="6738447"/>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6"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8" name="Prostokąt 7"/>
          <p:cNvSpPr/>
          <p:nvPr/>
        </p:nvSpPr>
        <p:spPr>
          <a:xfrm>
            <a:off x="5212934" y="153825"/>
            <a:ext cx="3717419"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Dokumentacja aplikacyjna - załączniki</a:t>
            </a:r>
          </a:p>
        </p:txBody>
      </p:sp>
      <p:sp>
        <p:nvSpPr>
          <p:cNvPr id="5" name="Prostokąt zaokrąglony 4"/>
          <p:cNvSpPr/>
          <p:nvPr/>
        </p:nvSpPr>
        <p:spPr>
          <a:xfrm>
            <a:off x="1325268" y="1384447"/>
            <a:ext cx="6709146" cy="92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pl-PL" sz="1600" b="1" dirty="0">
                <a:latin typeface="Arial" panose="020B0604020202020204" pitchFamily="34" charset="0"/>
                <a:cs typeface="Arial" panose="020B0604020202020204" pitchFamily="34" charset="0"/>
              </a:rPr>
              <a:t>Załączniki obowiązkowe, które obligatoryjnie należy przedłożyć na etapie składania wniosku o dofinansowanie</a:t>
            </a:r>
            <a:endParaRPr lang="pl-PL" sz="1600" dirty="0">
              <a:latin typeface="Arial" panose="020B0604020202020204" pitchFamily="34" charset="0"/>
              <a:cs typeface="Arial" panose="020B0604020202020204" pitchFamily="34" charset="0"/>
            </a:endParaRPr>
          </a:p>
        </p:txBody>
      </p:sp>
      <p:sp>
        <p:nvSpPr>
          <p:cNvPr id="7" name="Prostokąt 6"/>
          <p:cNvSpPr/>
          <p:nvPr/>
        </p:nvSpPr>
        <p:spPr>
          <a:xfrm>
            <a:off x="585311" y="2861118"/>
            <a:ext cx="8345042" cy="2631490"/>
          </a:xfrm>
          <a:prstGeom prst="rect">
            <a:avLst/>
          </a:prstGeom>
        </p:spPr>
        <p:txBody>
          <a:bodyPr wrap="square">
            <a:spAutoFit/>
          </a:bodyPr>
          <a:lstStyle/>
          <a:p>
            <a:pPr lvl="1">
              <a:spcAft>
                <a:spcPts val="600"/>
              </a:spcAft>
            </a:pPr>
            <a:r>
              <a:rPr lang="pl-PL" sz="1400" b="1" dirty="0">
                <a:latin typeface="Arial" panose="020B0604020202020204" pitchFamily="34" charset="0"/>
                <a:cs typeface="Arial" panose="020B0604020202020204" pitchFamily="34" charset="0"/>
              </a:rPr>
              <a:t>Załącznik nr 5.2: </a:t>
            </a:r>
            <a:r>
              <a:rPr lang="pl-PL" sz="1400" dirty="0">
                <a:latin typeface="Arial" panose="020B0604020202020204" pitchFamily="34" charset="0"/>
                <a:cs typeface="Arial" panose="020B0604020202020204" pitchFamily="34" charset="0"/>
              </a:rPr>
              <a:t>Decyzja w zakresie prowadzenia działalności </a:t>
            </a:r>
            <a:r>
              <a:rPr lang="pl-PL" sz="1400" dirty="0" smtClean="0">
                <a:latin typeface="Arial" panose="020B0604020202020204" pitchFamily="34" charset="0"/>
                <a:cs typeface="Arial" panose="020B0604020202020204" pitchFamily="34" charset="0"/>
              </a:rPr>
              <a:t>koncesjonowanej </a:t>
            </a:r>
            <a:r>
              <a:rPr lang="pl-PL" sz="1400" dirty="0">
                <a:latin typeface="Arial" panose="020B0604020202020204" pitchFamily="34" charset="0"/>
                <a:cs typeface="Arial" panose="020B0604020202020204" pitchFamily="34" charset="0"/>
              </a:rPr>
              <a:t>(jeśli dotyczy</a:t>
            </a:r>
            <a:r>
              <a:rPr lang="pl-PL" sz="1400" dirty="0" smtClean="0">
                <a:latin typeface="Arial" panose="020B0604020202020204" pitchFamily="34" charset="0"/>
                <a:cs typeface="Arial" panose="020B0604020202020204" pitchFamily="34" charset="0"/>
              </a:rPr>
              <a:t>),</a:t>
            </a:r>
            <a:endParaRPr lang="pl-PL" sz="1400" dirty="0">
              <a:latin typeface="Arial" panose="020B0604020202020204" pitchFamily="34" charset="0"/>
              <a:cs typeface="Arial" panose="020B0604020202020204" pitchFamily="34" charset="0"/>
            </a:endParaRPr>
          </a:p>
          <a:p>
            <a:pPr lvl="1">
              <a:spcAft>
                <a:spcPts val="600"/>
              </a:spcAft>
            </a:pPr>
            <a:r>
              <a:rPr lang="pl-PL" sz="1400" b="1" dirty="0" smtClean="0">
                <a:latin typeface="Arial" panose="020B0604020202020204" pitchFamily="34" charset="0"/>
                <a:cs typeface="Arial" panose="020B0604020202020204" pitchFamily="34" charset="0"/>
              </a:rPr>
              <a:t>Załącznik</a:t>
            </a:r>
            <a:r>
              <a:rPr lang="pl-PL" sz="1400" b="1" dirty="0">
                <a:latin typeface="Arial" panose="020B0604020202020204" pitchFamily="34" charset="0"/>
                <a:cs typeface="Arial" panose="020B0604020202020204" pitchFamily="34" charset="0"/>
              </a:rPr>
              <a:t> nr 6.3: </a:t>
            </a:r>
            <a:r>
              <a:rPr lang="pl-PL" sz="1400" dirty="0">
                <a:latin typeface="Arial" panose="020B0604020202020204" pitchFamily="34" charset="0"/>
                <a:cs typeface="Arial" panose="020B0604020202020204" pitchFamily="34" charset="0"/>
              </a:rPr>
              <a:t>Pełnomocnictwa (jeśli dotyczy),</a:t>
            </a:r>
          </a:p>
          <a:p>
            <a:pPr lvl="1"/>
            <a:r>
              <a:rPr lang="pl-PL" sz="1400" b="1" dirty="0">
                <a:latin typeface="Arial" panose="020B0604020202020204" pitchFamily="34" charset="0"/>
                <a:cs typeface="Arial" panose="020B0604020202020204" pitchFamily="34" charset="0"/>
              </a:rPr>
              <a:t>Załącznik nr 7: </a:t>
            </a:r>
            <a:r>
              <a:rPr lang="pl-PL" sz="1400" dirty="0">
                <a:latin typeface="Arial" panose="020B0604020202020204" pitchFamily="34" charset="0"/>
                <a:cs typeface="Arial" panose="020B0604020202020204" pitchFamily="34" charset="0"/>
              </a:rPr>
              <a:t>Formularz informacji przedstawianych przy ubieganiu się o pomoc inną  </a:t>
            </a:r>
          </a:p>
          <a:p>
            <a:pPr lvl="1">
              <a:spcAft>
                <a:spcPts val="600"/>
              </a:spcAft>
            </a:pPr>
            <a:r>
              <a:rPr lang="pl-PL" sz="1400" dirty="0">
                <a:latin typeface="Arial" panose="020B0604020202020204" pitchFamily="34" charset="0"/>
                <a:cs typeface="Arial" panose="020B0604020202020204" pitchFamily="34" charset="0"/>
              </a:rPr>
              <a:t>niż pomoc de </a:t>
            </a:r>
            <a:r>
              <a:rPr lang="pl-PL" sz="1400" dirty="0" err="1">
                <a:latin typeface="Arial" panose="020B0604020202020204" pitchFamily="34" charset="0"/>
                <a:cs typeface="Arial" panose="020B0604020202020204" pitchFamily="34" charset="0"/>
              </a:rPr>
              <a:t>minimis</a:t>
            </a:r>
            <a:r>
              <a:rPr lang="pl-PL" sz="1400" dirty="0">
                <a:latin typeface="Arial" panose="020B0604020202020204" pitchFamily="34" charset="0"/>
                <a:cs typeface="Arial" panose="020B0604020202020204" pitchFamily="34" charset="0"/>
              </a:rPr>
              <a:t> lub pomoc de </a:t>
            </a:r>
            <a:r>
              <a:rPr lang="pl-PL" sz="1400" dirty="0" err="1">
                <a:latin typeface="Arial" panose="020B0604020202020204" pitchFamily="34" charset="0"/>
                <a:cs typeface="Arial" panose="020B0604020202020204" pitchFamily="34" charset="0"/>
              </a:rPr>
              <a:t>minimis</a:t>
            </a:r>
            <a:r>
              <a:rPr lang="pl-PL" sz="1400" dirty="0">
                <a:latin typeface="Arial" panose="020B0604020202020204" pitchFamily="34" charset="0"/>
                <a:cs typeface="Arial" panose="020B0604020202020204" pitchFamily="34" charset="0"/>
              </a:rPr>
              <a:t> w rolnictwie lub </a:t>
            </a:r>
            <a:r>
              <a:rPr lang="pl-PL" sz="1400" dirty="0" smtClean="0">
                <a:latin typeface="Arial" panose="020B0604020202020204" pitchFamily="34" charset="0"/>
                <a:cs typeface="Arial" panose="020B0604020202020204" pitchFamily="34" charset="0"/>
              </a:rPr>
              <a:t>rybołówstwie,</a:t>
            </a:r>
            <a:endParaRPr lang="pl-PL" sz="1400" dirty="0">
              <a:latin typeface="Arial" panose="020B0604020202020204" pitchFamily="34" charset="0"/>
              <a:cs typeface="Arial" panose="020B0604020202020204" pitchFamily="34" charset="0"/>
            </a:endParaRPr>
          </a:p>
          <a:p>
            <a:pPr lvl="1">
              <a:spcAft>
                <a:spcPts val="600"/>
              </a:spcAft>
            </a:pPr>
            <a:r>
              <a:rPr lang="pl-PL" sz="1400" b="1" dirty="0">
                <a:latin typeface="Arial" panose="020B0604020202020204" pitchFamily="34" charset="0"/>
                <a:cs typeface="Arial" panose="020B0604020202020204" pitchFamily="34" charset="0"/>
              </a:rPr>
              <a:t>Załącznik nr 7.1: </a:t>
            </a:r>
            <a:r>
              <a:rPr lang="pl-PL" sz="1400" dirty="0">
                <a:latin typeface="Arial" panose="020B0604020202020204" pitchFamily="34" charset="0"/>
                <a:cs typeface="Arial" panose="020B0604020202020204" pitchFamily="34" charset="0"/>
              </a:rPr>
              <a:t>Formularz informacji przedstawianych przy ubieganiu się o pomoc de </a:t>
            </a:r>
            <a:r>
              <a:rPr lang="pl-PL" sz="1400" dirty="0" err="1" smtClean="0">
                <a:latin typeface="Arial" panose="020B0604020202020204" pitchFamily="34" charset="0"/>
                <a:cs typeface="Arial" panose="020B0604020202020204" pitchFamily="34" charset="0"/>
              </a:rPr>
              <a:t>minimis</a:t>
            </a:r>
            <a:r>
              <a:rPr lang="pl-PL" sz="1400" dirty="0" smtClean="0">
                <a:latin typeface="Arial" panose="020B0604020202020204" pitchFamily="34" charset="0"/>
                <a:cs typeface="Arial" panose="020B0604020202020204" pitchFamily="34" charset="0"/>
              </a:rPr>
              <a:t> (jeśli dotyczy),</a:t>
            </a:r>
            <a:endParaRPr lang="pl-PL" sz="1400" dirty="0">
              <a:latin typeface="Arial" panose="020B0604020202020204" pitchFamily="34" charset="0"/>
              <a:cs typeface="Arial" panose="020B0604020202020204" pitchFamily="34" charset="0"/>
            </a:endParaRPr>
          </a:p>
          <a:p>
            <a:pPr lvl="1"/>
            <a:r>
              <a:rPr lang="pl-PL" sz="1400" b="1" dirty="0">
                <a:latin typeface="Arial" panose="020B0604020202020204" pitchFamily="34" charset="0"/>
                <a:cs typeface="Arial" panose="020B0604020202020204" pitchFamily="34" charset="0"/>
              </a:rPr>
              <a:t>Załącznik nr 7.1.1: </a:t>
            </a:r>
            <a:r>
              <a:rPr lang="pl-PL" sz="1400" dirty="0">
                <a:latin typeface="Arial" panose="020B0604020202020204" pitchFamily="34" charset="0"/>
                <a:cs typeface="Arial" panose="020B0604020202020204" pitchFamily="34" charset="0"/>
              </a:rPr>
              <a:t>Kopie zaświadczeń pomocy de </a:t>
            </a:r>
            <a:r>
              <a:rPr lang="pl-PL" sz="1400" dirty="0" err="1">
                <a:latin typeface="Arial" panose="020B0604020202020204" pitchFamily="34" charset="0"/>
                <a:cs typeface="Arial" panose="020B0604020202020204" pitchFamily="34" charset="0"/>
              </a:rPr>
              <a:t>minimis</a:t>
            </a:r>
            <a:r>
              <a:rPr lang="pl-PL" sz="1400" dirty="0">
                <a:latin typeface="Arial" panose="020B0604020202020204" pitchFamily="34" charset="0"/>
                <a:cs typeface="Arial" panose="020B0604020202020204" pitchFamily="34" charset="0"/>
              </a:rPr>
              <a:t> jakie otrzymał wnioskodawca  w roku, </a:t>
            </a:r>
          </a:p>
          <a:p>
            <a:pPr lvl="1">
              <a:spcAft>
                <a:spcPts val="600"/>
              </a:spcAft>
            </a:pPr>
            <a:r>
              <a:rPr lang="pl-PL" sz="1400" dirty="0">
                <a:latin typeface="Arial" panose="020B0604020202020204" pitchFamily="34" charset="0"/>
                <a:cs typeface="Arial" panose="020B0604020202020204" pitchFamily="34" charset="0"/>
              </a:rPr>
              <a:t>w którym ubiega się o pomoc, oraz w ciągu 2 poprzedzających go lat, albo oświadczenie o wielkości pomocy de </a:t>
            </a:r>
            <a:r>
              <a:rPr lang="pl-PL" sz="1400" dirty="0" err="1">
                <a:latin typeface="Arial" panose="020B0604020202020204" pitchFamily="34" charset="0"/>
                <a:cs typeface="Arial" panose="020B0604020202020204" pitchFamily="34" charset="0"/>
              </a:rPr>
              <a:t>minimis</a:t>
            </a:r>
            <a:r>
              <a:rPr lang="pl-PL" sz="1400" dirty="0">
                <a:latin typeface="Arial" panose="020B0604020202020204" pitchFamily="34" charset="0"/>
                <a:cs typeface="Arial" panose="020B0604020202020204" pitchFamily="34" charset="0"/>
              </a:rPr>
              <a:t> nie/otrzymanej w tym </a:t>
            </a:r>
            <a:r>
              <a:rPr lang="pl-PL" sz="1400" dirty="0" smtClean="0">
                <a:latin typeface="Arial" panose="020B0604020202020204" pitchFamily="34" charset="0"/>
                <a:cs typeface="Arial" panose="020B0604020202020204" pitchFamily="34" charset="0"/>
              </a:rPr>
              <a:t>okresie (jeśli dotyczy),</a:t>
            </a:r>
            <a:endParaRPr lang="pl-PL" sz="1400" dirty="0">
              <a:latin typeface="Arial" panose="020B0604020202020204" pitchFamily="34" charset="0"/>
              <a:cs typeface="Arial" panose="020B0604020202020204" pitchFamily="34" charset="0"/>
            </a:endParaRPr>
          </a:p>
          <a:p>
            <a:pPr lvl="1"/>
            <a:r>
              <a:rPr lang="pl-PL" sz="1400" b="1" dirty="0">
                <a:latin typeface="Arial" panose="020B0604020202020204" pitchFamily="34" charset="0"/>
                <a:cs typeface="Arial" panose="020B0604020202020204" pitchFamily="34" charset="0"/>
              </a:rPr>
              <a:t>Załącznik nr 8: </a:t>
            </a:r>
            <a:r>
              <a:rPr lang="pl-PL" sz="1400" dirty="0">
                <a:latin typeface="Arial" panose="020B0604020202020204" pitchFamily="34" charset="0"/>
                <a:cs typeface="Arial" panose="020B0604020202020204" pitchFamily="34" charset="0"/>
              </a:rPr>
              <a:t>Dokumenty rejestrowe (jeśli dotyczy</a:t>
            </a:r>
            <a:r>
              <a:rPr lang="pl-PL" sz="1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9201477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6"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8" name="Prostokąt 7"/>
          <p:cNvSpPr/>
          <p:nvPr/>
        </p:nvSpPr>
        <p:spPr>
          <a:xfrm>
            <a:off x="5212934" y="153825"/>
            <a:ext cx="3717419"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Dokumentacja aplikacyjna - załączniki</a:t>
            </a:r>
          </a:p>
        </p:txBody>
      </p:sp>
      <p:sp>
        <p:nvSpPr>
          <p:cNvPr id="9" name="Prostokąt zaokrąglony 8"/>
          <p:cNvSpPr/>
          <p:nvPr/>
        </p:nvSpPr>
        <p:spPr>
          <a:xfrm>
            <a:off x="1323550" y="1448241"/>
            <a:ext cx="6709146" cy="869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pl-PL" sz="1600" b="1" dirty="0">
                <a:latin typeface="Arial" panose="020B0604020202020204" pitchFamily="34" charset="0"/>
                <a:cs typeface="Arial" panose="020B0604020202020204" pitchFamily="34" charset="0"/>
              </a:rPr>
              <a:t>Załączniki obowiązkowe, które mogą zostać uzupełnione na etapie przed podpisaniem umowy o dofinansowanie</a:t>
            </a:r>
          </a:p>
        </p:txBody>
      </p:sp>
      <p:sp>
        <p:nvSpPr>
          <p:cNvPr id="5" name="pole tekstowe 4"/>
          <p:cNvSpPr txBox="1"/>
          <p:nvPr/>
        </p:nvSpPr>
        <p:spPr>
          <a:xfrm>
            <a:off x="776176" y="2509283"/>
            <a:ext cx="7612911" cy="3185487"/>
          </a:xfrm>
          <a:prstGeom prst="rect">
            <a:avLst/>
          </a:prstGeom>
          <a:noFill/>
        </p:spPr>
        <p:txBody>
          <a:bodyPr wrap="square" rtlCol="0">
            <a:spAutoFit/>
          </a:bodyPr>
          <a:lstStyle/>
          <a:p>
            <a:pPr marL="460800" lvl="0" algn="just">
              <a:spcAft>
                <a:spcPts val="600"/>
              </a:spcAft>
            </a:pPr>
            <a:r>
              <a:rPr lang="pl-PL" sz="1400" b="1" dirty="0">
                <a:latin typeface="Arial" panose="020B0604020202020204" pitchFamily="34" charset="0"/>
                <a:cs typeface="Arial" panose="020B0604020202020204" pitchFamily="34" charset="0"/>
              </a:rPr>
              <a:t>Załącznik nr 4: </a:t>
            </a:r>
            <a:r>
              <a:rPr lang="pl-PL" sz="1400" dirty="0">
                <a:latin typeface="Arial" panose="020B0604020202020204" pitchFamily="34" charset="0"/>
                <a:cs typeface="Arial" panose="020B0604020202020204" pitchFamily="34" charset="0"/>
              </a:rPr>
              <a:t>Dokumenty zezwalające na realizację inwestycji:</a:t>
            </a:r>
          </a:p>
          <a:p>
            <a:pPr marL="460800" lvl="0" algn="just">
              <a:spcAft>
                <a:spcPts val="600"/>
              </a:spcAft>
            </a:pPr>
            <a:r>
              <a:rPr lang="pl-PL" sz="1400" b="1" dirty="0">
                <a:latin typeface="Arial" panose="020B0604020202020204" pitchFamily="34" charset="0"/>
                <a:cs typeface="Arial" panose="020B0604020202020204" pitchFamily="34" charset="0"/>
              </a:rPr>
              <a:t>Załącznik </a:t>
            </a:r>
            <a:r>
              <a:rPr lang="pl-PL" sz="1400" b="1" dirty="0" smtClean="0">
                <a:latin typeface="Arial" panose="020B0604020202020204" pitchFamily="34" charset="0"/>
                <a:cs typeface="Arial" panose="020B0604020202020204" pitchFamily="34" charset="0"/>
              </a:rPr>
              <a:t>nr 4c</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Pozwolenie na </a:t>
            </a:r>
            <a:r>
              <a:rPr lang="pl-PL" sz="1400" dirty="0" smtClean="0">
                <a:latin typeface="Arial" panose="020B0604020202020204" pitchFamily="34" charset="0"/>
                <a:cs typeface="Arial" panose="020B0604020202020204" pitchFamily="34" charset="0"/>
              </a:rPr>
              <a:t>budowę, </a:t>
            </a:r>
            <a:r>
              <a:rPr lang="pl-PL" sz="1400" dirty="0">
                <a:latin typeface="Arial" panose="020B0604020202020204" pitchFamily="34" charset="0"/>
                <a:cs typeface="Arial" panose="020B0604020202020204" pitchFamily="34" charset="0"/>
              </a:rPr>
              <a:t>zgłoszenia budowy/robót budowlanych </a:t>
            </a:r>
            <a:r>
              <a:rPr lang="pl-PL" sz="1400" dirty="0" smtClean="0">
                <a:latin typeface="Arial" panose="020B0604020202020204" pitchFamily="34" charset="0"/>
                <a:cs typeface="Arial" panose="020B0604020202020204" pitchFamily="34" charset="0"/>
              </a:rPr>
              <a:t>lub </a:t>
            </a:r>
            <a:r>
              <a:rPr lang="pl-PL" sz="1400" dirty="0">
                <a:latin typeface="Arial" panose="020B0604020202020204" pitchFamily="34" charset="0"/>
                <a:cs typeface="Arial" panose="020B0604020202020204" pitchFamily="34" charset="0"/>
              </a:rPr>
              <a:t>inne dokumenty w tym wymienione w art. 72 ust. 1 i 1a ustawy OOŚ,</a:t>
            </a:r>
          </a:p>
          <a:p>
            <a:pPr marL="460800" lvl="0" algn="just">
              <a:spcAft>
                <a:spcPts val="600"/>
              </a:spcAft>
            </a:pPr>
            <a:r>
              <a:rPr lang="pl-PL" sz="1400" b="1" dirty="0">
                <a:latin typeface="Arial" panose="020B0604020202020204" pitchFamily="34" charset="0"/>
                <a:cs typeface="Arial" panose="020B0604020202020204" pitchFamily="34" charset="0"/>
              </a:rPr>
              <a:t>Załącznik </a:t>
            </a:r>
            <a:r>
              <a:rPr lang="pl-PL" sz="1400" b="1" dirty="0" smtClean="0">
                <a:latin typeface="Arial" panose="020B0604020202020204" pitchFamily="34" charset="0"/>
                <a:cs typeface="Arial" panose="020B0604020202020204" pitchFamily="34" charset="0"/>
              </a:rPr>
              <a:t>nr 4d</a:t>
            </a:r>
            <a:r>
              <a:rPr lang="pl-PL" sz="1400" dirty="0">
                <a:latin typeface="Arial" panose="020B0604020202020204" pitchFamily="34" charset="0"/>
                <a:cs typeface="Arial" panose="020B0604020202020204" pitchFamily="34" charset="0"/>
              </a:rPr>
              <a:t> Informacja od właściwego organu o braku </a:t>
            </a:r>
            <a:r>
              <a:rPr lang="pl-PL" sz="1400" dirty="0" smtClean="0">
                <a:latin typeface="Arial" panose="020B0604020202020204" pitchFamily="34" charset="0"/>
                <a:cs typeface="Arial" panose="020B0604020202020204" pitchFamily="34" charset="0"/>
              </a:rPr>
              <a:t>sprzeciwu do </a:t>
            </a:r>
            <a:r>
              <a:rPr lang="pl-PL" sz="1400" dirty="0">
                <a:latin typeface="Arial" panose="020B0604020202020204" pitchFamily="34" charset="0"/>
                <a:cs typeface="Arial" panose="020B0604020202020204" pitchFamily="34" charset="0"/>
              </a:rPr>
              <a:t>planowanego przedsięwzięcia realizowanego na podstawie zgłoszenia </a:t>
            </a:r>
            <a:r>
              <a:rPr lang="pl-PL" sz="1400" dirty="0" smtClean="0">
                <a:latin typeface="Arial" panose="020B0604020202020204" pitchFamily="34" charset="0"/>
                <a:cs typeface="Arial" panose="020B0604020202020204" pitchFamily="34" charset="0"/>
              </a:rPr>
              <a:t>budowy </a:t>
            </a:r>
            <a:r>
              <a:rPr lang="pl-PL" sz="1400" dirty="0">
                <a:latin typeface="Arial" panose="020B0604020202020204" pitchFamily="34" charset="0"/>
                <a:cs typeface="Arial" panose="020B0604020202020204" pitchFamily="34" charset="0"/>
              </a:rPr>
              <a:t>lub robót budowlanych</a:t>
            </a:r>
            <a:r>
              <a:rPr lang="pl-PL" sz="1400" dirty="0" smtClean="0">
                <a:latin typeface="Arial" panose="020B0604020202020204" pitchFamily="34" charset="0"/>
                <a:cs typeface="Arial" panose="020B0604020202020204" pitchFamily="34" charset="0"/>
              </a:rPr>
              <a:t>,</a:t>
            </a:r>
          </a:p>
          <a:p>
            <a:pPr marL="460800" algn="just"/>
            <a:r>
              <a:rPr lang="pl-PL" sz="1400" b="1" dirty="0">
                <a:latin typeface="Arial" panose="020B0604020202020204" pitchFamily="34" charset="0"/>
                <a:cs typeface="Arial" panose="020B0604020202020204" pitchFamily="34" charset="0"/>
              </a:rPr>
              <a:t>Załącznik nr </a:t>
            </a:r>
            <a:r>
              <a:rPr lang="pl-PL" sz="1400" b="1" dirty="0" smtClean="0">
                <a:latin typeface="Arial" panose="020B0604020202020204" pitchFamily="34" charset="0"/>
                <a:cs typeface="Arial" panose="020B0604020202020204" pitchFamily="34" charset="0"/>
              </a:rPr>
              <a:t>6.4</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Dokumenty potwierdzające zewnętrzne źródła finansowania </a:t>
            </a:r>
            <a:br>
              <a:rPr lang="pl-PL" sz="1400" dirty="0">
                <a:latin typeface="Arial" panose="020B0604020202020204" pitchFamily="34" charset="0"/>
                <a:cs typeface="Arial" panose="020B0604020202020204" pitchFamily="34" charset="0"/>
              </a:rPr>
            </a:br>
            <a:r>
              <a:rPr lang="pl-PL" sz="1400" dirty="0">
                <a:latin typeface="Arial" panose="020B0604020202020204" pitchFamily="34" charset="0"/>
                <a:cs typeface="Arial" panose="020B0604020202020204" pitchFamily="34" charset="0"/>
              </a:rPr>
              <a:t>(np. promesa kredytowa/leasingowa) </a:t>
            </a:r>
            <a:r>
              <a:rPr lang="pl-PL" sz="1400" dirty="0" smtClean="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dotyczy jeśli wnioskodawca będzie finansował projekt z zewnętrznych </a:t>
            </a:r>
            <a:r>
              <a:rPr lang="pl-PL" sz="1400" dirty="0" smtClean="0">
                <a:latin typeface="Arial" panose="020B0604020202020204" pitchFamily="34" charset="0"/>
                <a:cs typeface="Arial" panose="020B0604020202020204" pitchFamily="34" charset="0"/>
              </a:rPr>
              <a:t>źródeł.</a:t>
            </a:r>
          </a:p>
          <a:p>
            <a:pPr marL="460800" algn="just"/>
            <a:endParaRPr lang="pl-PL" sz="1400" b="1" dirty="0">
              <a:latin typeface="Arial" panose="020B0604020202020204" pitchFamily="34" charset="0"/>
              <a:cs typeface="Arial" panose="020B0604020202020204" pitchFamily="34" charset="0"/>
            </a:endParaRPr>
          </a:p>
          <a:p>
            <a:pPr marL="460800" algn="just"/>
            <a:r>
              <a:rPr lang="pl-PL" sz="1400" b="1" dirty="0" smtClean="0">
                <a:latin typeface="Arial" panose="020B0604020202020204" pitchFamily="34" charset="0"/>
                <a:cs typeface="Arial" panose="020B0604020202020204" pitchFamily="34" charset="0"/>
              </a:rPr>
              <a:t>UWAGA</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W przypadku projektów, w których planowane jest </a:t>
            </a:r>
            <a:r>
              <a:rPr lang="pl-PL" sz="1400" u="sng" dirty="0">
                <a:latin typeface="Arial" panose="020B0604020202020204" pitchFamily="34" charset="0"/>
                <a:cs typeface="Arial" panose="020B0604020202020204" pitchFamily="34" charset="0"/>
              </a:rPr>
              <a:t>nabycie nieruchomości</a:t>
            </a:r>
            <a:r>
              <a:rPr lang="pl-PL" sz="1400" dirty="0">
                <a:latin typeface="Arial" panose="020B0604020202020204" pitchFamily="34" charset="0"/>
                <a:cs typeface="Arial" panose="020B0604020202020204" pitchFamily="34" charset="0"/>
              </a:rPr>
              <a:t> IZ RPO WZ dopuszcza warunkowo dostarczenie dokumentów zezwalających na realizację inwestycji (załączniki nr 4) w ciągu 12 miesięcy od podpisania umowy o dofinansowanie.</a:t>
            </a:r>
          </a:p>
          <a:p>
            <a:pPr lvl="0"/>
            <a:endParaRPr lang="pl-PL" dirty="0"/>
          </a:p>
        </p:txBody>
      </p:sp>
    </p:spTree>
    <p:extLst>
      <p:ext uri="{BB962C8B-B14F-4D97-AF65-F5344CB8AC3E}">
        <p14:creationId xmlns:p14="http://schemas.microsoft.com/office/powerpoint/2010/main" xmlns="" val="21936912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6"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8" name="Prostokąt 7"/>
          <p:cNvSpPr/>
          <p:nvPr/>
        </p:nvSpPr>
        <p:spPr>
          <a:xfrm>
            <a:off x="5212934" y="153825"/>
            <a:ext cx="3717419"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Dokumentacja aplikacyjna - załączniki</a:t>
            </a:r>
          </a:p>
        </p:txBody>
      </p:sp>
      <p:sp>
        <p:nvSpPr>
          <p:cNvPr id="9" name="Prostokąt zaokrąglony 8"/>
          <p:cNvSpPr/>
          <p:nvPr/>
        </p:nvSpPr>
        <p:spPr>
          <a:xfrm>
            <a:off x="1323550" y="1448241"/>
            <a:ext cx="6709146" cy="869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pl-PL" sz="1600" b="1" dirty="0">
                <a:latin typeface="Arial" panose="020B0604020202020204" pitchFamily="34" charset="0"/>
                <a:cs typeface="Arial" panose="020B0604020202020204" pitchFamily="34" charset="0"/>
              </a:rPr>
              <a:t>Załączniki </a:t>
            </a:r>
            <a:r>
              <a:rPr lang="pl-PL" sz="1600" b="1" dirty="0" smtClean="0">
                <a:latin typeface="Arial" panose="020B0604020202020204" pitchFamily="34" charset="0"/>
                <a:cs typeface="Arial" panose="020B0604020202020204" pitchFamily="34" charset="0"/>
              </a:rPr>
              <a:t>nieobowiązkowe</a:t>
            </a:r>
            <a:endParaRPr lang="pl-PL" sz="1600" b="1" dirty="0">
              <a:latin typeface="Arial" panose="020B0604020202020204" pitchFamily="34" charset="0"/>
              <a:cs typeface="Arial" panose="020B0604020202020204" pitchFamily="34" charset="0"/>
            </a:endParaRPr>
          </a:p>
        </p:txBody>
      </p:sp>
      <p:sp>
        <p:nvSpPr>
          <p:cNvPr id="5" name="pole tekstowe 4"/>
          <p:cNvSpPr txBox="1"/>
          <p:nvPr/>
        </p:nvSpPr>
        <p:spPr>
          <a:xfrm>
            <a:off x="776177" y="2902688"/>
            <a:ext cx="7612911" cy="1815882"/>
          </a:xfrm>
          <a:prstGeom prst="rect">
            <a:avLst/>
          </a:prstGeom>
          <a:noFill/>
        </p:spPr>
        <p:txBody>
          <a:bodyPr wrap="square" rtlCol="0">
            <a:spAutoFit/>
          </a:bodyPr>
          <a:lstStyle/>
          <a:p>
            <a:pPr marL="457200" algn="just"/>
            <a:r>
              <a:rPr lang="pl-PL" sz="1400" b="1" dirty="0" smtClean="0">
                <a:latin typeface="Arial" panose="020B0604020202020204" pitchFamily="34" charset="0"/>
                <a:cs typeface="Arial" panose="020B0604020202020204" pitchFamily="34" charset="0"/>
              </a:rPr>
              <a:t>Załącznik</a:t>
            </a:r>
            <a:r>
              <a:rPr lang="pl-PL" sz="1400" b="1" dirty="0">
                <a:latin typeface="Arial" panose="020B0604020202020204" pitchFamily="34" charset="0"/>
                <a:cs typeface="Arial" panose="020B0604020202020204" pitchFamily="34" charset="0"/>
              </a:rPr>
              <a:t> nr </a:t>
            </a:r>
            <a:r>
              <a:rPr lang="pl-PL" sz="1400" b="1" dirty="0" smtClean="0">
                <a:latin typeface="Arial" panose="020B0604020202020204" pitchFamily="34" charset="0"/>
                <a:cs typeface="Arial" panose="020B0604020202020204" pitchFamily="34" charset="0"/>
              </a:rPr>
              <a:t>6.6:</a:t>
            </a:r>
            <a:r>
              <a:rPr lang="pl-PL" sz="1400" b="1" dirty="0">
                <a:latin typeface="Arial" panose="020B0604020202020204" pitchFamily="34" charset="0"/>
                <a:cs typeface="Arial" panose="020B0604020202020204" pitchFamily="34" charset="0"/>
              </a:rPr>
              <a:t> </a:t>
            </a:r>
            <a:r>
              <a:rPr lang="pl-PL" sz="1400" dirty="0">
                <a:latin typeface="Arial" panose="020B0604020202020204" pitchFamily="34" charset="0"/>
                <a:cs typeface="Arial" panose="020B0604020202020204" pitchFamily="34" charset="0"/>
              </a:rPr>
              <a:t>Pozostałe dokumenty, które zdaniem wnioskodawcy mogą mieć wpływ na całościową ocenę projektu (np. opinie, listy intencyjne itp</a:t>
            </a:r>
            <a:r>
              <a:rPr lang="pl-PL" sz="1400" dirty="0" smtClean="0">
                <a:latin typeface="Arial" panose="020B0604020202020204" pitchFamily="34" charset="0"/>
                <a:cs typeface="Arial" panose="020B0604020202020204" pitchFamily="34" charset="0"/>
              </a:rPr>
              <a:t>.). </a:t>
            </a:r>
          </a:p>
          <a:p>
            <a:pPr marL="457200"/>
            <a:endParaRPr lang="pl-PL" sz="1400" dirty="0">
              <a:latin typeface="Arial" panose="020B0604020202020204" pitchFamily="34" charset="0"/>
              <a:cs typeface="Arial" panose="020B0604020202020204" pitchFamily="34" charset="0"/>
            </a:endParaRPr>
          </a:p>
          <a:p>
            <a:pPr marL="457200" algn="just"/>
            <a:r>
              <a:rPr lang="pl-PL" sz="1400" u="sng" dirty="0" smtClean="0">
                <a:latin typeface="Arial" panose="020B0604020202020204" pitchFamily="34" charset="0"/>
                <a:cs typeface="Arial" panose="020B0604020202020204" pitchFamily="34" charset="0"/>
              </a:rPr>
              <a:t>Dodatkowo w ramach ww. załącznika można umieszczać ciąg dalszy sekcji opisowych wniosku aplikacyjnego (np. D.1., D.2., D.7.) w sytuacji, gdy planowany do wprowadzenia tekst nie mieści się w wyznaczonej maksymalnej liczbie znaków.</a:t>
            </a:r>
          </a:p>
          <a:p>
            <a:pPr marL="457200"/>
            <a:endParaRPr lang="pl-PL" sz="1400" dirty="0">
              <a:latin typeface="Arial" panose="020B0604020202020204" pitchFamily="34" charset="0"/>
              <a:cs typeface="Arial" panose="020B0604020202020204" pitchFamily="34" charset="0"/>
            </a:endParaRPr>
          </a:p>
          <a:p>
            <a:pPr marL="457200"/>
            <a:endParaRPr lang="pl-PL"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727824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0"/>
            <a:ext cx="8994297"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3"/>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5"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
        <p:nvSpPr>
          <p:cNvPr id="7" name="Prostokąt 6"/>
          <p:cNvSpPr/>
          <p:nvPr/>
        </p:nvSpPr>
        <p:spPr>
          <a:xfrm>
            <a:off x="1605516" y="153825"/>
            <a:ext cx="7324837" cy="323165"/>
          </a:xfrm>
          <a:prstGeom prst="rect">
            <a:avLst/>
          </a:prstGeom>
        </p:spPr>
        <p:txBody>
          <a:bodyPr wrap="square">
            <a:spAutoFit/>
          </a:bodyPr>
          <a:lstStyle/>
          <a:p>
            <a:pPr algn="ctr"/>
            <a:r>
              <a:rPr lang="pl-PL" sz="1500" b="1" u="sng" dirty="0">
                <a:latin typeface="Arial" pitchFamily="34" charset="0"/>
                <a:ea typeface="Batang" pitchFamily="18" charset="-127"/>
                <a:cs typeface="Arial" pitchFamily="34" charset="0"/>
              </a:rPr>
              <a:t>Cykl życia projektu</a:t>
            </a:r>
          </a:p>
        </p:txBody>
      </p:sp>
      <p:graphicFrame>
        <p:nvGraphicFramePr>
          <p:cNvPr id="8" name="Diagram 7"/>
          <p:cNvGraphicFramePr/>
          <p:nvPr>
            <p:extLst>
              <p:ext uri="{D42A27DB-BD31-4B8C-83A1-F6EECF244321}">
                <p14:modId xmlns:p14="http://schemas.microsoft.com/office/powerpoint/2010/main" xmlns="" val="2716110975"/>
              </p:ext>
            </p:extLst>
          </p:nvPr>
        </p:nvGraphicFramePr>
        <p:xfrm>
          <a:off x="1506245" y="1468400"/>
          <a:ext cx="7010434" cy="45602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4938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319279" cy="68580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4" name="Obraz 8"/>
          <p:cNvPicPr>
            <a:picLocks noChangeAspect="1"/>
          </p:cNvPicPr>
          <p:nvPr/>
        </p:nvPicPr>
        <p:blipFill>
          <a:blip r:embed="rId4" cstate="print"/>
          <a:srcRect/>
          <a:stretch>
            <a:fillRect/>
          </a:stretch>
        </p:blipFill>
        <p:spPr bwMode="auto">
          <a:xfrm>
            <a:off x="380368" y="134295"/>
            <a:ext cx="1734797" cy="1348847"/>
          </a:xfrm>
          <a:prstGeom prst="rect">
            <a:avLst/>
          </a:prstGeom>
          <a:noFill/>
          <a:ln w="9525">
            <a:noFill/>
            <a:miter lim="800000"/>
            <a:headEnd/>
            <a:tailEnd/>
          </a:ln>
        </p:spPr>
      </p:pic>
      <p:pic>
        <p:nvPicPr>
          <p:cNvPr id="5" name="Obraz 4"/>
          <p:cNvPicPr/>
          <p:nvPr/>
        </p:nvPicPr>
        <p:blipFill>
          <a:blip r:embed="rId5" cstate="print"/>
          <a:srcRect/>
          <a:stretch>
            <a:fillRect/>
          </a:stretch>
        </p:blipFill>
        <p:spPr bwMode="auto">
          <a:xfrm>
            <a:off x="1574409" y="6150876"/>
            <a:ext cx="5760720" cy="488124"/>
          </a:xfrm>
          <a:prstGeom prst="rect">
            <a:avLst/>
          </a:prstGeom>
          <a:noFill/>
          <a:ln w="9525">
            <a:noFill/>
            <a:miter lim="800000"/>
            <a:headEnd/>
            <a:tailEnd/>
          </a:ln>
        </p:spPr>
      </p:pic>
      <p:graphicFrame>
        <p:nvGraphicFramePr>
          <p:cNvPr id="6" name="Diagram 5"/>
          <p:cNvGraphicFramePr/>
          <p:nvPr>
            <p:extLst>
              <p:ext uri="{D42A27DB-BD31-4B8C-83A1-F6EECF244321}">
                <p14:modId xmlns:p14="http://schemas.microsoft.com/office/powerpoint/2010/main" xmlns="" val="3592586856"/>
              </p:ext>
            </p:extLst>
          </p:nvPr>
        </p:nvGraphicFramePr>
        <p:xfrm>
          <a:off x="802258" y="1742057"/>
          <a:ext cx="6211018"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Diagram 6"/>
          <p:cNvGraphicFramePr/>
          <p:nvPr/>
        </p:nvGraphicFramePr>
        <p:xfrm>
          <a:off x="6633714" y="1250831"/>
          <a:ext cx="1155940" cy="12853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8" name="pole tekstowe 7"/>
          <p:cNvSpPr txBox="1"/>
          <p:nvPr/>
        </p:nvSpPr>
        <p:spPr>
          <a:xfrm>
            <a:off x="7763773" y="1276709"/>
            <a:ext cx="1570008" cy="1323439"/>
          </a:xfrm>
          <a:prstGeom prst="rect">
            <a:avLst/>
          </a:prstGeom>
          <a:noFill/>
        </p:spPr>
        <p:txBody>
          <a:bodyPr wrap="square" rtlCol="0">
            <a:spAutoFit/>
          </a:bodyPr>
          <a:lstStyle/>
          <a:p>
            <a:r>
              <a:rPr lang="pl-PL" sz="1000" b="1" dirty="0" smtClean="0"/>
              <a:t>Definicje innowacyjności</a:t>
            </a:r>
          </a:p>
          <a:p>
            <a:r>
              <a:rPr lang="pl-PL" sz="1000" b="1" dirty="0" smtClean="0"/>
              <a:t>produktowej i procesowej zgodnie z publikacją: Podręcznik Oslo.</a:t>
            </a:r>
          </a:p>
          <a:p>
            <a:r>
              <a:rPr lang="pl-PL" sz="1000" b="1" dirty="0" smtClean="0"/>
              <a:t>Zasady gromadzenia </a:t>
            </a:r>
            <a:br>
              <a:rPr lang="pl-PL" sz="1000" b="1" dirty="0" smtClean="0"/>
            </a:br>
            <a:r>
              <a:rPr lang="pl-PL" sz="1000" b="1" dirty="0" smtClean="0"/>
              <a:t>i interpretacji danych dotyczących innowacji,</a:t>
            </a:r>
          </a:p>
          <a:p>
            <a:r>
              <a:rPr lang="pl-PL" sz="1000" b="1" dirty="0" smtClean="0"/>
              <a:t>OECD, wydanie 3 z 2005 r.</a:t>
            </a:r>
            <a:endParaRPr lang="pl-PL" sz="1000" b="1" dirty="0"/>
          </a:p>
        </p:txBody>
      </p:sp>
      <p:sp>
        <p:nvSpPr>
          <p:cNvPr id="9" name="Prostokąt 8"/>
          <p:cNvSpPr/>
          <p:nvPr/>
        </p:nvSpPr>
        <p:spPr>
          <a:xfrm>
            <a:off x="6486525" y="163003"/>
            <a:ext cx="2657475" cy="351347"/>
          </a:xfrm>
          <a:prstGeom prst="rect">
            <a:avLst/>
          </a:prstGeom>
        </p:spPr>
        <p:txBody>
          <a:bodyPr/>
          <a:lstStyle/>
          <a:p>
            <a:pPr lvl="0" algn="r"/>
            <a:r>
              <a:rPr lang="pl-PL" sz="1500" b="1" u="sng" dirty="0" smtClean="0">
                <a:latin typeface="Arial" panose="020B0604020202020204" pitchFamily="34" charset="0"/>
                <a:cs typeface="Arial" panose="020B0604020202020204" pitchFamily="34" charset="0"/>
              </a:rPr>
              <a:t>Innowacyjność i konkurencyjność projektu</a:t>
            </a:r>
            <a:r>
              <a:rPr lang="pl-PL" sz="1500" b="1" dirty="0" smtClean="0">
                <a:latin typeface="Arial" panose="020B0604020202020204" pitchFamily="34" charset="0"/>
                <a:cs typeface="Arial" panose="020B0604020202020204" pitchFamily="34" charset="0"/>
              </a:rPr>
              <a:t> </a:t>
            </a:r>
            <a:endParaRPr lang="pl-PL"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316690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6" name="Prostokąt 5"/>
          <p:cNvSpPr/>
          <p:nvPr/>
        </p:nvSpPr>
        <p:spPr>
          <a:xfrm>
            <a:off x="1958969" y="153825"/>
            <a:ext cx="6971384" cy="323165"/>
          </a:xfrm>
          <a:prstGeom prst="rect">
            <a:avLst/>
          </a:prstGeom>
        </p:spPr>
        <p:txBody>
          <a:bodyPr wrap="square">
            <a:spAutoFit/>
          </a:bodyPr>
          <a:lstStyle/>
          <a:p>
            <a:pPr algn="ctr"/>
            <a:r>
              <a:rPr lang="pl-PL" sz="1500" b="1" u="sng" dirty="0" smtClean="0">
                <a:latin typeface="Arial" pitchFamily="34" charset="0"/>
                <a:ea typeface="Batang" pitchFamily="18" charset="-127"/>
                <a:cs typeface="Arial" pitchFamily="34" charset="0"/>
              </a:rPr>
              <a:t>Cykl życia projektu c.d.</a:t>
            </a:r>
          </a:p>
        </p:txBody>
      </p:sp>
      <p:graphicFrame>
        <p:nvGraphicFramePr>
          <p:cNvPr id="7" name="Diagram 6"/>
          <p:cNvGraphicFramePr/>
          <p:nvPr>
            <p:extLst>
              <p:ext uri="{D42A27DB-BD31-4B8C-83A1-F6EECF244321}">
                <p14:modId xmlns:p14="http://schemas.microsoft.com/office/powerpoint/2010/main" xmlns="" val="317563889"/>
              </p:ext>
            </p:extLst>
          </p:nvPr>
        </p:nvGraphicFramePr>
        <p:xfrm>
          <a:off x="2409914" y="922945"/>
          <a:ext cx="5176566" cy="162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xmlns="" val="143946275"/>
              </p:ext>
            </p:extLst>
          </p:nvPr>
        </p:nvGraphicFramePr>
        <p:xfrm>
          <a:off x="2170632" y="2897024"/>
          <a:ext cx="6398642" cy="28372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Obraz 9"/>
          <p:cNvPicPr/>
          <p:nvPr/>
        </p:nvPicPr>
        <p:blipFill>
          <a:blip r:embed="rId13" cstate="print"/>
          <a:srcRect/>
          <a:stretch>
            <a:fillRect/>
          </a:stretch>
        </p:blipFill>
        <p:spPr bwMode="auto">
          <a:xfrm>
            <a:off x="1958969" y="6219243"/>
            <a:ext cx="5760720" cy="488124"/>
          </a:xfrm>
          <a:prstGeom prst="rect">
            <a:avLst/>
          </a:prstGeom>
          <a:noFill/>
          <a:ln w="9525">
            <a:noFill/>
            <a:miter lim="800000"/>
            <a:headEnd/>
            <a:tailEnd/>
          </a:ln>
        </p:spPr>
      </p:pic>
      <p:pic>
        <p:nvPicPr>
          <p:cNvPr id="11" name="Obraz 10"/>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2" name="Obraz 8"/>
          <p:cNvPicPr>
            <a:picLocks noChangeAspect="1"/>
          </p:cNvPicPr>
          <p:nvPr/>
        </p:nvPicPr>
        <p:blipFill>
          <a:blip r:embed="rId15"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pic>
        <p:nvPicPr>
          <p:cNvPr id="49154" name="Picture 2" descr="C:\Users\rkrzaczkowska\Desktop\do prezentacji\24.jpg"/>
          <p:cNvPicPr>
            <a:picLocks noChangeAspect="1" noChangeArrowheads="1"/>
          </p:cNvPicPr>
          <p:nvPr/>
        </p:nvPicPr>
        <p:blipFill>
          <a:blip r:embed="rId3" cstate="print"/>
          <a:srcRect/>
          <a:stretch>
            <a:fillRect/>
          </a:stretch>
        </p:blipFill>
        <p:spPr bwMode="auto">
          <a:xfrm>
            <a:off x="701067" y="2014671"/>
            <a:ext cx="2236787" cy="2743200"/>
          </a:xfrm>
          <a:prstGeom prst="rect">
            <a:avLst/>
          </a:prstGeom>
          <a:noFill/>
        </p:spPr>
      </p:pic>
      <p:sp>
        <p:nvSpPr>
          <p:cNvPr id="5" name="Prążkowana strzałka w prawo 4"/>
          <p:cNvSpPr/>
          <p:nvPr/>
        </p:nvSpPr>
        <p:spPr>
          <a:xfrm>
            <a:off x="3110671" y="2606468"/>
            <a:ext cx="1726250" cy="1307506"/>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rostokąt 5"/>
          <p:cNvSpPr/>
          <p:nvPr/>
        </p:nvSpPr>
        <p:spPr>
          <a:xfrm>
            <a:off x="5140295" y="2555194"/>
            <a:ext cx="3132034" cy="2031325"/>
          </a:xfrm>
          <a:prstGeom prst="rect">
            <a:avLst/>
          </a:prstGeom>
        </p:spPr>
        <p:txBody>
          <a:bodyPr wrap="square">
            <a:spAutoFit/>
          </a:bodyPr>
          <a:lstStyle/>
          <a:p>
            <a:pPr lvl="0" algn="ctr"/>
            <a:r>
              <a:rPr lang="pl-PL" b="1" dirty="0" smtClean="0">
                <a:latin typeface="Arial" pitchFamily="34" charset="0"/>
                <a:ea typeface="Batang" pitchFamily="18" charset="-127"/>
                <a:cs typeface="Arial" pitchFamily="34" charset="0"/>
              </a:rPr>
              <a:t>ZADZWOŃ LUB NAPISZ !</a:t>
            </a:r>
          </a:p>
          <a:p>
            <a:pPr lvl="0" algn="ctr"/>
            <a:r>
              <a:rPr lang="pl-PL" b="1" dirty="0" smtClean="0">
                <a:latin typeface="Arial" pitchFamily="34" charset="0"/>
                <a:ea typeface="Batang" pitchFamily="18" charset="-127"/>
                <a:cs typeface="Arial" pitchFamily="34" charset="0"/>
              </a:rPr>
              <a:t>Pytania prosimy kierować mailowo na adres: </a:t>
            </a:r>
            <a:br>
              <a:rPr lang="pl-PL" b="1" dirty="0" smtClean="0">
                <a:latin typeface="Arial" pitchFamily="34" charset="0"/>
                <a:ea typeface="Batang" pitchFamily="18" charset="-127"/>
                <a:cs typeface="Arial" pitchFamily="34" charset="0"/>
              </a:rPr>
            </a:br>
            <a:r>
              <a:rPr lang="pl-PL" b="1" u="sng" dirty="0" smtClean="0">
                <a:latin typeface="Arial" pitchFamily="34" charset="0"/>
                <a:ea typeface="Batang" pitchFamily="18" charset="-127"/>
                <a:cs typeface="Arial" pitchFamily="34" charset="0"/>
              </a:rPr>
              <a:t>wwrpo@wzp.pl </a:t>
            </a:r>
          </a:p>
          <a:p>
            <a:pPr lvl="0" algn="ctr"/>
            <a:r>
              <a:rPr lang="pl-PL" b="1" dirty="0" smtClean="0">
                <a:latin typeface="Arial" pitchFamily="34" charset="0"/>
                <a:ea typeface="Batang" pitchFamily="18" charset="-127"/>
                <a:cs typeface="Arial" pitchFamily="34" charset="0"/>
              </a:rPr>
              <a:t>lub </a:t>
            </a:r>
          </a:p>
          <a:p>
            <a:pPr lvl="0" algn="ctr"/>
            <a:r>
              <a:rPr lang="pl-PL" b="1" dirty="0" smtClean="0">
                <a:latin typeface="Arial" pitchFamily="34" charset="0"/>
                <a:ea typeface="Batang" pitchFamily="18" charset="-127"/>
                <a:cs typeface="Arial" pitchFamily="34" charset="0"/>
              </a:rPr>
              <a:t>telefonicznie pod numerem: </a:t>
            </a:r>
            <a:r>
              <a:rPr lang="pl-PL" b="1" u="sng" dirty="0" smtClean="0">
                <a:latin typeface="Arial" pitchFamily="34" charset="0"/>
                <a:ea typeface="Batang" pitchFamily="18" charset="-127"/>
                <a:cs typeface="Arial" pitchFamily="34" charset="0"/>
              </a:rPr>
              <a:t>91 44 11 100.</a:t>
            </a:r>
            <a:endParaRPr lang="pl-PL" b="1" u="sng" dirty="0">
              <a:latin typeface="Arial" pitchFamily="34" charset="0"/>
              <a:ea typeface="Batang" pitchFamily="18" charset="-127"/>
              <a:cs typeface="Arial" pitchFamily="34" charset="0"/>
            </a:endParaRPr>
          </a:p>
        </p:txBody>
      </p:sp>
      <p:pic>
        <p:nvPicPr>
          <p:cNvPr id="8" name="Obraz 7"/>
          <p:cNvPicPr/>
          <p:nvPr/>
        </p:nvPicPr>
        <p:blipFill>
          <a:blip r:embed="rId4" cstate="print"/>
          <a:srcRect/>
          <a:stretch>
            <a:fillRect/>
          </a:stretch>
        </p:blipFill>
        <p:spPr bwMode="auto">
          <a:xfrm>
            <a:off x="1958969" y="6219243"/>
            <a:ext cx="5760720" cy="488124"/>
          </a:xfrm>
          <a:prstGeom prst="rect">
            <a:avLst/>
          </a:prstGeom>
          <a:noFill/>
          <a:ln w="9525">
            <a:noFill/>
            <a:miter lim="800000"/>
            <a:headEnd/>
            <a:tailEnd/>
          </a:ln>
        </p:spPr>
      </p:pic>
      <p:pic>
        <p:nvPicPr>
          <p:cNvPr id="9" name="Obraz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10" name="Obraz 8"/>
          <p:cNvPicPr>
            <a:picLocks noChangeAspect="1"/>
          </p:cNvPicPr>
          <p:nvPr/>
        </p:nvPicPr>
        <p:blipFill>
          <a:blip r:embed="rId6"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703" y="0"/>
            <a:ext cx="8994297" cy="6858000"/>
          </a:xfrm>
          <a:prstGeom prst="rect">
            <a:avLst/>
          </a:prstGeom>
        </p:spPr>
      </p:pic>
      <p:sp>
        <p:nvSpPr>
          <p:cNvPr id="2" name="Prostokąt 1"/>
          <p:cNvSpPr/>
          <p:nvPr/>
        </p:nvSpPr>
        <p:spPr>
          <a:xfrm>
            <a:off x="2286000" y="1859340"/>
            <a:ext cx="4572000" cy="3139321"/>
          </a:xfrm>
          <a:prstGeom prst="rect">
            <a:avLst/>
          </a:prstGeom>
        </p:spPr>
        <p:txBody>
          <a:bodyPr>
            <a:spAutoFit/>
          </a:bodyPr>
          <a:lstStyle/>
          <a:p>
            <a:pPr algn="ctr"/>
            <a:r>
              <a:rPr lang="pl-PL" b="1" smtClean="0">
                <a:latin typeface="Arial" pitchFamily="34" charset="0"/>
                <a:ea typeface="Batang" pitchFamily="18" charset="-127"/>
                <a:cs typeface="Arial" pitchFamily="34" charset="0"/>
              </a:rPr>
              <a:t>Dziękujemy </a:t>
            </a:r>
            <a:r>
              <a:rPr lang="pl-PL" b="1" dirty="0" smtClean="0">
                <a:latin typeface="Arial" pitchFamily="34" charset="0"/>
                <a:ea typeface="Batang" pitchFamily="18" charset="-127"/>
                <a:cs typeface="Arial" pitchFamily="34" charset="0"/>
              </a:rPr>
              <a:t>za uwagę!</a:t>
            </a:r>
          </a:p>
          <a:p>
            <a:pPr algn="ctr"/>
            <a:endParaRPr lang="pl-PL" b="1" dirty="0" smtClean="0">
              <a:latin typeface="Arial" pitchFamily="34" charset="0"/>
              <a:ea typeface="Batang" pitchFamily="18" charset="-127"/>
              <a:cs typeface="Arial" pitchFamily="34" charset="0"/>
            </a:endParaRPr>
          </a:p>
          <a:p>
            <a:pPr algn="ctr"/>
            <a:r>
              <a:rPr lang="pl-PL" b="1" dirty="0" smtClean="0">
                <a:latin typeface="Arial" pitchFamily="34" charset="0"/>
                <a:ea typeface="Batang" pitchFamily="18" charset="-127"/>
                <a:cs typeface="Arial" pitchFamily="34" charset="0"/>
              </a:rPr>
              <a:t>Urząd Marszałkowski </a:t>
            </a:r>
            <a:br>
              <a:rPr lang="pl-PL" b="1" dirty="0" smtClean="0">
                <a:latin typeface="Arial" pitchFamily="34" charset="0"/>
                <a:ea typeface="Batang" pitchFamily="18" charset="-127"/>
                <a:cs typeface="Arial" pitchFamily="34" charset="0"/>
              </a:rPr>
            </a:br>
            <a:r>
              <a:rPr lang="pl-PL" b="1" dirty="0" smtClean="0">
                <a:latin typeface="Arial" pitchFamily="34" charset="0"/>
                <a:ea typeface="Batang" pitchFamily="18" charset="-127"/>
                <a:cs typeface="Arial" pitchFamily="34" charset="0"/>
              </a:rPr>
              <a:t>Województwa Zachodniopomorskiego </a:t>
            </a:r>
          </a:p>
          <a:p>
            <a:pPr algn="ctr"/>
            <a:r>
              <a:rPr lang="pl-PL" b="1" dirty="0" smtClean="0">
                <a:latin typeface="Arial" pitchFamily="34" charset="0"/>
                <a:ea typeface="Batang" pitchFamily="18" charset="-127"/>
                <a:cs typeface="Arial" pitchFamily="34" charset="0"/>
              </a:rPr>
              <a:t>Wydział Wdrażania RPO</a:t>
            </a:r>
          </a:p>
          <a:p>
            <a:pPr algn="ctr"/>
            <a:endParaRPr lang="pl-PL" b="1" dirty="0" smtClean="0">
              <a:latin typeface="Arial" pitchFamily="34" charset="0"/>
              <a:ea typeface="Batang" pitchFamily="18" charset="-127"/>
              <a:cs typeface="Arial" pitchFamily="34" charset="0"/>
            </a:endParaRPr>
          </a:p>
          <a:p>
            <a:pPr algn="ctr"/>
            <a:r>
              <a:rPr lang="pl-PL" b="1" dirty="0" smtClean="0">
                <a:latin typeface="Arial" pitchFamily="34" charset="0"/>
                <a:ea typeface="Batang" pitchFamily="18" charset="-127"/>
                <a:cs typeface="Arial" pitchFamily="34" charset="0"/>
              </a:rPr>
              <a:t>ul. Wyszyńskiego 30, 70-203 Szczecin</a:t>
            </a:r>
          </a:p>
          <a:p>
            <a:pPr algn="ctr"/>
            <a:r>
              <a:rPr lang="pl-PL" b="1" dirty="0" smtClean="0">
                <a:latin typeface="Arial" pitchFamily="34" charset="0"/>
                <a:ea typeface="Batang" pitchFamily="18" charset="-127"/>
                <a:cs typeface="Arial" pitchFamily="34" charset="0"/>
              </a:rPr>
              <a:t>Tel. 91 44 11 100, </a:t>
            </a:r>
            <a:r>
              <a:rPr lang="pl-PL" b="1" dirty="0" err="1" smtClean="0">
                <a:latin typeface="Arial" pitchFamily="34" charset="0"/>
                <a:ea typeface="Batang" pitchFamily="18" charset="-127"/>
                <a:cs typeface="Arial" pitchFamily="34" charset="0"/>
              </a:rPr>
              <a:t>fax</a:t>
            </a:r>
            <a:r>
              <a:rPr lang="pl-PL" b="1" dirty="0" smtClean="0">
                <a:latin typeface="Arial" pitchFamily="34" charset="0"/>
                <a:ea typeface="Batang" pitchFamily="18" charset="-127"/>
                <a:cs typeface="Arial" pitchFamily="34" charset="0"/>
              </a:rPr>
              <a:t> 91 48 89 994</a:t>
            </a:r>
          </a:p>
          <a:p>
            <a:pPr algn="ctr"/>
            <a:r>
              <a:rPr lang="pl-PL" b="1" dirty="0" smtClean="0">
                <a:latin typeface="Arial" pitchFamily="34" charset="0"/>
                <a:ea typeface="Batang" pitchFamily="18" charset="-127"/>
                <a:cs typeface="Arial" pitchFamily="34" charset="0"/>
              </a:rPr>
              <a:t>e-mail: wwrpo@wzp.pl</a:t>
            </a:r>
          </a:p>
          <a:p>
            <a:pPr algn="ctr"/>
            <a:endParaRPr lang="pl-PL" b="1" dirty="0" smtClean="0">
              <a:latin typeface="Arial" pitchFamily="34" charset="0"/>
              <a:ea typeface="Batang" pitchFamily="18" charset="-127"/>
              <a:cs typeface="Arial" pitchFamily="34" charset="0"/>
            </a:endParaRPr>
          </a:p>
          <a:p>
            <a:pPr algn="ctr"/>
            <a:r>
              <a:rPr lang="pl-PL" b="1" dirty="0" smtClean="0">
                <a:latin typeface="Arial" pitchFamily="34" charset="0"/>
                <a:ea typeface="Batang" pitchFamily="18" charset="-127"/>
                <a:cs typeface="Arial" pitchFamily="34" charset="0"/>
              </a:rPr>
              <a:t>www.rpo.wzp.pl</a:t>
            </a:r>
            <a:endParaRPr lang="pl-PL" dirty="0">
              <a:latin typeface="Arial" pitchFamily="34" charset="0"/>
              <a:ea typeface="Batang" pitchFamily="18" charset="-127"/>
              <a:cs typeface="Arial" pitchFamily="34" charset="0"/>
            </a:endParaRPr>
          </a:p>
        </p:txBody>
      </p:sp>
      <p:pic>
        <p:nvPicPr>
          <p:cNvPr id="6" name="Obraz 5"/>
          <p:cNvPicPr/>
          <p:nvPr/>
        </p:nvPicPr>
        <p:blipFill>
          <a:blip r:embed="rId3" cstate="print"/>
          <a:srcRect/>
          <a:stretch>
            <a:fillRect/>
          </a:stretch>
        </p:blipFill>
        <p:spPr bwMode="auto">
          <a:xfrm>
            <a:off x="1958969" y="6219243"/>
            <a:ext cx="5760720" cy="488124"/>
          </a:xfrm>
          <a:prstGeom prst="rect">
            <a:avLst/>
          </a:prstGeom>
          <a:noFill/>
          <a:ln w="9525">
            <a:noFill/>
            <a:miter lim="800000"/>
            <a:headEnd/>
            <a:tailEnd/>
          </a:ln>
        </p:spPr>
      </p:pic>
      <p:pic>
        <p:nvPicPr>
          <p:cNvPr id="7" name="Obraz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80975" cy="6858000"/>
          </a:xfrm>
          <a:prstGeom prst="rect">
            <a:avLst/>
          </a:prstGeom>
        </p:spPr>
      </p:pic>
      <p:pic>
        <p:nvPicPr>
          <p:cNvPr id="8" name="Obraz 8"/>
          <p:cNvPicPr>
            <a:picLocks noChangeAspect="1"/>
          </p:cNvPicPr>
          <p:nvPr/>
        </p:nvPicPr>
        <p:blipFill>
          <a:blip r:embed="rId5" cstate="print"/>
          <a:srcRect/>
          <a:stretch>
            <a:fillRect/>
          </a:stretch>
        </p:blipFill>
        <p:spPr bwMode="auto">
          <a:xfrm>
            <a:off x="239281" y="119553"/>
            <a:ext cx="1734797" cy="1348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7749</TotalTime>
  <Words>6115</Words>
  <Application>Microsoft Office PowerPoint</Application>
  <PresentationFormat>Pokaz na ekranie (4:3)</PresentationFormat>
  <Paragraphs>1066</Paragraphs>
  <Slides>92</Slides>
  <Notes>32</Notes>
  <HiddenSlides>0</HiddenSlides>
  <MMClips>0</MMClips>
  <ScaleCrop>false</ScaleCrop>
  <HeadingPairs>
    <vt:vector size="4" baseType="variant">
      <vt:variant>
        <vt:lpstr>Motyw</vt:lpstr>
      </vt:variant>
      <vt:variant>
        <vt:i4>1</vt:i4>
      </vt:variant>
      <vt:variant>
        <vt:lpstr>Tytuły slajdów</vt:lpstr>
      </vt:variant>
      <vt:variant>
        <vt:i4>92</vt:i4>
      </vt:variant>
    </vt:vector>
  </HeadingPairs>
  <TitlesOfParts>
    <vt:vector size="93" baseType="lpstr">
      <vt:lpstr>Motyw pakietu Office</vt:lpstr>
      <vt:lpstr>Slajd 1</vt:lpstr>
      <vt:lpstr>Slajd 2</vt:lpstr>
      <vt:lpstr>Agenda spotkania informacyjnego</vt:lpstr>
      <vt:lpstr>Slajd 4</vt:lpstr>
      <vt:lpstr>Slajd 5</vt:lpstr>
      <vt:lpstr>Slajd 6</vt:lpstr>
      <vt:lpstr>Slajd 7</vt:lpstr>
      <vt:lpstr>Slajd 8</vt:lpstr>
      <vt:lpstr>Slajd 9</vt:lpstr>
      <vt:lpstr>Slajd 10</vt:lpstr>
      <vt:lpstr>Slajd 11</vt:lpstr>
      <vt:lpstr>Slajd 12</vt:lpstr>
      <vt:lpstr>Slajd 13</vt:lpstr>
      <vt:lpstr>Slajd 14</vt:lpstr>
      <vt:lpstr>Specyficzne dla konkursu definicje i warunki</vt:lpstr>
      <vt:lpstr>SSW 2018 i 2019 Zarówno Gmina Kamień Pomorski włączona w wyniku aktualizacji obszaru strefy, jak i Gmina Miejska Wałcz wyłączona w wyniku aktualizacji strefy  wchodzą w zakres obszaru SSW w zakresie dedykowanych obszarowi warunków konkursu!</vt:lpstr>
      <vt:lpstr> </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Użytkownik systemu Windows</dc:creator>
  <cp:lastModifiedBy>awasilewska</cp:lastModifiedBy>
  <cp:revision>858</cp:revision>
  <cp:lastPrinted>2016-01-12T07:56:09Z</cp:lastPrinted>
  <dcterms:created xsi:type="dcterms:W3CDTF">2015-04-16T12:08:00Z</dcterms:created>
  <dcterms:modified xsi:type="dcterms:W3CDTF">2019-05-28T08:25:00Z</dcterms:modified>
</cp:coreProperties>
</file>